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64" r:id="rId2"/>
    <p:sldId id="273" r:id="rId3"/>
    <p:sldId id="280" r:id="rId4"/>
    <p:sldId id="260" r:id="rId5"/>
    <p:sldId id="274" r:id="rId6"/>
    <p:sldId id="285" r:id="rId7"/>
    <p:sldId id="286" r:id="rId8"/>
    <p:sldId id="287" r:id="rId9"/>
    <p:sldId id="308" r:id="rId10"/>
    <p:sldId id="266" r:id="rId11"/>
    <p:sldId id="278" r:id="rId12"/>
    <p:sldId id="288" r:id="rId13"/>
    <p:sldId id="293" r:id="rId14"/>
    <p:sldId id="289" r:id="rId15"/>
    <p:sldId id="290" r:id="rId16"/>
    <p:sldId id="291" r:id="rId17"/>
    <p:sldId id="292" r:id="rId18"/>
    <p:sldId id="294" r:id="rId19"/>
    <p:sldId id="282" r:id="rId20"/>
    <p:sldId id="295" r:id="rId21"/>
    <p:sldId id="296" r:id="rId22"/>
    <p:sldId id="297" r:id="rId23"/>
    <p:sldId id="275" r:id="rId24"/>
    <p:sldId id="283" r:id="rId25"/>
    <p:sldId id="298" r:id="rId26"/>
    <p:sldId id="284" r:id="rId27"/>
    <p:sldId id="277" r:id="rId28"/>
    <p:sldId id="300" r:id="rId29"/>
    <p:sldId id="304" r:id="rId30"/>
    <p:sldId id="303" r:id="rId31"/>
    <p:sldId id="276" r:id="rId32"/>
    <p:sldId id="302" r:id="rId33"/>
    <p:sldId id="301" r:id="rId34"/>
    <p:sldId id="305" r:id="rId35"/>
    <p:sldId id="257" r:id="rId36"/>
    <p:sldId id="271" r:id="rId37"/>
    <p:sldId id="306" r:id="rId38"/>
    <p:sldId id="30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cYtqnqhlCrpjZwqwdWr4A==" hashData="3OsLEf36iMK0T6kMLllIRqsoCuopBGg4aGiYaUlk703KVtYfWDx7qhvS/sojELmbKlLjAKPHDZAn6y0yt1jSH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3260" autoAdjust="0"/>
  </p:normalViewPr>
  <p:slideViewPr>
    <p:cSldViewPr snapToGrid="0">
      <p:cViewPr varScale="1">
        <p:scale>
          <a:sx n="75" d="100"/>
          <a:sy n="75" d="100"/>
        </p:scale>
        <p:origin x="432" y="3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10A0A8-1BF5-4284-8C67-A2EC07E6A6B9}" type="datetimeFigureOut">
              <a:rPr lang="en-US" smtClean="0"/>
              <a:t>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13DAB9-A58E-4A2F-B39F-334DD3E0DBE8}" type="slidenum">
              <a:rPr lang="en-US" smtClean="0"/>
              <a:t>‹#›</a:t>
            </a:fld>
            <a:endParaRPr lang="en-US"/>
          </a:p>
        </p:txBody>
      </p:sp>
    </p:spTree>
    <p:extLst>
      <p:ext uri="{BB962C8B-B14F-4D97-AF65-F5344CB8AC3E}">
        <p14:creationId xmlns:p14="http://schemas.microsoft.com/office/powerpoint/2010/main" val="125870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Systems deal with the concept when all things within that system  the </a:t>
            </a:r>
            <a:r>
              <a:rPr lang="en-US" dirty="0" err="1"/>
              <a:t>proceedures</a:t>
            </a:r>
            <a:r>
              <a:rPr lang="en-US" dirty="0"/>
              <a:t> and processes work together the outputs of that system  will produce uniformed, and standardized.</a:t>
            </a:r>
          </a:p>
          <a:p>
            <a:r>
              <a:rPr lang="en-US" dirty="0"/>
              <a:t>When the system works optimally it maximizes the outputs by creating and placing the parts together with expertise which yields a maximized product.</a:t>
            </a:r>
          </a:p>
          <a:p>
            <a:endParaRPr lang="en-US" dirty="0"/>
          </a:p>
          <a:p>
            <a:r>
              <a:rPr lang="en-US" dirty="0"/>
              <a:t>Does your system create a uniformed product or has it been maximized through a collaborative approach?</a:t>
            </a:r>
          </a:p>
          <a:p>
            <a:endParaRPr lang="en-US" dirty="0"/>
          </a:p>
          <a:p>
            <a:r>
              <a:rPr lang="en-US" dirty="0"/>
              <a:t>Head Start has a system that creates opportunities  to  connect people with </a:t>
            </a:r>
            <a:r>
              <a:rPr lang="en-US" dirty="0" err="1"/>
              <a:t>experise</a:t>
            </a:r>
            <a:r>
              <a:rPr lang="en-US" dirty="0"/>
              <a:t>. We learn to take cues from which are verbal but many  time non-verbal.  Attendance gives many non verbal ques  through patterns. </a:t>
            </a:r>
          </a:p>
          <a:p>
            <a:endParaRPr lang="en-US" dirty="0"/>
          </a:p>
        </p:txBody>
      </p:sp>
      <p:sp>
        <p:nvSpPr>
          <p:cNvPr id="4" name="Slide Number Placeholder 3"/>
          <p:cNvSpPr>
            <a:spLocks noGrp="1"/>
          </p:cNvSpPr>
          <p:nvPr>
            <p:ph type="sldNum" sz="quarter" idx="10"/>
          </p:nvPr>
        </p:nvSpPr>
        <p:spPr/>
        <p:txBody>
          <a:bodyPr/>
          <a:lstStyle/>
          <a:p>
            <a:fld id="{CE13DAB9-A58E-4A2F-B39F-334DD3E0DBE8}" type="slidenum">
              <a:rPr lang="en-US" smtClean="0"/>
              <a:t>6</a:t>
            </a:fld>
            <a:endParaRPr lang="en-US"/>
          </a:p>
        </p:txBody>
      </p:sp>
    </p:spTree>
    <p:extLst>
      <p:ext uri="{BB962C8B-B14F-4D97-AF65-F5344CB8AC3E}">
        <p14:creationId xmlns:p14="http://schemas.microsoft.com/office/powerpoint/2010/main" val="1153154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children are identified in the attendance tracking systems. Sometimes</a:t>
            </a:r>
            <a:r>
              <a:rPr lang="en-US" baseline="0" dirty="0"/>
              <a:t> we forget to drop children from our roles, but that contributes to an inflated number of children who are not getting services.</a:t>
            </a:r>
            <a:endParaRPr lang="en-US" dirty="0"/>
          </a:p>
          <a:p>
            <a:endParaRPr lang="en-US" dirty="0"/>
          </a:p>
        </p:txBody>
      </p:sp>
      <p:sp>
        <p:nvSpPr>
          <p:cNvPr id="4" name="Slide Number Placeholder 3"/>
          <p:cNvSpPr>
            <a:spLocks noGrp="1"/>
          </p:cNvSpPr>
          <p:nvPr>
            <p:ph type="sldNum" sz="quarter" idx="10"/>
          </p:nvPr>
        </p:nvSpPr>
        <p:spPr/>
        <p:txBody>
          <a:bodyPr/>
          <a:lstStyle/>
          <a:p>
            <a:fld id="{CE13DAB9-A58E-4A2F-B39F-334DD3E0DBE8}" type="slidenum">
              <a:rPr lang="en-US" smtClean="0"/>
              <a:t>31</a:t>
            </a:fld>
            <a:endParaRPr lang="en-US"/>
          </a:p>
        </p:txBody>
      </p:sp>
    </p:spTree>
    <p:extLst>
      <p:ext uri="{BB962C8B-B14F-4D97-AF65-F5344CB8AC3E}">
        <p14:creationId xmlns:p14="http://schemas.microsoft.com/office/powerpoint/2010/main" val="1698460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a:t>
            </a:r>
            <a:r>
              <a:rPr lang="en-US" dirty="0"/>
              <a:t>In the event a child has been absent for 10 days with no communication, a letter of termination is sent to the family stating that the child will be moved to the waitlist or the slot has been vacated. </a:t>
            </a:r>
          </a:p>
        </p:txBody>
      </p:sp>
      <p:sp>
        <p:nvSpPr>
          <p:cNvPr id="4" name="Slide Number Placeholder 3"/>
          <p:cNvSpPr>
            <a:spLocks noGrp="1"/>
          </p:cNvSpPr>
          <p:nvPr>
            <p:ph type="sldNum" sz="quarter" idx="10"/>
          </p:nvPr>
        </p:nvSpPr>
        <p:spPr/>
        <p:txBody>
          <a:bodyPr/>
          <a:lstStyle/>
          <a:p>
            <a:fld id="{CE13DAB9-A58E-4A2F-B39F-334DD3E0DBE8}" type="slidenum">
              <a:rPr lang="en-US" smtClean="0"/>
              <a:t>32</a:t>
            </a:fld>
            <a:endParaRPr lang="en-US"/>
          </a:p>
        </p:txBody>
      </p:sp>
    </p:spTree>
    <p:extLst>
      <p:ext uri="{BB962C8B-B14F-4D97-AF65-F5344CB8AC3E}">
        <p14:creationId xmlns:p14="http://schemas.microsoft.com/office/powerpoint/2010/main" val="1710449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a:t>
            </a:r>
            <a:r>
              <a:rPr lang="en-US" dirty="0"/>
              <a:t>In the event a child has been absent for 10 days with no communication, a letter of termination is sent to the family stating that the child will be moved to the waitlist or the slot has been vacated. </a:t>
            </a:r>
          </a:p>
        </p:txBody>
      </p:sp>
      <p:sp>
        <p:nvSpPr>
          <p:cNvPr id="4" name="Slide Number Placeholder 3"/>
          <p:cNvSpPr>
            <a:spLocks noGrp="1"/>
          </p:cNvSpPr>
          <p:nvPr>
            <p:ph type="sldNum" sz="quarter" idx="10"/>
          </p:nvPr>
        </p:nvSpPr>
        <p:spPr/>
        <p:txBody>
          <a:bodyPr/>
          <a:lstStyle/>
          <a:p>
            <a:fld id="{CE13DAB9-A58E-4A2F-B39F-334DD3E0DBE8}" type="slidenum">
              <a:rPr lang="en-US" smtClean="0"/>
              <a:t>34</a:t>
            </a:fld>
            <a:endParaRPr lang="en-US"/>
          </a:p>
        </p:txBody>
      </p:sp>
    </p:spTree>
    <p:extLst>
      <p:ext uri="{BB962C8B-B14F-4D97-AF65-F5344CB8AC3E}">
        <p14:creationId xmlns:p14="http://schemas.microsoft.com/office/powerpoint/2010/main" val="3513230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If the absences are a result of illness or if they are well documented absences for other reasons, no special action is required. If, however, the absences result from other factors, including temporary family problems that affect a child's regular attendance, the program must initiate appropriate family support procedures for all children with four or more consecutive unexcused absences.</a:t>
            </a:r>
          </a:p>
          <a:p>
            <a:endParaRPr lang="en-US" dirty="0"/>
          </a:p>
          <a:p>
            <a:r>
              <a:rPr lang="en-US" dirty="0"/>
              <a:t> These procedures must include home visits or other direct contact with the child's parents. </a:t>
            </a:r>
          </a:p>
          <a:p>
            <a:r>
              <a:rPr lang="en-US" dirty="0"/>
              <a:t>Contacts with the family must emphasize the benefits of regular attendance, </a:t>
            </a:r>
          </a:p>
          <a:p>
            <a:r>
              <a:rPr lang="en-US" b="1" dirty="0"/>
              <a:t>while at the same time remaining sensitive to any special family circumstances influencing attendance patterns. </a:t>
            </a:r>
          </a:p>
          <a:p>
            <a:endParaRPr lang="en-US" dirty="0"/>
          </a:p>
          <a:p>
            <a:r>
              <a:rPr lang="en-US" dirty="0"/>
              <a:t>All contacts with the child's family as well as special family support service activities provided by program staff must be documented. </a:t>
            </a:r>
          </a:p>
        </p:txBody>
      </p:sp>
      <p:sp>
        <p:nvSpPr>
          <p:cNvPr id="4" name="Slide Number Placeholder 3"/>
          <p:cNvSpPr>
            <a:spLocks noGrp="1"/>
          </p:cNvSpPr>
          <p:nvPr>
            <p:ph type="sldNum" sz="quarter" idx="10"/>
          </p:nvPr>
        </p:nvSpPr>
        <p:spPr/>
        <p:txBody>
          <a:bodyPr/>
          <a:lstStyle/>
          <a:p>
            <a:fld id="{CE13DAB9-A58E-4A2F-B39F-334DD3E0DBE8}" type="slidenum">
              <a:rPr lang="en-US" smtClean="0"/>
              <a:t>35</a:t>
            </a:fld>
            <a:endParaRPr lang="en-US"/>
          </a:p>
        </p:txBody>
      </p:sp>
    </p:spTree>
    <p:extLst>
      <p:ext uri="{BB962C8B-B14F-4D97-AF65-F5344CB8AC3E}">
        <p14:creationId xmlns:p14="http://schemas.microsoft.com/office/powerpoint/2010/main" val="2058115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health issues and attendance and how they are monitored</a:t>
            </a:r>
          </a:p>
          <a:p>
            <a:endParaRPr lang="en-US" dirty="0"/>
          </a:p>
        </p:txBody>
      </p:sp>
      <p:sp>
        <p:nvSpPr>
          <p:cNvPr id="4" name="Slide Number Placeholder 3"/>
          <p:cNvSpPr>
            <a:spLocks noGrp="1"/>
          </p:cNvSpPr>
          <p:nvPr>
            <p:ph type="sldNum" sz="quarter" idx="10"/>
          </p:nvPr>
        </p:nvSpPr>
        <p:spPr/>
        <p:txBody>
          <a:bodyPr/>
          <a:lstStyle/>
          <a:p>
            <a:fld id="{CE13DAB9-A58E-4A2F-B39F-334DD3E0DBE8}" type="slidenum">
              <a:rPr lang="en-US" smtClean="0"/>
              <a:t>7</a:t>
            </a:fld>
            <a:endParaRPr lang="en-US"/>
          </a:p>
        </p:txBody>
      </p:sp>
    </p:spTree>
    <p:extLst>
      <p:ext uri="{BB962C8B-B14F-4D97-AF65-F5344CB8AC3E}">
        <p14:creationId xmlns:p14="http://schemas.microsoft.com/office/powerpoint/2010/main" val="386612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formula that is known as Average Daily Attendance is for center based programs.  This means families and children being provided Head Start or Early Head Start services within a classroom setting. This does not include socializations or home visits using this formula.</a:t>
            </a:r>
          </a:p>
          <a:p>
            <a:endParaRPr lang="en-US" dirty="0"/>
          </a:p>
          <a:p>
            <a:r>
              <a:rPr lang="en-US" dirty="0"/>
              <a:t>The Head Start Performance Standards indicate that this is not necessarily an issue of compliance when delegates are below 85%. However, what it indicates is that a study must be done to analyze the patterns and reasons why 5 he absence are </a:t>
            </a:r>
            <a:r>
              <a:rPr lang="en-US" dirty="0" err="1"/>
              <a:t>ocurring</a:t>
            </a:r>
            <a:r>
              <a:rPr lang="en-US" dirty="0"/>
              <a:t>. Tell me why  the child is chronically absent.</a:t>
            </a:r>
          </a:p>
          <a:p>
            <a:endParaRPr lang="en-US" dirty="0"/>
          </a:p>
          <a:p>
            <a:r>
              <a:rPr lang="en-US" dirty="0"/>
              <a:t>Often FSW use the term sick as a catch all to easily understand why children were absent. But when children are frequently I’ll the health specialist or nutrition Specialist are aware if the system is actually working.</a:t>
            </a:r>
          </a:p>
          <a:p>
            <a:endParaRPr lang="en-US" dirty="0"/>
          </a:p>
        </p:txBody>
      </p:sp>
      <p:sp>
        <p:nvSpPr>
          <p:cNvPr id="4" name="Slide Number Placeholder 3"/>
          <p:cNvSpPr>
            <a:spLocks noGrp="1"/>
          </p:cNvSpPr>
          <p:nvPr>
            <p:ph type="sldNum" sz="quarter" idx="10"/>
          </p:nvPr>
        </p:nvSpPr>
        <p:spPr/>
        <p:txBody>
          <a:bodyPr/>
          <a:lstStyle/>
          <a:p>
            <a:fld id="{CE13DAB9-A58E-4A2F-B39F-334DD3E0DBE8}" type="slidenum">
              <a:rPr lang="en-US" smtClean="0"/>
              <a:t>8</a:t>
            </a:fld>
            <a:endParaRPr lang="en-US"/>
          </a:p>
        </p:txBody>
      </p:sp>
    </p:spTree>
    <p:extLst>
      <p:ext uri="{BB962C8B-B14F-4D97-AF65-F5344CB8AC3E}">
        <p14:creationId xmlns:p14="http://schemas.microsoft.com/office/powerpoint/2010/main" val="3133126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formula that is known as Average Daily Attendance is for center based programs.  This means families and children being provided Head Start or Early Head Start services within a classroom setting. This does not include socializations or home visits using this formula.</a:t>
            </a:r>
          </a:p>
          <a:p>
            <a:endParaRPr lang="en-US" dirty="0"/>
          </a:p>
          <a:p>
            <a:r>
              <a:rPr lang="en-US" dirty="0"/>
              <a:t>The Head Start Performance Standards indicate that this is not necessarily an issue of compliance when delegates are below 85%. However, what it indicates is that a study must be done to analyze the patterns and reasons why 5 he absence are </a:t>
            </a:r>
            <a:r>
              <a:rPr lang="en-US" dirty="0" err="1"/>
              <a:t>ocurring</a:t>
            </a:r>
            <a:r>
              <a:rPr lang="en-US" dirty="0"/>
              <a:t>. Tell me why  the child is chronically absent.</a:t>
            </a:r>
          </a:p>
          <a:p>
            <a:endParaRPr lang="en-US" dirty="0"/>
          </a:p>
          <a:p>
            <a:r>
              <a:rPr lang="en-US" dirty="0"/>
              <a:t>Often FSW use the term sick as a catch all to easily understand why children were absent. But when children are frequently I’ll the health specialist or nutrition Specialist are aware if the system is actually working.</a:t>
            </a:r>
          </a:p>
          <a:p>
            <a:endParaRPr lang="en-US" dirty="0"/>
          </a:p>
        </p:txBody>
      </p:sp>
      <p:sp>
        <p:nvSpPr>
          <p:cNvPr id="4" name="Slide Number Placeholder 3"/>
          <p:cNvSpPr>
            <a:spLocks noGrp="1"/>
          </p:cNvSpPr>
          <p:nvPr>
            <p:ph type="sldNum" sz="quarter" idx="10"/>
          </p:nvPr>
        </p:nvSpPr>
        <p:spPr/>
        <p:txBody>
          <a:bodyPr/>
          <a:lstStyle/>
          <a:p>
            <a:fld id="{CE13DAB9-A58E-4A2F-B39F-334DD3E0DBE8}" type="slidenum">
              <a:rPr lang="en-US" smtClean="0"/>
              <a:t>9</a:t>
            </a:fld>
            <a:endParaRPr lang="en-US"/>
          </a:p>
        </p:txBody>
      </p:sp>
    </p:spTree>
    <p:extLst>
      <p:ext uri="{BB962C8B-B14F-4D97-AF65-F5344CB8AC3E}">
        <p14:creationId xmlns:p14="http://schemas.microsoft.com/office/powerpoint/2010/main" val="226406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 is the goal that This program is working to use to maintain attendance.  This makes us aware that children will only be able to receive the benefits of the program through daily attendance.</a:t>
            </a:r>
          </a:p>
          <a:p>
            <a:endParaRPr lang="en-US" dirty="0"/>
          </a:p>
        </p:txBody>
      </p:sp>
      <p:sp>
        <p:nvSpPr>
          <p:cNvPr id="4" name="Slide Number Placeholder 3"/>
          <p:cNvSpPr>
            <a:spLocks noGrp="1"/>
          </p:cNvSpPr>
          <p:nvPr>
            <p:ph type="sldNum" sz="quarter" idx="10"/>
          </p:nvPr>
        </p:nvSpPr>
        <p:spPr/>
        <p:txBody>
          <a:bodyPr/>
          <a:lstStyle/>
          <a:p>
            <a:fld id="{CE13DAB9-A58E-4A2F-B39F-334DD3E0DBE8}" type="slidenum">
              <a:rPr lang="en-US" smtClean="0"/>
              <a:t>11</a:t>
            </a:fld>
            <a:endParaRPr lang="en-US"/>
          </a:p>
        </p:txBody>
      </p:sp>
    </p:spTree>
    <p:extLst>
      <p:ext uri="{BB962C8B-B14F-4D97-AF65-F5344CB8AC3E}">
        <p14:creationId xmlns:p14="http://schemas.microsoft.com/office/powerpoint/2010/main" val="383879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13DAB9-A58E-4A2F-B39F-334DD3E0DBE8}" type="slidenum">
              <a:rPr lang="en-US" smtClean="0"/>
              <a:t>24</a:t>
            </a:fld>
            <a:endParaRPr lang="en-US"/>
          </a:p>
        </p:txBody>
      </p:sp>
    </p:spTree>
    <p:extLst>
      <p:ext uri="{BB962C8B-B14F-4D97-AF65-F5344CB8AC3E}">
        <p14:creationId xmlns:p14="http://schemas.microsoft.com/office/powerpoint/2010/main" val="946728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Office of Head Start and their position is that the Funded enrollment and Actual Enrollment should be the same.  Programs have a responsibility to be fully enrolled on day one of the program year and no later than the end of the 1</a:t>
            </a:r>
            <a:r>
              <a:rPr lang="en-US" baseline="30000" dirty="0"/>
              <a:t>st</a:t>
            </a:r>
            <a:r>
              <a:rPr lang="en-US" dirty="0"/>
              <a:t> program month.  However,  when a program does not meet its full enrollment than we have to lean on the guidance to ensure we have a percentage that will accurately depict the success</a:t>
            </a:r>
            <a:r>
              <a:rPr lang="en-US" baseline="0" dirty="0"/>
              <a:t> of the</a:t>
            </a:r>
            <a:r>
              <a:rPr lang="en-US" dirty="0"/>
              <a:t> program.</a:t>
            </a:r>
          </a:p>
          <a:p>
            <a:endParaRPr lang="en-US" dirty="0"/>
          </a:p>
        </p:txBody>
      </p:sp>
      <p:sp>
        <p:nvSpPr>
          <p:cNvPr id="4" name="Slide Number Placeholder 3"/>
          <p:cNvSpPr>
            <a:spLocks noGrp="1"/>
          </p:cNvSpPr>
          <p:nvPr>
            <p:ph type="sldNum" sz="quarter" idx="10"/>
          </p:nvPr>
        </p:nvSpPr>
        <p:spPr/>
        <p:txBody>
          <a:bodyPr/>
          <a:lstStyle/>
          <a:p>
            <a:fld id="{CE13DAB9-A58E-4A2F-B39F-334DD3E0DBE8}" type="slidenum">
              <a:rPr lang="en-US" smtClean="0"/>
              <a:t>27</a:t>
            </a:fld>
            <a:endParaRPr lang="en-US"/>
          </a:p>
        </p:txBody>
      </p:sp>
    </p:spTree>
    <p:extLst>
      <p:ext uri="{BB962C8B-B14F-4D97-AF65-F5344CB8AC3E}">
        <p14:creationId xmlns:p14="http://schemas.microsoft.com/office/powerpoint/2010/main" val="1380588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 ABC  </a:t>
            </a:r>
          </a:p>
          <a:p>
            <a:r>
              <a:rPr lang="en-US" dirty="0"/>
              <a:t>Funded Enrollment 96; 5 Classrooms</a:t>
            </a:r>
          </a:p>
          <a:p>
            <a:r>
              <a:rPr lang="en-US" dirty="0"/>
              <a:t>Enrollment: 88</a:t>
            </a:r>
          </a:p>
          <a:p>
            <a:r>
              <a:rPr lang="en-US" dirty="0"/>
              <a:t>Attendance for 4/28/2014 was 72</a:t>
            </a:r>
          </a:p>
          <a:p>
            <a:r>
              <a:rPr lang="en-US" dirty="0"/>
              <a:t>Method: 72/88=     ADA=81%</a:t>
            </a:r>
          </a:p>
          <a:p>
            <a:endParaRPr lang="en-US" dirty="0"/>
          </a:p>
        </p:txBody>
      </p:sp>
      <p:sp>
        <p:nvSpPr>
          <p:cNvPr id="4" name="Slide Number Placeholder 3"/>
          <p:cNvSpPr>
            <a:spLocks noGrp="1"/>
          </p:cNvSpPr>
          <p:nvPr>
            <p:ph type="sldNum" sz="quarter" idx="10"/>
          </p:nvPr>
        </p:nvSpPr>
        <p:spPr/>
        <p:txBody>
          <a:bodyPr/>
          <a:lstStyle/>
          <a:p>
            <a:fld id="{CE13DAB9-A58E-4A2F-B39F-334DD3E0DBE8}" type="slidenum">
              <a:rPr lang="en-US" smtClean="0"/>
              <a:t>28</a:t>
            </a:fld>
            <a:endParaRPr lang="en-US"/>
          </a:p>
        </p:txBody>
      </p:sp>
    </p:spTree>
    <p:extLst>
      <p:ext uri="{BB962C8B-B14F-4D97-AF65-F5344CB8AC3E}">
        <p14:creationId xmlns:p14="http://schemas.microsoft.com/office/powerpoint/2010/main" val="307005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13DAB9-A58E-4A2F-B39F-334DD3E0DBE8}" type="slidenum">
              <a:rPr lang="en-US" smtClean="0"/>
              <a:t>30</a:t>
            </a:fld>
            <a:endParaRPr lang="en-US"/>
          </a:p>
        </p:txBody>
      </p:sp>
    </p:spTree>
    <p:extLst>
      <p:ext uri="{BB962C8B-B14F-4D97-AF65-F5344CB8AC3E}">
        <p14:creationId xmlns:p14="http://schemas.microsoft.com/office/powerpoint/2010/main" val="2943569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CE65AB-14B5-454B-8157-52C18DF8E0D0}"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225E1-7897-4210-AEDE-D12305D4B1CD}" type="slidenum">
              <a:rPr lang="en-US" smtClean="0"/>
              <a:t>‹#›</a:t>
            </a:fld>
            <a:endParaRPr lang="en-US"/>
          </a:p>
        </p:txBody>
      </p:sp>
    </p:spTree>
    <p:extLst>
      <p:ext uri="{BB962C8B-B14F-4D97-AF65-F5344CB8AC3E}">
        <p14:creationId xmlns:p14="http://schemas.microsoft.com/office/powerpoint/2010/main" val="3682185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CE65AB-14B5-454B-8157-52C18DF8E0D0}"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225E1-7897-4210-AEDE-D12305D4B1CD}" type="slidenum">
              <a:rPr lang="en-US" smtClean="0"/>
              <a:t>‹#›</a:t>
            </a:fld>
            <a:endParaRPr lang="en-US"/>
          </a:p>
        </p:txBody>
      </p:sp>
    </p:spTree>
    <p:extLst>
      <p:ext uri="{BB962C8B-B14F-4D97-AF65-F5344CB8AC3E}">
        <p14:creationId xmlns:p14="http://schemas.microsoft.com/office/powerpoint/2010/main" val="3021722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CE65AB-14B5-454B-8157-52C18DF8E0D0}"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225E1-7897-4210-AEDE-D12305D4B1CD}" type="slidenum">
              <a:rPr lang="en-US" smtClean="0"/>
              <a:t>‹#›</a:t>
            </a:fld>
            <a:endParaRPr lang="en-US"/>
          </a:p>
        </p:txBody>
      </p:sp>
    </p:spTree>
    <p:extLst>
      <p:ext uri="{BB962C8B-B14F-4D97-AF65-F5344CB8AC3E}">
        <p14:creationId xmlns:p14="http://schemas.microsoft.com/office/powerpoint/2010/main" val="3487783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CE65AB-14B5-454B-8157-52C18DF8E0D0}"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225E1-7897-4210-AEDE-D12305D4B1CD}" type="slidenum">
              <a:rPr lang="en-US" smtClean="0"/>
              <a:t>‹#›</a:t>
            </a:fld>
            <a:endParaRPr lang="en-US"/>
          </a:p>
        </p:txBody>
      </p:sp>
    </p:spTree>
    <p:extLst>
      <p:ext uri="{BB962C8B-B14F-4D97-AF65-F5344CB8AC3E}">
        <p14:creationId xmlns:p14="http://schemas.microsoft.com/office/powerpoint/2010/main" val="3028004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CE65AB-14B5-454B-8157-52C18DF8E0D0}" type="datetimeFigureOut">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225E1-7897-4210-AEDE-D12305D4B1CD}" type="slidenum">
              <a:rPr lang="en-US" smtClean="0"/>
              <a:t>‹#›</a:t>
            </a:fld>
            <a:endParaRPr lang="en-US"/>
          </a:p>
        </p:txBody>
      </p:sp>
    </p:spTree>
    <p:extLst>
      <p:ext uri="{BB962C8B-B14F-4D97-AF65-F5344CB8AC3E}">
        <p14:creationId xmlns:p14="http://schemas.microsoft.com/office/powerpoint/2010/main" val="259920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CE65AB-14B5-454B-8157-52C18DF8E0D0}" type="datetimeFigureOut">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4225E1-7897-4210-AEDE-D12305D4B1CD}" type="slidenum">
              <a:rPr lang="en-US" smtClean="0"/>
              <a:t>‹#›</a:t>
            </a:fld>
            <a:endParaRPr lang="en-US"/>
          </a:p>
        </p:txBody>
      </p:sp>
    </p:spTree>
    <p:extLst>
      <p:ext uri="{BB962C8B-B14F-4D97-AF65-F5344CB8AC3E}">
        <p14:creationId xmlns:p14="http://schemas.microsoft.com/office/powerpoint/2010/main" val="355270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CE65AB-14B5-454B-8157-52C18DF8E0D0}" type="datetimeFigureOut">
              <a:rPr lang="en-US" smtClean="0"/>
              <a:t>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4225E1-7897-4210-AEDE-D12305D4B1CD}" type="slidenum">
              <a:rPr lang="en-US" smtClean="0"/>
              <a:t>‹#›</a:t>
            </a:fld>
            <a:endParaRPr lang="en-US"/>
          </a:p>
        </p:txBody>
      </p:sp>
    </p:spTree>
    <p:extLst>
      <p:ext uri="{BB962C8B-B14F-4D97-AF65-F5344CB8AC3E}">
        <p14:creationId xmlns:p14="http://schemas.microsoft.com/office/powerpoint/2010/main" val="1108164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CE65AB-14B5-454B-8157-52C18DF8E0D0}" type="datetimeFigureOut">
              <a:rPr lang="en-US" smtClean="0"/>
              <a:t>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4225E1-7897-4210-AEDE-D12305D4B1CD}" type="slidenum">
              <a:rPr lang="en-US" smtClean="0"/>
              <a:t>‹#›</a:t>
            </a:fld>
            <a:endParaRPr lang="en-US"/>
          </a:p>
        </p:txBody>
      </p:sp>
    </p:spTree>
    <p:extLst>
      <p:ext uri="{BB962C8B-B14F-4D97-AF65-F5344CB8AC3E}">
        <p14:creationId xmlns:p14="http://schemas.microsoft.com/office/powerpoint/2010/main" val="2796570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CE65AB-14B5-454B-8157-52C18DF8E0D0}" type="datetimeFigureOut">
              <a:rPr lang="en-US" smtClean="0"/>
              <a:t>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4225E1-7897-4210-AEDE-D12305D4B1CD}" type="slidenum">
              <a:rPr lang="en-US" smtClean="0"/>
              <a:t>‹#›</a:t>
            </a:fld>
            <a:endParaRPr lang="en-US"/>
          </a:p>
        </p:txBody>
      </p:sp>
    </p:spTree>
    <p:extLst>
      <p:ext uri="{BB962C8B-B14F-4D97-AF65-F5344CB8AC3E}">
        <p14:creationId xmlns:p14="http://schemas.microsoft.com/office/powerpoint/2010/main" val="1934299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CE65AB-14B5-454B-8157-52C18DF8E0D0}" type="datetimeFigureOut">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4225E1-7897-4210-AEDE-D12305D4B1CD}" type="slidenum">
              <a:rPr lang="en-US" smtClean="0"/>
              <a:t>‹#›</a:t>
            </a:fld>
            <a:endParaRPr lang="en-US"/>
          </a:p>
        </p:txBody>
      </p:sp>
    </p:spTree>
    <p:extLst>
      <p:ext uri="{BB962C8B-B14F-4D97-AF65-F5344CB8AC3E}">
        <p14:creationId xmlns:p14="http://schemas.microsoft.com/office/powerpoint/2010/main" val="4109053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CE65AB-14B5-454B-8157-52C18DF8E0D0}" type="datetimeFigureOut">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4225E1-7897-4210-AEDE-D12305D4B1CD}" type="slidenum">
              <a:rPr lang="en-US" smtClean="0"/>
              <a:t>‹#›</a:t>
            </a:fld>
            <a:endParaRPr lang="en-US"/>
          </a:p>
        </p:txBody>
      </p:sp>
    </p:spTree>
    <p:extLst>
      <p:ext uri="{BB962C8B-B14F-4D97-AF65-F5344CB8AC3E}">
        <p14:creationId xmlns:p14="http://schemas.microsoft.com/office/powerpoint/2010/main" val="1591210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49000">
              <a:schemeClr val="bg1">
                <a:lumMod val="85000"/>
              </a:schemeClr>
            </a:gs>
            <a:gs pos="100000">
              <a:schemeClr val="bg1">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CE65AB-14B5-454B-8157-52C18DF8E0D0}" type="datetimeFigureOut">
              <a:rPr lang="en-US" smtClean="0"/>
              <a:t>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225E1-7897-4210-AEDE-D12305D4B1CD}" type="slidenum">
              <a:rPr lang="en-US" smtClean="0"/>
              <a:t>‹#›</a:t>
            </a:fld>
            <a:endParaRPr lang="en-US"/>
          </a:p>
        </p:txBody>
      </p:sp>
    </p:spTree>
    <p:extLst>
      <p:ext uri="{BB962C8B-B14F-4D97-AF65-F5344CB8AC3E}">
        <p14:creationId xmlns:p14="http://schemas.microsoft.com/office/powerpoint/2010/main" val="3345420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3.png"/><Relationship Id="rId3" Type="http://schemas.openxmlformats.org/officeDocument/2006/relationships/image" Target="../media/image2.png"/><Relationship Id="rId21" Type="http://schemas.openxmlformats.org/officeDocument/2006/relationships/image" Target="../media/image19.png"/><Relationship Id="rId34" Type="http://schemas.microsoft.com/office/2007/relationships/hdphoto" Target="../media/hdphoto4.wdp"/><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microsoft.com/office/2007/relationships/hdphoto" Target="../media/hdphoto2.wdp"/><Relationship Id="rId33"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32"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8.png"/><Relationship Id="rId19" Type="http://schemas.openxmlformats.org/officeDocument/2006/relationships/image" Target="../media/image17.png"/><Relationship Id="rId31"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4.png"/><Relationship Id="rId30" Type="http://schemas.openxmlformats.org/officeDocument/2006/relationships/image" Target="../media/image27.png"/><Relationship Id="rId35" Type="http://schemas.openxmlformats.org/officeDocument/2006/relationships/image" Target="../media/image30.png"/></Relationships>
</file>

<file path=ppt/slides/_rels/slide1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60.png"/><Relationship Id="rId12"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81.png"/><Relationship Id="rId9" Type="http://schemas.openxmlformats.org/officeDocument/2006/relationships/image" Target="../media/image62.png"/><Relationship Id="rId1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2.png"/><Relationship Id="rId21" Type="http://schemas.openxmlformats.org/officeDocument/2006/relationships/image" Target="../media/image48.png"/><Relationship Id="rId7" Type="http://schemas.openxmlformats.org/officeDocument/2006/relationships/image" Target="../media/image36.png"/><Relationship Id="rId12" Type="http://schemas.microsoft.com/office/2007/relationships/hdphoto" Target="../media/hdphoto5.wdp"/><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31.png"/><Relationship Id="rId16" Type="http://schemas.microsoft.com/office/2007/relationships/hdphoto" Target="../media/hdphoto6.wdp"/><Relationship Id="rId20"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1.png"/><Relationship Id="rId5" Type="http://schemas.openxmlformats.org/officeDocument/2006/relationships/image" Target="../media/image34.png"/><Relationship Id="rId15" Type="http://schemas.openxmlformats.org/officeDocument/2006/relationships/image" Target="../media/image43.png"/><Relationship Id="rId23" Type="http://schemas.openxmlformats.org/officeDocument/2006/relationships/image" Target="../media/image50.png"/><Relationship Id="rId28" Type="http://schemas.openxmlformats.org/officeDocument/2006/relationships/image" Target="../media/image30.png"/><Relationship Id="rId10" Type="http://schemas.openxmlformats.org/officeDocument/2006/relationships/image" Target="../media/image39.png"/><Relationship Id="rId19"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2.png"/><Relationship Id="rId22" Type="http://schemas.openxmlformats.org/officeDocument/2006/relationships/image" Target="../media/image49.png"/><Relationship Id="rId27" Type="http://schemas.openxmlformats.org/officeDocument/2006/relationships/image" Target="../media/image54.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2.pn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13" Type="http://schemas.microsoft.com/office/2007/relationships/hdphoto" Target="../media/hdphoto3.wdp"/><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72.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71.png"/><Relationship Id="rId4" Type="http://schemas.openxmlformats.org/officeDocument/2006/relationships/image" Target="../media/image108.jp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2.png"/><Relationship Id="rId7" Type="http://schemas.openxmlformats.org/officeDocument/2006/relationships/image" Target="../media/image37.png"/><Relationship Id="rId12" Type="http://schemas.openxmlformats.org/officeDocument/2006/relationships/image" Target="../media/image44.png"/><Relationship Id="rId17" Type="http://schemas.openxmlformats.org/officeDocument/2006/relationships/image" Target="../media/image50.png"/><Relationship Id="rId2" Type="http://schemas.openxmlformats.org/officeDocument/2006/relationships/image" Target="../media/image55.png"/><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48.png"/><Relationship Id="rId10" Type="http://schemas.openxmlformats.org/officeDocument/2006/relationships/image" Target="../media/image36.png"/><Relationship Id="rId19" Type="http://schemas.openxmlformats.org/officeDocument/2006/relationships/image" Target="../media/image54.png"/><Relationship Id="rId4" Type="http://schemas.openxmlformats.org/officeDocument/2006/relationships/image" Target="../media/image33.png"/><Relationship Id="rId9" Type="http://schemas.openxmlformats.org/officeDocument/2006/relationships/image" Target="../media/image34.pn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2.png"/><Relationship Id="rId21" Type="http://schemas.openxmlformats.org/officeDocument/2006/relationships/image" Target="../media/image48.png"/><Relationship Id="rId7" Type="http://schemas.openxmlformats.org/officeDocument/2006/relationships/image" Target="../media/image36.png"/><Relationship Id="rId12" Type="http://schemas.microsoft.com/office/2007/relationships/hdphoto" Target="../media/hdphoto5.wdp"/><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31.png"/><Relationship Id="rId16" Type="http://schemas.microsoft.com/office/2007/relationships/hdphoto" Target="../media/hdphoto6.wdp"/><Relationship Id="rId20"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1.png"/><Relationship Id="rId5" Type="http://schemas.openxmlformats.org/officeDocument/2006/relationships/image" Target="../media/image34.png"/><Relationship Id="rId15" Type="http://schemas.openxmlformats.org/officeDocument/2006/relationships/image" Target="../media/image43.png"/><Relationship Id="rId23" Type="http://schemas.openxmlformats.org/officeDocument/2006/relationships/image" Target="../media/image50.png"/><Relationship Id="rId28" Type="http://schemas.openxmlformats.org/officeDocument/2006/relationships/image" Target="../media/image30.png"/><Relationship Id="rId10" Type="http://schemas.openxmlformats.org/officeDocument/2006/relationships/image" Target="../media/image39.png"/><Relationship Id="rId19"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2.png"/><Relationship Id="rId22" Type="http://schemas.openxmlformats.org/officeDocument/2006/relationships/image" Target="../media/image49.png"/><Relationship Id="rId27" Type="http://schemas.openxmlformats.org/officeDocument/2006/relationships/image" Target="../media/image54.png"/></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63.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14.png"/><Relationship Id="rId4" Type="http://schemas.openxmlformats.org/officeDocument/2006/relationships/image" Target="../media/image113.png"/></Relationships>
</file>

<file path=ppt/slides/_rels/slide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14.png"/><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4.png"/><Relationship Id="rId3" Type="http://schemas.openxmlformats.org/officeDocument/2006/relationships/image" Target="../media/image116.png"/><Relationship Id="rId7" Type="http://schemas.openxmlformats.org/officeDocument/2006/relationships/image" Target="../media/image119.png"/><Relationship Id="rId12"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5.png"/><Relationship Id="rId10" Type="http://schemas.openxmlformats.org/officeDocument/2006/relationships/image" Target="../media/image122.png"/><Relationship Id="rId4" Type="http://schemas.openxmlformats.org/officeDocument/2006/relationships/image" Target="../media/image5.png"/><Relationship Id="rId9" Type="http://schemas.openxmlformats.org/officeDocument/2006/relationships/image" Target="../media/image121.png"/><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7" Type="http://schemas.microsoft.com/office/2007/relationships/hdphoto" Target="../media/hdphoto3.wdp"/><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18" Type="http://schemas.microsoft.com/office/2007/relationships/hdphoto" Target="../media/hdphoto6.wdp"/><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7.png"/><Relationship Id="rId7" Type="http://schemas.openxmlformats.org/officeDocument/2006/relationships/image" Target="../media/image57.png"/><Relationship Id="rId12" Type="http://schemas.openxmlformats.org/officeDocument/2006/relationships/image" Target="../media/image36.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55.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34.png"/><Relationship Id="rId24" Type="http://schemas.openxmlformats.org/officeDocument/2006/relationships/image" Target="../media/image50.png"/><Relationship Id="rId5" Type="http://schemas.openxmlformats.org/officeDocument/2006/relationships/image" Target="../media/image35.png"/><Relationship Id="rId15" Type="http://schemas.microsoft.com/office/2007/relationships/hdphoto" Target="../media/hdphoto5.wdp"/><Relationship Id="rId23" Type="http://schemas.openxmlformats.org/officeDocument/2006/relationships/image" Target="../media/image49.png"/><Relationship Id="rId10" Type="http://schemas.openxmlformats.org/officeDocument/2006/relationships/image" Target="../media/image58.png"/><Relationship Id="rId19" Type="http://schemas.openxmlformats.org/officeDocument/2006/relationships/image" Target="../media/image44.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0.png"/><Relationship Id="rId22"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59.pn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0" Type="http://schemas.microsoft.com/office/2007/relationships/hdphoto" Target="../media/hdphoto7.wdp"/><Relationship Id="rId4" Type="http://schemas.openxmlformats.org/officeDocument/2006/relationships/image" Target="../media/image34.png"/><Relationship Id="rId9"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7898284" y="4403872"/>
            <a:ext cx="4315849" cy="2481451"/>
          </a:xfrm>
          <a:custGeom>
            <a:avLst/>
            <a:gdLst>
              <a:gd name="T0" fmla="*/ 0 w 2668"/>
              <a:gd name="T1" fmla="*/ 1534 h 1534"/>
              <a:gd name="T2" fmla="*/ 2668 w 2668"/>
              <a:gd name="T3" fmla="*/ 0 h 1534"/>
              <a:gd name="T4" fmla="*/ 2668 w 2668"/>
              <a:gd name="T5" fmla="*/ 700 h 1534"/>
              <a:gd name="T6" fmla="*/ 1204 w 2668"/>
              <a:gd name="T7" fmla="*/ 1534 h 1534"/>
              <a:gd name="T8" fmla="*/ 0 w 2668"/>
              <a:gd name="T9" fmla="*/ 1534 h 1534"/>
            </a:gdLst>
            <a:ahLst/>
            <a:cxnLst>
              <a:cxn ang="0">
                <a:pos x="T0" y="T1"/>
              </a:cxn>
              <a:cxn ang="0">
                <a:pos x="T2" y="T3"/>
              </a:cxn>
              <a:cxn ang="0">
                <a:pos x="T4" y="T5"/>
              </a:cxn>
              <a:cxn ang="0">
                <a:pos x="T6" y="T7"/>
              </a:cxn>
              <a:cxn ang="0">
                <a:pos x="T8" y="T9"/>
              </a:cxn>
            </a:cxnLst>
            <a:rect l="0" t="0" r="r" b="b"/>
            <a:pathLst>
              <a:path w="2668" h="1534">
                <a:moveTo>
                  <a:pt x="0" y="1534"/>
                </a:moveTo>
                <a:lnTo>
                  <a:pt x="2668" y="0"/>
                </a:lnTo>
                <a:lnTo>
                  <a:pt x="2668" y="700"/>
                </a:lnTo>
                <a:lnTo>
                  <a:pt x="1204" y="1534"/>
                </a:lnTo>
                <a:lnTo>
                  <a:pt x="0" y="1534"/>
                </a:lnTo>
                <a:close/>
              </a:path>
            </a:pathLst>
          </a:custGeom>
          <a:solidFill>
            <a:srgbClr val="A8A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7898284" y="4403872"/>
            <a:ext cx="4315849" cy="2481451"/>
          </a:xfrm>
          <a:custGeom>
            <a:avLst/>
            <a:gdLst>
              <a:gd name="T0" fmla="*/ 0 w 2668"/>
              <a:gd name="T1" fmla="*/ 1534 h 1534"/>
              <a:gd name="T2" fmla="*/ 2668 w 2668"/>
              <a:gd name="T3" fmla="*/ 0 h 1534"/>
              <a:gd name="T4" fmla="*/ 2668 w 2668"/>
              <a:gd name="T5" fmla="*/ 700 h 1534"/>
              <a:gd name="T6" fmla="*/ 1204 w 2668"/>
              <a:gd name="T7" fmla="*/ 1534 h 1534"/>
              <a:gd name="T8" fmla="*/ 0 w 2668"/>
              <a:gd name="T9" fmla="*/ 1534 h 1534"/>
            </a:gdLst>
            <a:ahLst/>
            <a:cxnLst>
              <a:cxn ang="0">
                <a:pos x="T0" y="T1"/>
              </a:cxn>
              <a:cxn ang="0">
                <a:pos x="T2" y="T3"/>
              </a:cxn>
              <a:cxn ang="0">
                <a:pos x="T4" y="T5"/>
              </a:cxn>
              <a:cxn ang="0">
                <a:pos x="T6" y="T7"/>
              </a:cxn>
              <a:cxn ang="0">
                <a:pos x="T8" y="T9"/>
              </a:cxn>
            </a:cxnLst>
            <a:rect l="0" t="0" r="r" b="b"/>
            <a:pathLst>
              <a:path w="2668" h="1534">
                <a:moveTo>
                  <a:pt x="0" y="1534"/>
                </a:moveTo>
                <a:lnTo>
                  <a:pt x="2668" y="0"/>
                </a:lnTo>
                <a:lnTo>
                  <a:pt x="2668" y="700"/>
                </a:lnTo>
                <a:lnTo>
                  <a:pt x="1204" y="1534"/>
                </a:lnTo>
                <a:lnTo>
                  <a:pt x="0" y="15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1948" y="-17123"/>
            <a:ext cx="9129929" cy="5791131"/>
          </a:xfrm>
          <a:custGeom>
            <a:avLst/>
            <a:gdLst>
              <a:gd name="T0" fmla="*/ 3656 w 5644"/>
              <a:gd name="T1" fmla="*/ 0 h 3580"/>
              <a:gd name="T2" fmla="*/ 0 w 5644"/>
              <a:gd name="T3" fmla="*/ 2102 h 3580"/>
              <a:gd name="T4" fmla="*/ 0 w 5644"/>
              <a:gd name="T5" fmla="*/ 2749 h 3580"/>
              <a:gd name="T6" fmla="*/ 1424 w 5644"/>
              <a:gd name="T7" fmla="*/ 3580 h 3580"/>
              <a:gd name="T8" fmla="*/ 1424 w 5644"/>
              <a:gd name="T9" fmla="*/ 3577 h 3580"/>
              <a:gd name="T10" fmla="*/ 1424 w 5644"/>
              <a:gd name="T11" fmla="*/ 3577 h 3580"/>
              <a:gd name="T12" fmla="*/ 5644 w 5644"/>
              <a:gd name="T13" fmla="*/ 1150 h 3580"/>
              <a:gd name="T14" fmla="*/ 3656 w 5644"/>
              <a:gd name="T15" fmla="*/ 0 h 3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44" h="3580">
                <a:moveTo>
                  <a:pt x="3656" y="0"/>
                </a:moveTo>
                <a:lnTo>
                  <a:pt x="0" y="2102"/>
                </a:lnTo>
                <a:lnTo>
                  <a:pt x="0" y="2749"/>
                </a:lnTo>
                <a:lnTo>
                  <a:pt x="1424" y="3580"/>
                </a:lnTo>
                <a:lnTo>
                  <a:pt x="1424" y="3577"/>
                </a:lnTo>
                <a:lnTo>
                  <a:pt x="1424" y="3577"/>
                </a:lnTo>
                <a:lnTo>
                  <a:pt x="5644" y="1150"/>
                </a:lnTo>
                <a:lnTo>
                  <a:pt x="3656"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p:nvSpPr>
        <p:spPr bwMode="auto">
          <a:xfrm>
            <a:off x="-11948" y="-17123"/>
            <a:ext cx="9129929" cy="5791131"/>
          </a:xfrm>
          <a:custGeom>
            <a:avLst/>
            <a:gdLst>
              <a:gd name="T0" fmla="*/ 3656 w 5644"/>
              <a:gd name="T1" fmla="*/ 0 h 3580"/>
              <a:gd name="T2" fmla="*/ 0 w 5644"/>
              <a:gd name="T3" fmla="*/ 2102 h 3580"/>
              <a:gd name="T4" fmla="*/ 0 w 5644"/>
              <a:gd name="T5" fmla="*/ 2749 h 3580"/>
              <a:gd name="T6" fmla="*/ 1424 w 5644"/>
              <a:gd name="T7" fmla="*/ 3580 h 3580"/>
              <a:gd name="T8" fmla="*/ 1424 w 5644"/>
              <a:gd name="T9" fmla="*/ 3577 h 3580"/>
              <a:gd name="T10" fmla="*/ 1424 w 5644"/>
              <a:gd name="T11" fmla="*/ 3577 h 3580"/>
              <a:gd name="T12" fmla="*/ 5644 w 5644"/>
              <a:gd name="T13" fmla="*/ 1150 h 3580"/>
              <a:gd name="T14" fmla="*/ 3656 w 5644"/>
              <a:gd name="T15" fmla="*/ 0 h 3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44" h="3580">
                <a:moveTo>
                  <a:pt x="3656" y="0"/>
                </a:moveTo>
                <a:lnTo>
                  <a:pt x="0" y="2102"/>
                </a:lnTo>
                <a:lnTo>
                  <a:pt x="0" y="2749"/>
                </a:lnTo>
                <a:lnTo>
                  <a:pt x="1424" y="3580"/>
                </a:lnTo>
                <a:lnTo>
                  <a:pt x="1424" y="3577"/>
                </a:lnTo>
                <a:lnTo>
                  <a:pt x="1424" y="3577"/>
                </a:lnTo>
                <a:lnTo>
                  <a:pt x="5644" y="1150"/>
                </a:lnTo>
                <a:lnTo>
                  <a:pt x="36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9"/>
          <p:cNvSpPr>
            <a:spLocks/>
          </p:cNvSpPr>
          <p:nvPr/>
        </p:nvSpPr>
        <p:spPr bwMode="auto">
          <a:xfrm>
            <a:off x="2291563" y="1843156"/>
            <a:ext cx="9922570" cy="5042167"/>
          </a:xfrm>
          <a:custGeom>
            <a:avLst/>
            <a:gdLst>
              <a:gd name="T0" fmla="*/ 4220 w 6134"/>
              <a:gd name="T1" fmla="*/ 0 h 3117"/>
              <a:gd name="T2" fmla="*/ 4220 w 6134"/>
              <a:gd name="T3" fmla="*/ 0 h 3117"/>
              <a:gd name="T4" fmla="*/ 0 w 6134"/>
              <a:gd name="T5" fmla="*/ 2427 h 3117"/>
              <a:gd name="T6" fmla="*/ 1188 w 6134"/>
              <a:gd name="T7" fmla="*/ 3117 h 3117"/>
              <a:gd name="T8" fmla="*/ 3466 w 6134"/>
              <a:gd name="T9" fmla="*/ 3117 h 3117"/>
              <a:gd name="T10" fmla="*/ 6134 w 6134"/>
              <a:gd name="T11" fmla="*/ 1583 h 3117"/>
              <a:gd name="T12" fmla="*/ 6134 w 6134"/>
              <a:gd name="T13" fmla="*/ 1110 h 3117"/>
              <a:gd name="T14" fmla="*/ 4220 w 6134"/>
              <a:gd name="T15" fmla="*/ 0 h 3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34" h="3117">
                <a:moveTo>
                  <a:pt x="4220" y="0"/>
                </a:moveTo>
                <a:lnTo>
                  <a:pt x="4220" y="0"/>
                </a:lnTo>
                <a:lnTo>
                  <a:pt x="0" y="2427"/>
                </a:lnTo>
                <a:lnTo>
                  <a:pt x="1188" y="3117"/>
                </a:lnTo>
                <a:lnTo>
                  <a:pt x="3466" y="3117"/>
                </a:lnTo>
                <a:lnTo>
                  <a:pt x="6134" y="1583"/>
                </a:lnTo>
                <a:lnTo>
                  <a:pt x="6134" y="1110"/>
                </a:lnTo>
                <a:lnTo>
                  <a:pt x="4220"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p:nvSpPr>
        <p:spPr bwMode="auto">
          <a:xfrm>
            <a:off x="2291563" y="1843156"/>
            <a:ext cx="9922570" cy="5042167"/>
          </a:xfrm>
          <a:custGeom>
            <a:avLst/>
            <a:gdLst>
              <a:gd name="T0" fmla="*/ 4220 w 6134"/>
              <a:gd name="T1" fmla="*/ 0 h 3117"/>
              <a:gd name="T2" fmla="*/ 4220 w 6134"/>
              <a:gd name="T3" fmla="*/ 0 h 3117"/>
              <a:gd name="T4" fmla="*/ 0 w 6134"/>
              <a:gd name="T5" fmla="*/ 2427 h 3117"/>
              <a:gd name="T6" fmla="*/ 1188 w 6134"/>
              <a:gd name="T7" fmla="*/ 3117 h 3117"/>
              <a:gd name="T8" fmla="*/ 3466 w 6134"/>
              <a:gd name="T9" fmla="*/ 3117 h 3117"/>
              <a:gd name="T10" fmla="*/ 6134 w 6134"/>
              <a:gd name="T11" fmla="*/ 1583 h 3117"/>
              <a:gd name="T12" fmla="*/ 6134 w 6134"/>
              <a:gd name="T13" fmla="*/ 1110 h 3117"/>
              <a:gd name="T14" fmla="*/ 4220 w 6134"/>
              <a:gd name="T15" fmla="*/ 0 h 3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34" h="3117">
                <a:moveTo>
                  <a:pt x="4220" y="0"/>
                </a:moveTo>
                <a:lnTo>
                  <a:pt x="4220" y="0"/>
                </a:lnTo>
                <a:lnTo>
                  <a:pt x="0" y="2427"/>
                </a:lnTo>
                <a:lnTo>
                  <a:pt x="1188" y="3117"/>
                </a:lnTo>
                <a:lnTo>
                  <a:pt x="3466" y="3117"/>
                </a:lnTo>
                <a:lnTo>
                  <a:pt x="6134" y="1583"/>
                </a:lnTo>
                <a:lnTo>
                  <a:pt x="6134" y="1110"/>
                </a:lnTo>
                <a:lnTo>
                  <a:pt x="4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p:nvSpPr>
        <p:spPr bwMode="auto">
          <a:xfrm>
            <a:off x="2291563" y="1843156"/>
            <a:ext cx="6826417" cy="3925999"/>
          </a:xfrm>
          <a:custGeom>
            <a:avLst/>
            <a:gdLst>
              <a:gd name="T0" fmla="*/ 4220 w 4220"/>
              <a:gd name="T1" fmla="*/ 0 h 2427"/>
              <a:gd name="T2" fmla="*/ 0 w 4220"/>
              <a:gd name="T3" fmla="*/ 2427 h 2427"/>
              <a:gd name="T4" fmla="*/ 0 w 4220"/>
              <a:gd name="T5" fmla="*/ 2427 h 2427"/>
              <a:gd name="T6" fmla="*/ 4220 w 4220"/>
              <a:gd name="T7" fmla="*/ 0 h 2427"/>
            </a:gdLst>
            <a:ahLst/>
            <a:cxnLst>
              <a:cxn ang="0">
                <a:pos x="T0" y="T1"/>
              </a:cxn>
              <a:cxn ang="0">
                <a:pos x="T2" y="T3"/>
              </a:cxn>
              <a:cxn ang="0">
                <a:pos x="T4" y="T5"/>
              </a:cxn>
              <a:cxn ang="0">
                <a:pos x="T6" y="T7"/>
              </a:cxn>
            </a:cxnLst>
            <a:rect l="0" t="0" r="r" b="b"/>
            <a:pathLst>
              <a:path w="4220" h="2427">
                <a:moveTo>
                  <a:pt x="4220" y="0"/>
                </a:moveTo>
                <a:lnTo>
                  <a:pt x="0" y="2427"/>
                </a:lnTo>
                <a:lnTo>
                  <a:pt x="0" y="2427"/>
                </a:lnTo>
                <a:lnTo>
                  <a:pt x="4220" y="0"/>
                </a:lnTo>
                <a:close/>
              </a:path>
            </a:pathLst>
          </a:custGeom>
          <a:solidFill>
            <a:srgbClr val="A3B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p:nvSpPr>
        <p:spPr bwMode="auto">
          <a:xfrm>
            <a:off x="2291563" y="1843156"/>
            <a:ext cx="6826417" cy="3925999"/>
          </a:xfrm>
          <a:custGeom>
            <a:avLst/>
            <a:gdLst>
              <a:gd name="T0" fmla="*/ 4220 w 4220"/>
              <a:gd name="T1" fmla="*/ 0 h 2427"/>
              <a:gd name="T2" fmla="*/ 0 w 4220"/>
              <a:gd name="T3" fmla="*/ 2427 h 2427"/>
              <a:gd name="T4" fmla="*/ 0 w 4220"/>
              <a:gd name="T5" fmla="*/ 2427 h 2427"/>
              <a:gd name="T6" fmla="*/ 4220 w 4220"/>
              <a:gd name="T7" fmla="*/ 0 h 2427"/>
            </a:gdLst>
            <a:ahLst/>
            <a:cxnLst>
              <a:cxn ang="0">
                <a:pos x="T0" y="T1"/>
              </a:cxn>
              <a:cxn ang="0">
                <a:pos x="T2" y="T3"/>
              </a:cxn>
              <a:cxn ang="0">
                <a:pos x="T4" y="T5"/>
              </a:cxn>
              <a:cxn ang="0">
                <a:pos x="T6" y="T7"/>
              </a:cxn>
            </a:cxnLst>
            <a:rect l="0" t="0" r="r" b="b"/>
            <a:pathLst>
              <a:path w="4220" h="2427">
                <a:moveTo>
                  <a:pt x="4220" y="0"/>
                </a:moveTo>
                <a:lnTo>
                  <a:pt x="0" y="2427"/>
                </a:lnTo>
                <a:lnTo>
                  <a:pt x="0" y="2427"/>
                </a:lnTo>
                <a:lnTo>
                  <a:pt x="4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p:nvSpPr>
        <p:spPr bwMode="auto">
          <a:xfrm>
            <a:off x="-11948" y="-12270"/>
            <a:ext cx="12226081" cy="3651001"/>
          </a:xfrm>
          <a:custGeom>
            <a:avLst/>
            <a:gdLst>
              <a:gd name="T0" fmla="*/ 3630 w 7558"/>
              <a:gd name="T1" fmla="*/ 0 h 2257"/>
              <a:gd name="T2" fmla="*/ 2602 w 7558"/>
              <a:gd name="T3" fmla="*/ 0 h 2257"/>
              <a:gd name="T4" fmla="*/ 0 w 7558"/>
              <a:gd name="T5" fmla="*/ 1492 h 2257"/>
              <a:gd name="T6" fmla="*/ 0 w 7558"/>
              <a:gd name="T7" fmla="*/ 2099 h 2257"/>
              <a:gd name="T8" fmla="*/ 3656 w 7558"/>
              <a:gd name="T9" fmla="*/ 0 h 2257"/>
              <a:gd name="T10" fmla="*/ 7558 w 7558"/>
              <a:gd name="T11" fmla="*/ 2257 h 2257"/>
              <a:gd name="T12" fmla="*/ 7558 w 7558"/>
              <a:gd name="T13" fmla="*/ 1623 h 2257"/>
              <a:gd name="T14" fmla="*/ 4703 w 7558"/>
              <a:gd name="T15" fmla="*/ 0 h 2257"/>
              <a:gd name="T16" fmla="*/ 3630 w 7558"/>
              <a:gd name="T17" fmla="*/ 0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58" h="2257">
                <a:moveTo>
                  <a:pt x="3630" y="0"/>
                </a:moveTo>
                <a:lnTo>
                  <a:pt x="2602" y="0"/>
                </a:lnTo>
                <a:lnTo>
                  <a:pt x="0" y="1492"/>
                </a:lnTo>
                <a:lnTo>
                  <a:pt x="0" y="2099"/>
                </a:lnTo>
                <a:lnTo>
                  <a:pt x="3656" y="0"/>
                </a:lnTo>
                <a:lnTo>
                  <a:pt x="7558" y="2257"/>
                </a:lnTo>
                <a:lnTo>
                  <a:pt x="7558" y="1623"/>
                </a:lnTo>
                <a:lnTo>
                  <a:pt x="4703" y="0"/>
                </a:lnTo>
                <a:lnTo>
                  <a:pt x="3630" y="0"/>
                </a:lnTo>
                <a:close/>
              </a:path>
            </a:pathLst>
          </a:custGeom>
          <a:solidFill>
            <a:srgbClr val="A8A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p:nvSpPr>
        <p:spPr bwMode="auto">
          <a:xfrm>
            <a:off x="-11948" y="4429754"/>
            <a:ext cx="4225261" cy="2455569"/>
          </a:xfrm>
          <a:custGeom>
            <a:avLst/>
            <a:gdLst>
              <a:gd name="T0" fmla="*/ 0 w 2612"/>
              <a:gd name="T1" fmla="*/ 0 h 1518"/>
              <a:gd name="T2" fmla="*/ 2612 w 2612"/>
              <a:gd name="T3" fmla="*/ 1518 h 1518"/>
              <a:gd name="T4" fmla="*/ 1382 w 2612"/>
              <a:gd name="T5" fmla="*/ 1518 h 1518"/>
              <a:gd name="T6" fmla="*/ 0 w 2612"/>
              <a:gd name="T7" fmla="*/ 723 h 1518"/>
              <a:gd name="T8" fmla="*/ 0 w 2612"/>
              <a:gd name="T9" fmla="*/ 0 h 1518"/>
            </a:gdLst>
            <a:ahLst/>
            <a:cxnLst>
              <a:cxn ang="0">
                <a:pos x="T0" y="T1"/>
              </a:cxn>
              <a:cxn ang="0">
                <a:pos x="T2" y="T3"/>
              </a:cxn>
              <a:cxn ang="0">
                <a:pos x="T4" y="T5"/>
              </a:cxn>
              <a:cxn ang="0">
                <a:pos x="T6" y="T7"/>
              </a:cxn>
              <a:cxn ang="0">
                <a:pos x="T8" y="T9"/>
              </a:cxn>
            </a:cxnLst>
            <a:rect l="0" t="0" r="r" b="b"/>
            <a:pathLst>
              <a:path w="2612" h="1518">
                <a:moveTo>
                  <a:pt x="0" y="0"/>
                </a:moveTo>
                <a:lnTo>
                  <a:pt x="2612" y="1518"/>
                </a:lnTo>
                <a:lnTo>
                  <a:pt x="1382" y="1518"/>
                </a:lnTo>
                <a:lnTo>
                  <a:pt x="0" y="723"/>
                </a:lnTo>
                <a:lnTo>
                  <a:pt x="0" y="0"/>
                </a:lnTo>
                <a:close/>
              </a:path>
            </a:pathLst>
          </a:custGeom>
          <a:solidFill>
            <a:srgbClr val="A8A4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p:nvSpPr>
        <p:spPr bwMode="auto">
          <a:xfrm>
            <a:off x="-11948" y="-12270"/>
            <a:ext cx="4209085" cy="2413511"/>
          </a:xfrm>
          <a:custGeom>
            <a:avLst/>
            <a:gdLst>
              <a:gd name="T0" fmla="*/ 0 w 2602"/>
              <a:gd name="T1" fmla="*/ 1492 h 1492"/>
              <a:gd name="T2" fmla="*/ 2602 w 2602"/>
              <a:gd name="T3" fmla="*/ 0 h 1492"/>
              <a:gd name="T4" fmla="*/ 0 w 2602"/>
              <a:gd name="T5" fmla="*/ 0 h 1492"/>
              <a:gd name="T6" fmla="*/ 0 w 2602"/>
              <a:gd name="T7" fmla="*/ 1492 h 1492"/>
            </a:gdLst>
            <a:ahLst/>
            <a:cxnLst>
              <a:cxn ang="0">
                <a:pos x="T0" y="T1"/>
              </a:cxn>
              <a:cxn ang="0">
                <a:pos x="T2" y="T3"/>
              </a:cxn>
              <a:cxn ang="0">
                <a:pos x="T4" y="T5"/>
              </a:cxn>
              <a:cxn ang="0">
                <a:pos x="T6" y="T7"/>
              </a:cxn>
            </a:cxnLst>
            <a:rect l="0" t="0" r="r" b="b"/>
            <a:pathLst>
              <a:path w="2602" h="1492">
                <a:moveTo>
                  <a:pt x="0" y="1492"/>
                </a:moveTo>
                <a:lnTo>
                  <a:pt x="2602" y="0"/>
                </a:lnTo>
                <a:lnTo>
                  <a:pt x="0" y="0"/>
                </a:lnTo>
                <a:lnTo>
                  <a:pt x="0" y="1492"/>
                </a:ln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noEditPoints="1"/>
          </p:cNvSpPr>
          <p:nvPr/>
        </p:nvSpPr>
        <p:spPr bwMode="auto">
          <a:xfrm>
            <a:off x="104522" y="354933"/>
            <a:ext cx="12109611" cy="6488332"/>
          </a:xfrm>
          <a:custGeom>
            <a:avLst/>
            <a:gdLst>
              <a:gd name="T0" fmla="*/ 5080 w 7486"/>
              <a:gd name="T1" fmla="*/ 309 h 4011"/>
              <a:gd name="T2" fmla="*/ 4654 w 7486"/>
              <a:gd name="T3" fmla="*/ 69 h 4011"/>
              <a:gd name="T4" fmla="*/ 4634 w 7486"/>
              <a:gd name="T5" fmla="*/ 85 h 4011"/>
              <a:gd name="T6" fmla="*/ 4808 w 7486"/>
              <a:gd name="T7" fmla="*/ 154 h 4011"/>
              <a:gd name="T8" fmla="*/ 4926 w 7486"/>
              <a:gd name="T9" fmla="*/ 227 h 4011"/>
              <a:gd name="T10" fmla="*/ 5333 w 7486"/>
              <a:gd name="T11" fmla="*/ 480 h 4011"/>
              <a:gd name="T12" fmla="*/ 5743 w 7486"/>
              <a:gd name="T13" fmla="*/ 690 h 4011"/>
              <a:gd name="T14" fmla="*/ 5727 w 7486"/>
              <a:gd name="T15" fmla="*/ 703 h 4011"/>
              <a:gd name="T16" fmla="*/ 5897 w 7486"/>
              <a:gd name="T17" fmla="*/ 775 h 4011"/>
              <a:gd name="T18" fmla="*/ 6016 w 7486"/>
              <a:gd name="T19" fmla="*/ 844 h 4011"/>
              <a:gd name="T20" fmla="*/ 6150 w 7486"/>
              <a:gd name="T21" fmla="*/ 943 h 4011"/>
              <a:gd name="T22" fmla="*/ 6560 w 7486"/>
              <a:gd name="T23" fmla="*/ 1156 h 4011"/>
              <a:gd name="T24" fmla="*/ 6544 w 7486"/>
              <a:gd name="T25" fmla="*/ 1169 h 4011"/>
              <a:gd name="T26" fmla="*/ 6715 w 7486"/>
              <a:gd name="T27" fmla="*/ 1238 h 4011"/>
              <a:gd name="T28" fmla="*/ 6833 w 7486"/>
              <a:gd name="T29" fmla="*/ 1311 h 4011"/>
              <a:gd name="T30" fmla="*/ 6970 w 7486"/>
              <a:gd name="T31" fmla="*/ 1409 h 4011"/>
              <a:gd name="T32" fmla="*/ 7377 w 7486"/>
              <a:gd name="T33" fmla="*/ 1619 h 4011"/>
              <a:gd name="T34" fmla="*/ 7361 w 7486"/>
              <a:gd name="T35" fmla="*/ 1633 h 4011"/>
              <a:gd name="T36" fmla="*/ 69 w 7486"/>
              <a:gd name="T37" fmla="*/ 2950 h 4011"/>
              <a:gd name="T38" fmla="*/ 187 w 7486"/>
              <a:gd name="T39" fmla="*/ 3019 h 4011"/>
              <a:gd name="T40" fmla="*/ 322 w 7486"/>
              <a:gd name="T41" fmla="*/ 3117 h 4011"/>
              <a:gd name="T42" fmla="*/ 732 w 7486"/>
              <a:gd name="T43" fmla="*/ 3331 h 4011"/>
              <a:gd name="T44" fmla="*/ 712 w 7486"/>
              <a:gd name="T45" fmla="*/ 3344 h 4011"/>
              <a:gd name="T46" fmla="*/ 886 w 7486"/>
              <a:gd name="T47" fmla="*/ 3413 h 4011"/>
              <a:gd name="T48" fmla="*/ 1004 w 7486"/>
              <a:gd name="T49" fmla="*/ 3485 h 4011"/>
              <a:gd name="T50" fmla="*/ 1139 w 7486"/>
              <a:gd name="T51" fmla="*/ 3584 h 4011"/>
              <a:gd name="T52" fmla="*/ 1549 w 7486"/>
              <a:gd name="T53" fmla="*/ 3794 h 4011"/>
              <a:gd name="T54" fmla="*/ 1529 w 7486"/>
              <a:gd name="T55" fmla="*/ 3807 h 4011"/>
              <a:gd name="T56" fmla="*/ 1703 w 7486"/>
              <a:gd name="T57" fmla="*/ 3879 h 4011"/>
              <a:gd name="T58" fmla="*/ 1822 w 7486"/>
              <a:gd name="T59" fmla="*/ 3948 h 4011"/>
              <a:gd name="T60" fmla="*/ 2570 w 7486"/>
              <a:gd name="T61" fmla="*/ 23 h 4011"/>
              <a:gd name="T62" fmla="*/ 1923 w 7486"/>
              <a:gd name="T63" fmla="*/ 411 h 4011"/>
              <a:gd name="T64" fmla="*/ 1904 w 7486"/>
              <a:gd name="T65" fmla="*/ 401 h 4011"/>
              <a:gd name="T66" fmla="*/ 2307 w 7486"/>
              <a:gd name="T67" fmla="*/ 194 h 4011"/>
              <a:gd name="T68" fmla="*/ 2186 w 7486"/>
              <a:gd name="T69" fmla="*/ 260 h 4011"/>
              <a:gd name="T70" fmla="*/ 1753 w 7486"/>
              <a:gd name="T71" fmla="*/ 489 h 4011"/>
              <a:gd name="T72" fmla="*/ 1379 w 7486"/>
              <a:gd name="T73" fmla="*/ 723 h 4011"/>
              <a:gd name="T74" fmla="*/ 1362 w 7486"/>
              <a:gd name="T75" fmla="*/ 713 h 4011"/>
              <a:gd name="T76" fmla="*/ 1228 w 7486"/>
              <a:gd name="T77" fmla="*/ 811 h 4011"/>
              <a:gd name="T78" fmla="*/ 1106 w 7486"/>
              <a:gd name="T79" fmla="*/ 880 h 4011"/>
              <a:gd name="T80" fmla="*/ 939 w 7486"/>
              <a:gd name="T81" fmla="*/ 959 h 4011"/>
              <a:gd name="T82" fmla="*/ 565 w 7486"/>
              <a:gd name="T83" fmla="*/ 1192 h 4011"/>
              <a:gd name="T84" fmla="*/ 545 w 7486"/>
              <a:gd name="T85" fmla="*/ 1179 h 4011"/>
              <a:gd name="T86" fmla="*/ 7486 w 7486"/>
              <a:gd name="T87" fmla="*/ 2851 h 4011"/>
              <a:gd name="T88" fmla="*/ 7364 w 7486"/>
              <a:gd name="T89" fmla="*/ 2920 h 4011"/>
              <a:gd name="T90" fmla="*/ 7197 w 7486"/>
              <a:gd name="T91" fmla="*/ 2999 h 4011"/>
              <a:gd name="T92" fmla="*/ 6550 w 7486"/>
              <a:gd name="T93" fmla="*/ 3386 h 4011"/>
              <a:gd name="T94" fmla="*/ 6531 w 7486"/>
              <a:gd name="T95" fmla="*/ 3377 h 4011"/>
              <a:gd name="T96" fmla="*/ 6931 w 7486"/>
              <a:gd name="T97" fmla="*/ 3170 h 4011"/>
              <a:gd name="T98" fmla="*/ 6810 w 7486"/>
              <a:gd name="T99" fmla="*/ 3235 h 4011"/>
              <a:gd name="T100" fmla="*/ 6380 w 7486"/>
              <a:gd name="T101" fmla="*/ 3465 h 4011"/>
              <a:gd name="T102" fmla="*/ 6006 w 7486"/>
              <a:gd name="T103" fmla="*/ 3699 h 4011"/>
              <a:gd name="T104" fmla="*/ 5986 w 7486"/>
              <a:gd name="T105" fmla="*/ 3689 h 4011"/>
              <a:gd name="T106" fmla="*/ 5855 w 7486"/>
              <a:gd name="T107" fmla="*/ 3787 h 4011"/>
              <a:gd name="T108" fmla="*/ 5733 w 7486"/>
              <a:gd name="T109" fmla="*/ 3856 h 4011"/>
              <a:gd name="T110" fmla="*/ 5566 w 7486"/>
              <a:gd name="T111" fmla="*/ 3935 h 4011"/>
              <a:gd name="T112" fmla="*/ 292 w 7486"/>
              <a:gd name="T113" fmla="*/ 1347 h 4011"/>
              <a:gd name="T114" fmla="*/ 273 w 7486"/>
              <a:gd name="T115" fmla="*/ 1337 h 4011"/>
              <a:gd name="T116" fmla="*/ 141 w 7486"/>
              <a:gd name="T117" fmla="*/ 1435 h 4011"/>
              <a:gd name="T118" fmla="*/ 20 w 7486"/>
              <a:gd name="T119" fmla="*/ 1504 h 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86" h="4011">
                <a:moveTo>
                  <a:pt x="5179" y="394"/>
                </a:moveTo>
                <a:lnTo>
                  <a:pt x="5061" y="322"/>
                </a:lnTo>
                <a:lnTo>
                  <a:pt x="5080" y="309"/>
                </a:lnTo>
                <a:lnTo>
                  <a:pt x="5198" y="381"/>
                </a:lnTo>
                <a:lnTo>
                  <a:pt x="5179" y="394"/>
                </a:lnTo>
                <a:close/>
                <a:moveTo>
                  <a:pt x="4654" y="69"/>
                </a:moveTo>
                <a:lnTo>
                  <a:pt x="4535" y="0"/>
                </a:lnTo>
                <a:lnTo>
                  <a:pt x="4516" y="13"/>
                </a:lnTo>
                <a:lnTo>
                  <a:pt x="4634" y="85"/>
                </a:lnTo>
                <a:lnTo>
                  <a:pt x="4654" y="69"/>
                </a:lnTo>
                <a:close/>
                <a:moveTo>
                  <a:pt x="4926" y="227"/>
                </a:moveTo>
                <a:lnTo>
                  <a:pt x="4808" y="154"/>
                </a:lnTo>
                <a:lnTo>
                  <a:pt x="4788" y="168"/>
                </a:lnTo>
                <a:lnTo>
                  <a:pt x="4906" y="240"/>
                </a:lnTo>
                <a:lnTo>
                  <a:pt x="4926" y="227"/>
                </a:lnTo>
                <a:close/>
                <a:moveTo>
                  <a:pt x="5471" y="535"/>
                </a:moveTo>
                <a:lnTo>
                  <a:pt x="5353" y="463"/>
                </a:lnTo>
                <a:lnTo>
                  <a:pt x="5333" y="480"/>
                </a:lnTo>
                <a:lnTo>
                  <a:pt x="5454" y="549"/>
                </a:lnTo>
                <a:lnTo>
                  <a:pt x="5471" y="535"/>
                </a:lnTo>
                <a:close/>
                <a:moveTo>
                  <a:pt x="5743" y="690"/>
                </a:moveTo>
                <a:lnTo>
                  <a:pt x="5625" y="618"/>
                </a:lnTo>
                <a:lnTo>
                  <a:pt x="5605" y="634"/>
                </a:lnTo>
                <a:lnTo>
                  <a:pt x="5727" y="703"/>
                </a:lnTo>
                <a:lnTo>
                  <a:pt x="5743" y="690"/>
                </a:lnTo>
                <a:close/>
                <a:moveTo>
                  <a:pt x="6016" y="844"/>
                </a:moveTo>
                <a:lnTo>
                  <a:pt x="5897" y="775"/>
                </a:lnTo>
                <a:lnTo>
                  <a:pt x="5878" y="788"/>
                </a:lnTo>
                <a:lnTo>
                  <a:pt x="5999" y="857"/>
                </a:lnTo>
                <a:lnTo>
                  <a:pt x="6016" y="844"/>
                </a:lnTo>
                <a:close/>
                <a:moveTo>
                  <a:pt x="6288" y="999"/>
                </a:moveTo>
                <a:lnTo>
                  <a:pt x="6170" y="930"/>
                </a:lnTo>
                <a:lnTo>
                  <a:pt x="6150" y="943"/>
                </a:lnTo>
                <a:lnTo>
                  <a:pt x="6271" y="1015"/>
                </a:lnTo>
                <a:lnTo>
                  <a:pt x="6288" y="999"/>
                </a:lnTo>
                <a:close/>
                <a:moveTo>
                  <a:pt x="6560" y="1156"/>
                </a:moveTo>
                <a:lnTo>
                  <a:pt x="6442" y="1084"/>
                </a:lnTo>
                <a:lnTo>
                  <a:pt x="6426" y="1097"/>
                </a:lnTo>
                <a:lnTo>
                  <a:pt x="6544" y="1169"/>
                </a:lnTo>
                <a:lnTo>
                  <a:pt x="6560" y="1156"/>
                </a:lnTo>
                <a:close/>
                <a:moveTo>
                  <a:pt x="6833" y="1311"/>
                </a:moveTo>
                <a:lnTo>
                  <a:pt x="6715" y="1238"/>
                </a:lnTo>
                <a:lnTo>
                  <a:pt x="6698" y="1251"/>
                </a:lnTo>
                <a:lnTo>
                  <a:pt x="6816" y="1324"/>
                </a:lnTo>
                <a:lnTo>
                  <a:pt x="6833" y="1311"/>
                </a:lnTo>
                <a:close/>
                <a:moveTo>
                  <a:pt x="7105" y="1465"/>
                </a:moveTo>
                <a:lnTo>
                  <a:pt x="6987" y="1393"/>
                </a:lnTo>
                <a:lnTo>
                  <a:pt x="6970" y="1409"/>
                </a:lnTo>
                <a:lnTo>
                  <a:pt x="7089" y="1478"/>
                </a:lnTo>
                <a:lnTo>
                  <a:pt x="7105" y="1465"/>
                </a:lnTo>
                <a:close/>
                <a:moveTo>
                  <a:pt x="7377" y="1619"/>
                </a:moveTo>
                <a:lnTo>
                  <a:pt x="7259" y="1547"/>
                </a:lnTo>
                <a:lnTo>
                  <a:pt x="7243" y="1564"/>
                </a:lnTo>
                <a:lnTo>
                  <a:pt x="7361" y="1633"/>
                </a:lnTo>
                <a:lnTo>
                  <a:pt x="7377" y="1619"/>
                </a:lnTo>
                <a:close/>
                <a:moveTo>
                  <a:pt x="187" y="3019"/>
                </a:moveTo>
                <a:lnTo>
                  <a:pt x="69" y="2950"/>
                </a:lnTo>
                <a:lnTo>
                  <a:pt x="49" y="2963"/>
                </a:lnTo>
                <a:lnTo>
                  <a:pt x="168" y="3032"/>
                </a:lnTo>
                <a:lnTo>
                  <a:pt x="187" y="3019"/>
                </a:lnTo>
                <a:close/>
                <a:moveTo>
                  <a:pt x="460" y="3173"/>
                </a:moveTo>
                <a:lnTo>
                  <a:pt x="341" y="3104"/>
                </a:lnTo>
                <a:lnTo>
                  <a:pt x="322" y="3117"/>
                </a:lnTo>
                <a:lnTo>
                  <a:pt x="440" y="3189"/>
                </a:lnTo>
                <a:lnTo>
                  <a:pt x="460" y="3173"/>
                </a:lnTo>
                <a:close/>
                <a:moveTo>
                  <a:pt x="732" y="3331"/>
                </a:moveTo>
                <a:lnTo>
                  <a:pt x="614" y="3258"/>
                </a:lnTo>
                <a:lnTo>
                  <a:pt x="594" y="3272"/>
                </a:lnTo>
                <a:lnTo>
                  <a:pt x="712" y="3344"/>
                </a:lnTo>
                <a:lnTo>
                  <a:pt x="732" y="3331"/>
                </a:lnTo>
                <a:close/>
                <a:moveTo>
                  <a:pt x="1004" y="3485"/>
                </a:moveTo>
                <a:lnTo>
                  <a:pt x="886" y="3413"/>
                </a:lnTo>
                <a:lnTo>
                  <a:pt x="867" y="3426"/>
                </a:lnTo>
                <a:lnTo>
                  <a:pt x="985" y="3498"/>
                </a:lnTo>
                <a:lnTo>
                  <a:pt x="1004" y="3485"/>
                </a:lnTo>
                <a:close/>
                <a:moveTo>
                  <a:pt x="1277" y="3639"/>
                </a:moveTo>
                <a:lnTo>
                  <a:pt x="1159" y="3567"/>
                </a:lnTo>
                <a:lnTo>
                  <a:pt x="1139" y="3584"/>
                </a:lnTo>
                <a:lnTo>
                  <a:pt x="1257" y="3653"/>
                </a:lnTo>
                <a:lnTo>
                  <a:pt x="1277" y="3639"/>
                </a:lnTo>
                <a:close/>
                <a:moveTo>
                  <a:pt x="1549" y="3794"/>
                </a:moveTo>
                <a:lnTo>
                  <a:pt x="1431" y="3725"/>
                </a:lnTo>
                <a:lnTo>
                  <a:pt x="1411" y="3738"/>
                </a:lnTo>
                <a:lnTo>
                  <a:pt x="1529" y="3807"/>
                </a:lnTo>
                <a:lnTo>
                  <a:pt x="1549" y="3794"/>
                </a:lnTo>
                <a:close/>
                <a:moveTo>
                  <a:pt x="1822" y="3948"/>
                </a:moveTo>
                <a:lnTo>
                  <a:pt x="1703" y="3879"/>
                </a:lnTo>
                <a:lnTo>
                  <a:pt x="1684" y="3892"/>
                </a:lnTo>
                <a:lnTo>
                  <a:pt x="1802" y="3965"/>
                </a:lnTo>
                <a:lnTo>
                  <a:pt x="1822" y="3948"/>
                </a:lnTo>
                <a:close/>
                <a:moveTo>
                  <a:pt x="2465" y="99"/>
                </a:moveTo>
                <a:lnTo>
                  <a:pt x="2586" y="33"/>
                </a:lnTo>
                <a:lnTo>
                  <a:pt x="2570" y="23"/>
                </a:lnTo>
                <a:lnTo>
                  <a:pt x="2448" y="89"/>
                </a:lnTo>
                <a:lnTo>
                  <a:pt x="2465" y="99"/>
                </a:lnTo>
                <a:close/>
                <a:moveTo>
                  <a:pt x="1923" y="411"/>
                </a:moveTo>
                <a:lnTo>
                  <a:pt x="2045" y="345"/>
                </a:lnTo>
                <a:lnTo>
                  <a:pt x="2025" y="335"/>
                </a:lnTo>
                <a:lnTo>
                  <a:pt x="1904" y="401"/>
                </a:lnTo>
                <a:lnTo>
                  <a:pt x="1923" y="411"/>
                </a:lnTo>
                <a:close/>
                <a:moveTo>
                  <a:pt x="2186" y="260"/>
                </a:moveTo>
                <a:lnTo>
                  <a:pt x="2307" y="194"/>
                </a:lnTo>
                <a:lnTo>
                  <a:pt x="2288" y="184"/>
                </a:lnTo>
                <a:lnTo>
                  <a:pt x="2166" y="250"/>
                </a:lnTo>
                <a:lnTo>
                  <a:pt x="2186" y="260"/>
                </a:lnTo>
                <a:close/>
                <a:moveTo>
                  <a:pt x="1651" y="568"/>
                </a:moveTo>
                <a:lnTo>
                  <a:pt x="1772" y="499"/>
                </a:lnTo>
                <a:lnTo>
                  <a:pt x="1753" y="489"/>
                </a:lnTo>
                <a:lnTo>
                  <a:pt x="1631" y="555"/>
                </a:lnTo>
                <a:lnTo>
                  <a:pt x="1651" y="568"/>
                </a:lnTo>
                <a:close/>
                <a:moveTo>
                  <a:pt x="1379" y="723"/>
                </a:moveTo>
                <a:lnTo>
                  <a:pt x="1500" y="657"/>
                </a:lnTo>
                <a:lnTo>
                  <a:pt x="1480" y="647"/>
                </a:lnTo>
                <a:lnTo>
                  <a:pt x="1362" y="713"/>
                </a:lnTo>
                <a:lnTo>
                  <a:pt x="1379" y="723"/>
                </a:lnTo>
                <a:close/>
                <a:moveTo>
                  <a:pt x="1106" y="880"/>
                </a:moveTo>
                <a:lnTo>
                  <a:pt x="1228" y="811"/>
                </a:lnTo>
                <a:lnTo>
                  <a:pt x="1211" y="802"/>
                </a:lnTo>
                <a:lnTo>
                  <a:pt x="1090" y="867"/>
                </a:lnTo>
                <a:lnTo>
                  <a:pt x="1106" y="880"/>
                </a:lnTo>
                <a:close/>
                <a:moveTo>
                  <a:pt x="834" y="1035"/>
                </a:moveTo>
                <a:lnTo>
                  <a:pt x="955" y="969"/>
                </a:lnTo>
                <a:lnTo>
                  <a:pt x="939" y="959"/>
                </a:lnTo>
                <a:lnTo>
                  <a:pt x="817" y="1025"/>
                </a:lnTo>
                <a:lnTo>
                  <a:pt x="834" y="1035"/>
                </a:lnTo>
                <a:close/>
                <a:moveTo>
                  <a:pt x="565" y="1192"/>
                </a:moveTo>
                <a:lnTo>
                  <a:pt x="686" y="1123"/>
                </a:lnTo>
                <a:lnTo>
                  <a:pt x="666" y="1114"/>
                </a:lnTo>
                <a:lnTo>
                  <a:pt x="545" y="1179"/>
                </a:lnTo>
                <a:lnTo>
                  <a:pt x="565" y="1192"/>
                </a:lnTo>
                <a:close/>
                <a:moveTo>
                  <a:pt x="7364" y="2920"/>
                </a:moveTo>
                <a:lnTo>
                  <a:pt x="7486" y="2851"/>
                </a:lnTo>
                <a:lnTo>
                  <a:pt x="7466" y="2841"/>
                </a:lnTo>
                <a:lnTo>
                  <a:pt x="7345" y="2907"/>
                </a:lnTo>
                <a:lnTo>
                  <a:pt x="7364" y="2920"/>
                </a:lnTo>
                <a:close/>
                <a:moveTo>
                  <a:pt x="7092" y="3074"/>
                </a:moveTo>
                <a:lnTo>
                  <a:pt x="7213" y="3009"/>
                </a:lnTo>
                <a:lnTo>
                  <a:pt x="7197" y="2999"/>
                </a:lnTo>
                <a:lnTo>
                  <a:pt x="7076" y="3065"/>
                </a:lnTo>
                <a:lnTo>
                  <a:pt x="7092" y="3074"/>
                </a:lnTo>
                <a:close/>
                <a:moveTo>
                  <a:pt x="6550" y="3386"/>
                </a:moveTo>
                <a:lnTo>
                  <a:pt x="6669" y="3321"/>
                </a:lnTo>
                <a:lnTo>
                  <a:pt x="6652" y="3311"/>
                </a:lnTo>
                <a:lnTo>
                  <a:pt x="6531" y="3377"/>
                </a:lnTo>
                <a:lnTo>
                  <a:pt x="6550" y="3386"/>
                </a:lnTo>
                <a:close/>
                <a:moveTo>
                  <a:pt x="6810" y="3235"/>
                </a:moveTo>
                <a:lnTo>
                  <a:pt x="6931" y="3170"/>
                </a:lnTo>
                <a:lnTo>
                  <a:pt x="6915" y="3160"/>
                </a:lnTo>
                <a:lnTo>
                  <a:pt x="6793" y="3226"/>
                </a:lnTo>
                <a:lnTo>
                  <a:pt x="6810" y="3235"/>
                </a:lnTo>
                <a:close/>
                <a:moveTo>
                  <a:pt x="6278" y="3544"/>
                </a:moveTo>
                <a:lnTo>
                  <a:pt x="6399" y="3475"/>
                </a:lnTo>
                <a:lnTo>
                  <a:pt x="6380" y="3465"/>
                </a:lnTo>
                <a:lnTo>
                  <a:pt x="6258" y="3531"/>
                </a:lnTo>
                <a:lnTo>
                  <a:pt x="6278" y="3544"/>
                </a:lnTo>
                <a:close/>
                <a:moveTo>
                  <a:pt x="6006" y="3699"/>
                </a:moveTo>
                <a:lnTo>
                  <a:pt x="6127" y="3633"/>
                </a:lnTo>
                <a:lnTo>
                  <a:pt x="6107" y="3623"/>
                </a:lnTo>
                <a:lnTo>
                  <a:pt x="5986" y="3689"/>
                </a:lnTo>
                <a:lnTo>
                  <a:pt x="6006" y="3699"/>
                </a:lnTo>
                <a:close/>
                <a:moveTo>
                  <a:pt x="5733" y="3856"/>
                </a:moveTo>
                <a:lnTo>
                  <a:pt x="5855" y="3787"/>
                </a:lnTo>
                <a:lnTo>
                  <a:pt x="5835" y="3777"/>
                </a:lnTo>
                <a:lnTo>
                  <a:pt x="5717" y="3843"/>
                </a:lnTo>
                <a:lnTo>
                  <a:pt x="5733" y="3856"/>
                </a:lnTo>
                <a:close/>
                <a:moveTo>
                  <a:pt x="5461" y="4011"/>
                </a:moveTo>
                <a:lnTo>
                  <a:pt x="5582" y="3945"/>
                </a:lnTo>
                <a:lnTo>
                  <a:pt x="5566" y="3935"/>
                </a:lnTo>
                <a:lnTo>
                  <a:pt x="5445" y="4001"/>
                </a:lnTo>
                <a:lnTo>
                  <a:pt x="5461" y="4011"/>
                </a:lnTo>
                <a:close/>
                <a:moveTo>
                  <a:pt x="292" y="1347"/>
                </a:moveTo>
                <a:lnTo>
                  <a:pt x="414" y="1281"/>
                </a:lnTo>
                <a:lnTo>
                  <a:pt x="394" y="1271"/>
                </a:lnTo>
                <a:lnTo>
                  <a:pt x="273" y="1337"/>
                </a:lnTo>
                <a:lnTo>
                  <a:pt x="292" y="1347"/>
                </a:lnTo>
                <a:close/>
                <a:moveTo>
                  <a:pt x="20" y="1504"/>
                </a:moveTo>
                <a:lnTo>
                  <a:pt x="141" y="1435"/>
                </a:lnTo>
                <a:lnTo>
                  <a:pt x="122" y="1426"/>
                </a:lnTo>
                <a:lnTo>
                  <a:pt x="0" y="1491"/>
                </a:lnTo>
                <a:lnTo>
                  <a:pt x="20" y="150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p:nvSpPr>
        <p:spPr bwMode="auto">
          <a:xfrm>
            <a:off x="7568287" y="-12270"/>
            <a:ext cx="4645846" cy="2625421"/>
          </a:xfrm>
          <a:custGeom>
            <a:avLst/>
            <a:gdLst>
              <a:gd name="T0" fmla="*/ 0 w 2872"/>
              <a:gd name="T1" fmla="*/ 0 h 1623"/>
              <a:gd name="T2" fmla="*/ 2872 w 2872"/>
              <a:gd name="T3" fmla="*/ 1623 h 1623"/>
              <a:gd name="T4" fmla="*/ 2872 w 2872"/>
              <a:gd name="T5" fmla="*/ 0 h 1623"/>
              <a:gd name="T6" fmla="*/ 0 w 2872"/>
              <a:gd name="T7" fmla="*/ 0 h 1623"/>
            </a:gdLst>
            <a:ahLst/>
            <a:cxnLst>
              <a:cxn ang="0">
                <a:pos x="T0" y="T1"/>
              </a:cxn>
              <a:cxn ang="0">
                <a:pos x="T2" y="T3"/>
              </a:cxn>
              <a:cxn ang="0">
                <a:pos x="T4" y="T5"/>
              </a:cxn>
              <a:cxn ang="0">
                <a:pos x="T6" y="T7"/>
              </a:cxn>
            </a:cxnLst>
            <a:rect l="0" t="0" r="r" b="b"/>
            <a:pathLst>
              <a:path w="2872" h="1623">
                <a:moveTo>
                  <a:pt x="0" y="0"/>
                </a:moveTo>
                <a:lnTo>
                  <a:pt x="2872" y="1623"/>
                </a:lnTo>
                <a:lnTo>
                  <a:pt x="2872" y="0"/>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p:nvSpPr>
        <p:spPr bwMode="auto">
          <a:xfrm>
            <a:off x="-11948" y="5594451"/>
            <a:ext cx="2240424" cy="1290872"/>
          </a:xfrm>
          <a:custGeom>
            <a:avLst/>
            <a:gdLst>
              <a:gd name="T0" fmla="*/ 0 w 1385"/>
              <a:gd name="T1" fmla="*/ 0 h 798"/>
              <a:gd name="T2" fmla="*/ 1385 w 1385"/>
              <a:gd name="T3" fmla="*/ 798 h 798"/>
              <a:gd name="T4" fmla="*/ 0 w 1385"/>
              <a:gd name="T5" fmla="*/ 798 h 798"/>
              <a:gd name="T6" fmla="*/ 0 w 1385"/>
              <a:gd name="T7" fmla="*/ 0 h 798"/>
            </a:gdLst>
            <a:ahLst/>
            <a:cxnLst>
              <a:cxn ang="0">
                <a:pos x="T0" y="T1"/>
              </a:cxn>
              <a:cxn ang="0">
                <a:pos x="T2" y="T3"/>
              </a:cxn>
              <a:cxn ang="0">
                <a:pos x="T4" y="T5"/>
              </a:cxn>
              <a:cxn ang="0">
                <a:pos x="T6" y="T7"/>
              </a:cxn>
            </a:cxnLst>
            <a:rect l="0" t="0" r="r" b="b"/>
            <a:pathLst>
              <a:path w="1385" h="798">
                <a:moveTo>
                  <a:pt x="0" y="0"/>
                </a:moveTo>
                <a:lnTo>
                  <a:pt x="1385" y="798"/>
                </a:lnTo>
                <a:lnTo>
                  <a:pt x="0" y="798"/>
                </a:lnTo>
                <a:lnTo>
                  <a:pt x="0"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p:cNvSpPr>
            <a:spLocks/>
          </p:cNvSpPr>
          <p:nvPr/>
        </p:nvSpPr>
        <p:spPr bwMode="auto">
          <a:xfrm>
            <a:off x="9845916" y="5536216"/>
            <a:ext cx="2368217" cy="1349107"/>
          </a:xfrm>
          <a:custGeom>
            <a:avLst/>
            <a:gdLst>
              <a:gd name="T0" fmla="*/ 1464 w 1464"/>
              <a:gd name="T1" fmla="*/ 0 h 834"/>
              <a:gd name="T2" fmla="*/ 0 w 1464"/>
              <a:gd name="T3" fmla="*/ 834 h 834"/>
              <a:gd name="T4" fmla="*/ 1464 w 1464"/>
              <a:gd name="T5" fmla="*/ 834 h 834"/>
              <a:gd name="T6" fmla="*/ 1464 w 1464"/>
              <a:gd name="T7" fmla="*/ 0 h 834"/>
            </a:gdLst>
            <a:ahLst/>
            <a:cxnLst>
              <a:cxn ang="0">
                <a:pos x="T0" y="T1"/>
              </a:cxn>
              <a:cxn ang="0">
                <a:pos x="T2" y="T3"/>
              </a:cxn>
              <a:cxn ang="0">
                <a:pos x="T4" y="T5"/>
              </a:cxn>
              <a:cxn ang="0">
                <a:pos x="T6" y="T7"/>
              </a:cxn>
            </a:cxnLst>
            <a:rect l="0" t="0" r="r" b="b"/>
            <a:pathLst>
              <a:path w="1464" h="834">
                <a:moveTo>
                  <a:pt x="1464" y="0"/>
                </a:moveTo>
                <a:lnTo>
                  <a:pt x="0" y="834"/>
                </a:lnTo>
                <a:lnTo>
                  <a:pt x="1464" y="834"/>
                </a:lnTo>
                <a:lnTo>
                  <a:pt x="1464" y="0"/>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p:cNvSpPr>
            <a:spLocks noEditPoints="1"/>
          </p:cNvSpPr>
          <p:nvPr/>
        </p:nvSpPr>
        <p:spPr bwMode="auto">
          <a:xfrm>
            <a:off x="4192284" y="-80211"/>
            <a:ext cx="1019110" cy="514408"/>
          </a:xfrm>
          <a:custGeom>
            <a:avLst/>
            <a:gdLst>
              <a:gd name="T0" fmla="*/ 423 w 630"/>
              <a:gd name="T1" fmla="*/ 318 h 318"/>
              <a:gd name="T2" fmla="*/ 630 w 630"/>
              <a:gd name="T3" fmla="*/ 207 h 318"/>
              <a:gd name="T4" fmla="*/ 584 w 630"/>
              <a:gd name="T5" fmla="*/ 184 h 318"/>
              <a:gd name="T6" fmla="*/ 381 w 630"/>
              <a:gd name="T7" fmla="*/ 295 h 318"/>
              <a:gd name="T8" fmla="*/ 423 w 630"/>
              <a:gd name="T9" fmla="*/ 318 h 318"/>
              <a:gd name="T10" fmla="*/ 328 w 630"/>
              <a:gd name="T11" fmla="*/ 272 h 318"/>
              <a:gd name="T12" fmla="*/ 535 w 630"/>
              <a:gd name="T13" fmla="*/ 161 h 318"/>
              <a:gd name="T14" fmla="*/ 489 w 630"/>
              <a:gd name="T15" fmla="*/ 138 h 318"/>
              <a:gd name="T16" fmla="*/ 286 w 630"/>
              <a:gd name="T17" fmla="*/ 249 h 318"/>
              <a:gd name="T18" fmla="*/ 328 w 630"/>
              <a:gd name="T19" fmla="*/ 272 h 318"/>
              <a:gd name="T20" fmla="*/ 233 w 630"/>
              <a:gd name="T21" fmla="*/ 230 h 318"/>
              <a:gd name="T22" fmla="*/ 440 w 630"/>
              <a:gd name="T23" fmla="*/ 115 h 318"/>
              <a:gd name="T24" fmla="*/ 394 w 630"/>
              <a:gd name="T25" fmla="*/ 92 h 318"/>
              <a:gd name="T26" fmla="*/ 190 w 630"/>
              <a:gd name="T27" fmla="*/ 207 h 318"/>
              <a:gd name="T28" fmla="*/ 233 w 630"/>
              <a:gd name="T29" fmla="*/ 230 h 318"/>
              <a:gd name="T30" fmla="*/ 138 w 630"/>
              <a:gd name="T31" fmla="*/ 184 h 318"/>
              <a:gd name="T32" fmla="*/ 345 w 630"/>
              <a:gd name="T33" fmla="*/ 69 h 318"/>
              <a:gd name="T34" fmla="*/ 299 w 630"/>
              <a:gd name="T35" fmla="*/ 46 h 318"/>
              <a:gd name="T36" fmla="*/ 95 w 630"/>
              <a:gd name="T37" fmla="*/ 161 h 318"/>
              <a:gd name="T38" fmla="*/ 138 w 630"/>
              <a:gd name="T39" fmla="*/ 184 h 318"/>
              <a:gd name="T40" fmla="*/ 43 w 630"/>
              <a:gd name="T41" fmla="*/ 138 h 318"/>
              <a:gd name="T42" fmla="*/ 250 w 630"/>
              <a:gd name="T43" fmla="*/ 23 h 318"/>
              <a:gd name="T44" fmla="*/ 204 w 630"/>
              <a:gd name="T45" fmla="*/ 0 h 318"/>
              <a:gd name="T46" fmla="*/ 0 w 630"/>
              <a:gd name="T47" fmla="*/ 115 h 318"/>
              <a:gd name="T48" fmla="*/ 43 w 630"/>
              <a:gd name="T49" fmla="*/ 13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0" h="318">
                <a:moveTo>
                  <a:pt x="423" y="318"/>
                </a:moveTo>
                <a:lnTo>
                  <a:pt x="630" y="207"/>
                </a:lnTo>
                <a:lnTo>
                  <a:pt x="584" y="184"/>
                </a:lnTo>
                <a:lnTo>
                  <a:pt x="381" y="295"/>
                </a:lnTo>
                <a:lnTo>
                  <a:pt x="423" y="318"/>
                </a:lnTo>
                <a:close/>
                <a:moveTo>
                  <a:pt x="328" y="272"/>
                </a:moveTo>
                <a:lnTo>
                  <a:pt x="535" y="161"/>
                </a:lnTo>
                <a:lnTo>
                  <a:pt x="489" y="138"/>
                </a:lnTo>
                <a:lnTo>
                  <a:pt x="286" y="249"/>
                </a:lnTo>
                <a:lnTo>
                  <a:pt x="328" y="272"/>
                </a:lnTo>
                <a:close/>
                <a:moveTo>
                  <a:pt x="233" y="230"/>
                </a:moveTo>
                <a:lnTo>
                  <a:pt x="440" y="115"/>
                </a:lnTo>
                <a:lnTo>
                  <a:pt x="394" y="92"/>
                </a:lnTo>
                <a:lnTo>
                  <a:pt x="190" y="207"/>
                </a:lnTo>
                <a:lnTo>
                  <a:pt x="233" y="230"/>
                </a:lnTo>
                <a:close/>
                <a:moveTo>
                  <a:pt x="138" y="184"/>
                </a:moveTo>
                <a:lnTo>
                  <a:pt x="345" y="69"/>
                </a:lnTo>
                <a:lnTo>
                  <a:pt x="299" y="46"/>
                </a:lnTo>
                <a:lnTo>
                  <a:pt x="95" y="161"/>
                </a:lnTo>
                <a:lnTo>
                  <a:pt x="138" y="184"/>
                </a:lnTo>
                <a:close/>
                <a:moveTo>
                  <a:pt x="43" y="138"/>
                </a:moveTo>
                <a:lnTo>
                  <a:pt x="250" y="23"/>
                </a:lnTo>
                <a:lnTo>
                  <a:pt x="204" y="0"/>
                </a:lnTo>
                <a:lnTo>
                  <a:pt x="0" y="115"/>
                </a:lnTo>
                <a:lnTo>
                  <a:pt x="43" y="1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p:cNvSpPr>
            <a:spLocks noEditPoints="1"/>
          </p:cNvSpPr>
          <p:nvPr/>
        </p:nvSpPr>
        <p:spPr bwMode="auto">
          <a:xfrm>
            <a:off x="6576677" y="-80211"/>
            <a:ext cx="1019110" cy="520878"/>
          </a:xfrm>
          <a:custGeom>
            <a:avLst/>
            <a:gdLst>
              <a:gd name="T0" fmla="*/ 249 w 630"/>
              <a:gd name="T1" fmla="*/ 299 h 322"/>
              <a:gd name="T2" fmla="*/ 42 w 630"/>
              <a:gd name="T3" fmla="*/ 184 h 322"/>
              <a:gd name="T4" fmla="*/ 0 w 630"/>
              <a:gd name="T5" fmla="*/ 207 h 322"/>
              <a:gd name="T6" fmla="*/ 206 w 630"/>
              <a:gd name="T7" fmla="*/ 322 h 322"/>
              <a:gd name="T8" fmla="*/ 249 w 630"/>
              <a:gd name="T9" fmla="*/ 299 h 322"/>
              <a:gd name="T10" fmla="*/ 344 w 630"/>
              <a:gd name="T11" fmla="*/ 253 h 322"/>
              <a:gd name="T12" fmla="*/ 137 w 630"/>
              <a:gd name="T13" fmla="*/ 138 h 322"/>
              <a:gd name="T14" fmla="*/ 95 w 630"/>
              <a:gd name="T15" fmla="*/ 161 h 322"/>
              <a:gd name="T16" fmla="*/ 301 w 630"/>
              <a:gd name="T17" fmla="*/ 276 h 322"/>
              <a:gd name="T18" fmla="*/ 344 w 630"/>
              <a:gd name="T19" fmla="*/ 253 h 322"/>
              <a:gd name="T20" fmla="*/ 439 w 630"/>
              <a:gd name="T21" fmla="*/ 207 h 322"/>
              <a:gd name="T22" fmla="*/ 233 w 630"/>
              <a:gd name="T23" fmla="*/ 92 h 322"/>
              <a:gd name="T24" fmla="*/ 190 w 630"/>
              <a:gd name="T25" fmla="*/ 115 h 322"/>
              <a:gd name="T26" fmla="*/ 397 w 630"/>
              <a:gd name="T27" fmla="*/ 230 h 322"/>
              <a:gd name="T28" fmla="*/ 439 w 630"/>
              <a:gd name="T29" fmla="*/ 207 h 322"/>
              <a:gd name="T30" fmla="*/ 534 w 630"/>
              <a:gd name="T31" fmla="*/ 161 h 322"/>
              <a:gd name="T32" fmla="*/ 328 w 630"/>
              <a:gd name="T33" fmla="*/ 46 h 322"/>
              <a:gd name="T34" fmla="*/ 285 w 630"/>
              <a:gd name="T35" fmla="*/ 69 h 322"/>
              <a:gd name="T36" fmla="*/ 492 w 630"/>
              <a:gd name="T37" fmla="*/ 184 h 322"/>
              <a:gd name="T38" fmla="*/ 534 w 630"/>
              <a:gd name="T39" fmla="*/ 161 h 322"/>
              <a:gd name="T40" fmla="*/ 630 w 630"/>
              <a:gd name="T41" fmla="*/ 115 h 322"/>
              <a:gd name="T42" fmla="*/ 423 w 630"/>
              <a:gd name="T43" fmla="*/ 0 h 322"/>
              <a:gd name="T44" fmla="*/ 380 w 630"/>
              <a:gd name="T45" fmla="*/ 23 h 322"/>
              <a:gd name="T46" fmla="*/ 587 w 630"/>
              <a:gd name="T47" fmla="*/ 138 h 322"/>
              <a:gd name="T48" fmla="*/ 630 w 630"/>
              <a:gd name="T49" fmla="*/ 11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0" h="322">
                <a:moveTo>
                  <a:pt x="249" y="299"/>
                </a:moveTo>
                <a:lnTo>
                  <a:pt x="42" y="184"/>
                </a:lnTo>
                <a:lnTo>
                  <a:pt x="0" y="207"/>
                </a:lnTo>
                <a:lnTo>
                  <a:pt x="206" y="322"/>
                </a:lnTo>
                <a:lnTo>
                  <a:pt x="249" y="299"/>
                </a:lnTo>
                <a:close/>
                <a:moveTo>
                  <a:pt x="344" y="253"/>
                </a:moveTo>
                <a:lnTo>
                  <a:pt x="137" y="138"/>
                </a:lnTo>
                <a:lnTo>
                  <a:pt x="95" y="161"/>
                </a:lnTo>
                <a:lnTo>
                  <a:pt x="301" y="276"/>
                </a:lnTo>
                <a:lnTo>
                  <a:pt x="344" y="253"/>
                </a:lnTo>
                <a:close/>
                <a:moveTo>
                  <a:pt x="439" y="207"/>
                </a:moveTo>
                <a:lnTo>
                  <a:pt x="233" y="92"/>
                </a:lnTo>
                <a:lnTo>
                  <a:pt x="190" y="115"/>
                </a:lnTo>
                <a:lnTo>
                  <a:pt x="397" y="230"/>
                </a:lnTo>
                <a:lnTo>
                  <a:pt x="439" y="207"/>
                </a:lnTo>
                <a:close/>
                <a:moveTo>
                  <a:pt x="534" y="161"/>
                </a:moveTo>
                <a:lnTo>
                  <a:pt x="328" y="46"/>
                </a:lnTo>
                <a:lnTo>
                  <a:pt x="285" y="69"/>
                </a:lnTo>
                <a:lnTo>
                  <a:pt x="492" y="184"/>
                </a:lnTo>
                <a:lnTo>
                  <a:pt x="534" y="161"/>
                </a:lnTo>
                <a:close/>
                <a:moveTo>
                  <a:pt x="630" y="115"/>
                </a:moveTo>
                <a:lnTo>
                  <a:pt x="423" y="0"/>
                </a:lnTo>
                <a:lnTo>
                  <a:pt x="380" y="23"/>
                </a:lnTo>
                <a:lnTo>
                  <a:pt x="587" y="138"/>
                </a:lnTo>
                <a:lnTo>
                  <a:pt x="630" y="1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parking_lines"/>
          <p:cNvSpPr>
            <a:spLocks noEditPoints="1"/>
          </p:cNvSpPr>
          <p:nvPr/>
        </p:nvSpPr>
        <p:spPr bwMode="auto">
          <a:xfrm>
            <a:off x="2879601" y="2168435"/>
            <a:ext cx="9280414" cy="4555905"/>
          </a:xfrm>
          <a:custGeom>
            <a:avLst/>
            <a:gdLst>
              <a:gd name="T0" fmla="*/ 17 w 5119"/>
              <a:gd name="T1" fmla="*/ 1783 h 2513"/>
              <a:gd name="T2" fmla="*/ 366 w 5119"/>
              <a:gd name="T3" fmla="*/ 2016 h 2513"/>
              <a:gd name="T4" fmla="*/ 668 w 5119"/>
              <a:gd name="T5" fmla="*/ 1844 h 2513"/>
              <a:gd name="T6" fmla="*/ 285 w 5119"/>
              <a:gd name="T7" fmla="*/ 1635 h 2513"/>
              <a:gd name="T8" fmla="*/ 668 w 5119"/>
              <a:gd name="T9" fmla="*/ 1844 h 2513"/>
              <a:gd name="T10" fmla="*/ 575 w 5119"/>
              <a:gd name="T11" fmla="*/ 1463 h 2513"/>
              <a:gd name="T12" fmla="*/ 920 w 5119"/>
              <a:gd name="T13" fmla="*/ 1696 h 2513"/>
              <a:gd name="T14" fmla="*/ 2927 w 5119"/>
              <a:gd name="T15" fmla="*/ 535 h 2513"/>
              <a:gd name="T16" fmla="*/ 2546 w 5119"/>
              <a:gd name="T17" fmla="*/ 326 h 2513"/>
              <a:gd name="T18" fmla="*/ 2927 w 5119"/>
              <a:gd name="T19" fmla="*/ 535 h 2513"/>
              <a:gd name="T20" fmla="*/ 2840 w 5119"/>
              <a:gd name="T21" fmla="*/ 157 h 2513"/>
              <a:gd name="T22" fmla="*/ 3188 w 5119"/>
              <a:gd name="T23" fmla="*/ 387 h 2513"/>
              <a:gd name="T24" fmla="*/ 3476 w 5119"/>
              <a:gd name="T25" fmla="*/ 221 h 2513"/>
              <a:gd name="T26" fmla="*/ 3092 w 5119"/>
              <a:gd name="T27" fmla="*/ 12 h 2513"/>
              <a:gd name="T28" fmla="*/ 3476 w 5119"/>
              <a:gd name="T29" fmla="*/ 221 h 2513"/>
              <a:gd name="T30" fmla="*/ 4207 w 5119"/>
              <a:gd name="T31" fmla="*/ 1315 h 2513"/>
              <a:gd name="T32" fmla="*/ 4553 w 5119"/>
              <a:gd name="T33" fmla="*/ 1544 h 2513"/>
              <a:gd name="T34" fmla="*/ 4852 w 5119"/>
              <a:gd name="T35" fmla="*/ 1379 h 2513"/>
              <a:gd name="T36" fmla="*/ 4469 w 5119"/>
              <a:gd name="T37" fmla="*/ 1169 h 2513"/>
              <a:gd name="T38" fmla="*/ 4852 w 5119"/>
              <a:gd name="T39" fmla="*/ 1379 h 2513"/>
              <a:gd name="T40" fmla="*/ 4753 w 5119"/>
              <a:gd name="T41" fmla="*/ 998 h 2513"/>
              <a:gd name="T42" fmla="*/ 5102 w 5119"/>
              <a:gd name="T43" fmla="*/ 1230 h 2513"/>
              <a:gd name="T44" fmla="*/ 3746 w 5119"/>
              <a:gd name="T45" fmla="*/ 2021 h 2513"/>
              <a:gd name="T46" fmla="*/ 3362 w 5119"/>
              <a:gd name="T47" fmla="*/ 1812 h 2513"/>
              <a:gd name="T48" fmla="*/ 3746 w 5119"/>
              <a:gd name="T49" fmla="*/ 2021 h 2513"/>
              <a:gd name="T50" fmla="*/ 3659 w 5119"/>
              <a:gd name="T51" fmla="*/ 1646 h 2513"/>
              <a:gd name="T52" fmla="*/ 4007 w 5119"/>
              <a:gd name="T53" fmla="*/ 1876 h 2513"/>
              <a:gd name="T54" fmla="*/ 4292 w 5119"/>
              <a:gd name="T55" fmla="*/ 1707 h 2513"/>
              <a:gd name="T56" fmla="*/ 3911 w 5119"/>
              <a:gd name="T57" fmla="*/ 1498 h 2513"/>
              <a:gd name="T58" fmla="*/ 4292 w 5119"/>
              <a:gd name="T59" fmla="*/ 1707 h 2513"/>
              <a:gd name="T60" fmla="*/ 2567 w 5119"/>
              <a:gd name="T61" fmla="*/ 2280 h 2513"/>
              <a:gd name="T62" fmla="*/ 2912 w 5119"/>
              <a:gd name="T63" fmla="*/ 2513 h 2513"/>
              <a:gd name="T64" fmla="*/ 3211 w 5119"/>
              <a:gd name="T65" fmla="*/ 2347 h 2513"/>
              <a:gd name="T66" fmla="*/ 2828 w 5119"/>
              <a:gd name="T67" fmla="*/ 2138 h 2513"/>
              <a:gd name="T68" fmla="*/ 3211 w 5119"/>
              <a:gd name="T69" fmla="*/ 2347 h 2513"/>
              <a:gd name="T70" fmla="*/ 3113 w 5119"/>
              <a:gd name="T71" fmla="*/ 1966 h 2513"/>
              <a:gd name="T72" fmla="*/ 3461 w 5119"/>
              <a:gd name="T73" fmla="*/ 2199 h 2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19" h="2513">
                <a:moveTo>
                  <a:pt x="383" y="2004"/>
                </a:moveTo>
                <a:lnTo>
                  <a:pt x="17" y="1783"/>
                </a:lnTo>
                <a:lnTo>
                  <a:pt x="0" y="1795"/>
                </a:lnTo>
                <a:lnTo>
                  <a:pt x="366" y="2016"/>
                </a:lnTo>
                <a:lnTo>
                  <a:pt x="383" y="2004"/>
                </a:lnTo>
                <a:close/>
                <a:moveTo>
                  <a:pt x="668" y="1844"/>
                </a:moveTo>
                <a:lnTo>
                  <a:pt x="302" y="1623"/>
                </a:lnTo>
                <a:lnTo>
                  <a:pt x="285" y="1635"/>
                </a:lnTo>
                <a:lnTo>
                  <a:pt x="650" y="1856"/>
                </a:lnTo>
                <a:lnTo>
                  <a:pt x="668" y="1844"/>
                </a:lnTo>
                <a:close/>
                <a:moveTo>
                  <a:pt x="938" y="1684"/>
                </a:moveTo>
                <a:lnTo>
                  <a:pt x="575" y="1463"/>
                </a:lnTo>
                <a:lnTo>
                  <a:pt x="557" y="1475"/>
                </a:lnTo>
                <a:lnTo>
                  <a:pt x="920" y="1696"/>
                </a:lnTo>
                <a:lnTo>
                  <a:pt x="938" y="1684"/>
                </a:lnTo>
                <a:close/>
                <a:moveTo>
                  <a:pt x="2927" y="535"/>
                </a:moveTo>
                <a:lnTo>
                  <a:pt x="2564" y="314"/>
                </a:lnTo>
                <a:lnTo>
                  <a:pt x="2546" y="326"/>
                </a:lnTo>
                <a:lnTo>
                  <a:pt x="2909" y="547"/>
                </a:lnTo>
                <a:lnTo>
                  <a:pt x="2927" y="535"/>
                </a:lnTo>
                <a:close/>
                <a:moveTo>
                  <a:pt x="3206" y="375"/>
                </a:moveTo>
                <a:lnTo>
                  <a:pt x="2840" y="157"/>
                </a:lnTo>
                <a:lnTo>
                  <a:pt x="2822" y="169"/>
                </a:lnTo>
                <a:lnTo>
                  <a:pt x="3188" y="387"/>
                </a:lnTo>
                <a:lnTo>
                  <a:pt x="3206" y="375"/>
                </a:lnTo>
                <a:close/>
                <a:moveTo>
                  <a:pt x="3476" y="221"/>
                </a:moveTo>
                <a:lnTo>
                  <a:pt x="3110" y="0"/>
                </a:lnTo>
                <a:lnTo>
                  <a:pt x="3092" y="12"/>
                </a:lnTo>
                <a:lnTo>
                  <a:pt x="3458" y="233"/>
                </a:lnTo>
                <a:lnTo>
                  <a:pt x="3476" y="221"/>
                </a:lnTo>
                <a:close/>
                <a:moveTo>
                  <a:pt x="4570" y="1533"/>
                </a:moveTo>
                <a:lnTo>
                  <a:pt x="4207" y="1315"/>
                </a:lnTo>
                <a:lnTo>
                  <a:pt x="4190" y="1326"/>
                </a:lnTo>
                <a:lnTo>
                  <a:pt x="4553" y="1544"/>
                </a:lnTo>
                <a:lnTo>
                  <a:pt x="4570" y="1533"/>
                </a:lnTo>
                <a:close/>
                <a:moveTo>
                  <a:pt x="4852" y="1379"/>
                </a:moveTo>
                <a:lnTo>
                  <a:pt x="4486" y="1158"/>
                </a:lnTo>
                <a:lnTo>
                  <a:pt x="4469" y="1169"/>
                </a:lnTo>
                <a:lnTo>
                  <a:pt x="4835" y="1390"/>
                </a:lnTo>
                <a:lnTo>
                  <a:pt x="4852" y="1379"/>
                </a:lnTo>
                <a:close/>
                <a:moveTo>
                  <a:pt x="5119" y="1219"/>
                </a:moveTo>
                <a:lnTo>
                  <a:pt x="4753" y="998"/>
                </a:lnTo>
                <a:lnTo>
                  <a:pt x="4736" y="1009"/>
                </a:lnTo>
                <a:lnTo>
                  <a:pt x="5102" y="1230"/>
                </a:lnTo>
                <a:lnTo>
                  <a:pt x="5119" y="1219"/>
                </a:lnTo>
                <a:close/>
                <a:moveTo>
                  <a:pt x="3746" y="2021"/>
                </a:moveTo>
                <a:lnTo>
                  <a:pt x="3380" y="1800"/>
                </a:lnTo>
                <a:lnTo>
                  <a:pt x="3362" y="1812"/>
                </a:lnTo>
                <a:lnTo>
                  <a:pt x="3728" y="2033"/>
                </a:lnTo>
                <a:lnTo>
                  <a:pt x="3746" y="2021"/>
                </a:lnTo>
                <a:close/>
                <a:moveTo>
                  <a:pt x="4024" y="1864"/>
                </a:moveTo>
                <a:lnTo>
                  <a:pt x="3659" y="1646"/>
                </a:lnTo>
                <a:lnTo>
                  <a:pt x="3641" y="1658"/>
                </a:lnTo>
                <a:lnTo>
                  <a:pt x="4007" y="1876"/>
                </a:lnTo>
                <a:lnTo>
                  <a:pt x="4024" y="1864"/>
                </a:lnTo>
                <a:close/>
                <a:moveTo>
                  <a:pt x="4292" y="1707"/>
                </a:moveTo>
                <a:lnTo>
                  <a:pt x="3929" y="1486"/>
                </a:lnTo>
                <a:lnTo>
                  <a:pt x="3911" y="1498"/>
                </a:lnTo>
                <a:lnTo>
                  <a:pt x="4274" y="1719"/>
                </a:lnTo>
                <a:lnTo>
                  <a:pt x="4292" y="1707"/>
                </a:lnTo>
                <a:close/>
                <a:moveTo>
                  <a:pt x="2930" y="2501"/>
                </a:moveTo>
                <a:lnTo>
                  <a:pt x="2567" y="2280"/>
                </a:lnTo>
                <a:lnTo>
                  <a:pt x="2549" y="2292"/>
                </a:lnTo>
                <a:lnTo>
                  <a:pt x="2912" y="2513"/>
                </a:lnTo>
                <a:lnTo>
                  <a:pt x="2930" y="2501"/>
                </a:lnTo>
                <a:close/>
                <a:moveTo>
                  <a:pt x="3211" y="2347"/>
                </a:moveTo>
                <a:lnTo>
                  <a:pt x="2846" y="2126"/>
                </a:lnTo>
                <a:lnTo>
                  <a:pt x="2828" y="2138"/>
                </a:lnTo>
                <a:lnTo>
                  <a:pt x="3194" y="2359"/>
                </a:lnTo>
                <a:lnTo>
                  <a:pt x="3211" y="2347"/>
                </a:lnTo>
                <a:close/>
                <a:moveTo>
                  <a:pt x="3479" y="2187"/>
                </a:moveTo>
                <a:lnTo>
                  <a:pt x="3113" y="1966"/>
                </a:lnTo>
                <a:lnTo>
                  <a:pt x="3095" y="1978"/>
                </a:lnTo>
                <a:lnTo>
                  <a:pt x="3461" y="2199"/>
                </a:lnTo>
                <a:lnTo>
                  <a:pt x="3479" y="218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0" name="blue_ca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1869" y="130856"/>
            <a:ext cx="1228651" cy="1068825"/>
          </a:xfrm>
          <a:prstGeom prst="rect">
            <a:avLst/>
          </a:prstGeom>
        </p:spPr>
      </p:pic>
      <p:pic>
        <p:nvPicPr>
          <p:cNvPr id="12" name="tre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8156" y="546454"/>
            <a:ext cx="1190690" cy="1902064"/>
          </a:xfrm>
          <a:prstGeom prst="rect">
            <a:avLst/>
          </a:prstGeom>
        </p:spPr>
      </p:pic>
      <p:pic>
        <p:nvPicPr>
          <p:cNvPr id="51" name="grey_car"/>
          <p:cNvPicPr>
            <a:picLocks noChangeAspect="1"/>
          </p:cNvPicPr>
          <p:nvPr/>
        </p:nvPicPr>
        <p:blipFill>
          <a:blip r:embed="rId4" cstate="print">
            <a:graysc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1784" y="4808895"/>
            <a:ext cx="1333350" cy="1182689"/>
          </a:xfrm>
          <a:prstGeom prst="rect">
            <a:avLst/>
          </a:prstGeom>
        </p:spPr>
      </p:pic>
      <p:pic>
        <p:nvPicPr>
          <p:cNvPr id="36" name="lg_tre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248" y="2393331"/>
            <a:ext cx="1200954" cy="1601271"/>
          </a:xfrm>
          <a:prstGeom prst="rect">
            <a:avLst/>
          </a:prstGeom>
        </p:spPr>
      </p:pic>
      <p:pic>
        <p:nvPicPr>
          <p:cNvPr id="13" name="Schoo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313" y="-278962"/>
            <a:ext cx="6528423" cy="5264219"/>
          </a:xfrm>
          <a:prstGeom prst="rect">
            <a:avLst/>
          </a:prstGeom>
        </p:spPr>
      </p:pic>
      <p:pic>
        <p:nvPicPr>
          <p:cNvPr id="2" name="boy_student_backpack_fron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977" y="2802536"/>
            <a:ext cx="638944" cy="851925"/>
          </a:xfrm>
          <a:prstGeom prst="rect">
            <a:avLst/>
          </a:prstGeom>
        </p:spPr>
      </p:pic>
      <p:pic>
        <p:nvPicPr>
          <p:cNvPr id="16" name="red_ca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379736" y="4681401"/>
            <a:ext cx="1372788" cy="1218351"/>
          </a:xfrm>
          <a:prstGeom prst="rect">
            <a:avLst/>
          </a:prstGeom>
        </p:spPr>
      </p:pic>
      <p:pic>
        <p:nvPicPr>
          <p:cNvPr id="3" name="tre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858" y="2382253"/>
            <a:ext cx="1268381" cy="2026168"/>
          </a:xfrm>
          <a:prstGeom prst="rect">
            <a:avLst/>
          </a:prstGeom>
        </p:spPr>
      </p:pic>
      <p:pic>
        <p:nvPicPr>
          <p:cNvPr id="4" name="lg_tre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3670" y="2874492"/>
            <a:ext cx="2113031" cy="2817374"/>
          </a:xfrm>
          <a:prstGeom prst="rect">
            <a:avLst/>
          </a:prstGeom>
        </p:spPr>
      </p:pic>
      <p:pic>
        <p:nvPicPr>
          <p:cNvPr id="32" name="bus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4232" y="2265513"/>
            <a:ext cx="2310218" cy="1806591"/>
          </a:xfrm>
          <a:prstGeom prst="rect">
            <a:avLst/>
          </a:prstGeom>
        </p:spPr>
      </p:pic>
      <p:pic>
        <p:nvPicPr>
          <p:cNvPr id="54" name="female_student_back_backpac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41055" y="3787539"/>
            <a:ext cx="333966" cy="695306"/>
          </a:xfrm>
          <a:prstGeom prst="rect">
            <a:avLst/>
          </a:prstGeom>
        </p:spPr>
      </p:pic>
      <p:pic>
        <p:nvPicPr>
          <p:cNvPr id="33" name="boy_stand_backpack_bac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79708" y="3550596"/>
            <a:ext cx="620200" cy="826933"/>
          </a:xfrm>
          <a:prstGeom prst="rect">
            <a:avLst/>
          </a:prstGeom>
        </p:spPr>
      </p:pic>
      <p:pic>
        <p:nvPicPr>
          <p:cNvPr id="34" name="male_front_bicycl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91274" y="5174496"/>
            <a:ext cx="695542" cy="927390"/>
          </a:xfrm>
          <a:prstGeom prst="rect">
            <a:avLst/>
          </a:prstGeom>
        </p:spPr>
      </p:pic>
      <p:pic>
        <p:nvPicPr>
          <p:cNvPr id="56" name="female_fron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92134" y="3090175"/>
            <a:ext cx="382094" cy="931935"/>
          </a:xfrm>
          <a:prstGeom prst="rect">
            <a:avLst/>
          </a:prstGeom>
        </p:spPr>
      </p:pic>
      <p:pic>
        <p:nvPicPr>
          <p:cNvPr id="35" name="lg_tre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922" y="5052688"/>
            <a:ext cx="1632785" cy="2177046"/>
          </a:xfrm>
          <a:prstGeom prst="rect">
            <a:avLst/>
          </a:prstGeom>
        </p:spPr>
      </p:pic>
      <p:pic>
        <p:nvPicPr>
          <p:cNvPr id="37" name="tre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45335" y="115558"/>
            <a:ext cx="688235" cy="1099419"/>
          </a:xfrm>
          <a:prstGeom prst="rect">
            <a:avLst/>
          </a:prstGeom>
        </p:spPr>
      </p:pic>
      <p:pic>
        <p:nvPicPr>
          <p:cNvPr id="39" name="tree"/>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957639" y="376445"/>
            <a:ext cx="722237" cy="1153736"/>
          </a:xfrm>
          <a:prstGeom prst="rect">
            <a:avLst/>
          </a:prstGeom>
        </p:spPr>
      </p:pic>
      <p:pic>
        <p:nvPicPr>
          <p:cNvPr id="40" name="tree"/>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44921" y="744289"/>
            <a:ext cx="722237" cy="1153736"/>
          </a:xfrm>
          <a:prstGeom prst="rect">
            <a:avLst/>
          </a:prstGeom>
        </p:spPr>
      </p:pic>
      <p:pic>
        <p:nvPicPr>
          <p:cNvPr id="41" name="tree"/>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116084" y="1149006"/>
            <a:ext cx="722237" cy="1153736"/>
          </a:xfrm>
          <a:prstGeom prst="rect">
            <a:avLst/>
          </a:prstGeom>
        </p:spPr>
      </p:pic>
      <p:pic>
        <p:nvPicPr>
          <p:cNvPr id="42" name="tree"/>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710000" y="1434530"/>
            <a:ext cx="722237" cy="1153736"/>
          </a:xfrm>
          <a:prstGeom prst="rect">
            <a:avLst/>
          </a:prstGeom>
        </p:spPr>
      </p:pic>
      <p:pic>
        <p:nvPicPr>
          <p:cNvPr id="43" name="tree"/>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82365" y="-167770"/>
            <a:ext cx="654422" cy="1045405"/>
          </a:xfrm>
          <a:prstGeom prst="rect">
            <a:avLst/>
          </a:prstGeom>
        </p:spPr>
      </p:pic>
      <p:sp>
        <p:nvSpPr>
          <p:cNvPr id="10" name="TextBox 9"/>
          <p:cNvSpPr txBox="1"/>
          <p:nvPr/>
        </p:nvSpPr>
        <p:spPr>
          <a:xfrm>
            <a:off x="2934639" y="4179270"/>
            <a:ext cx="8849269" cy="1323439"/>
          </a:xfrm>
          <a:prstGeom prst="rect">
            <a:avLst/>
          </a:prstGeom>
          <a:noFill/>
          <a:effectLst>
            <a:outerShdw blurRad="76200" dir="13500000" sy="23000" kx="1200000" algn="br" rotWithShape="0">
              <a:prstClr val="black">
                <a:alpha val="20000"/>
              </a:prstClr>
            </a:outerShdw>
          </a:effectLst>
        </p:spPr>
        <p:txBody>
          <a:bodyPr wrap="square" rtlCol="0">
            <a:spAutoFit/>
            <a:scene3d>
              <a:camera prst="isometricOffAxis1Right">
                <a:rot lat="1826861" lon="18585453" rev="21510057"/>
              </a:camera>
              <a:lightRig rig="twoPt" dir="t"/>
            </a:scene3d>
            <a:sp3d extrusionH="171450"/>
          </a:bodyPr>
          <a:lstStyle/>
          <a:p>
            <a:pPr algn="r"/>
            <a:r>
              <a:rPr lang="en-US" sz="8000" b="1" dirty="0">
                <a:solidFill>
                  <a:schemeClr val="bg1"/>
                </a:solidFill>
                <a:effectLst>
                  <a:outerShdw blurRad="101600" dist="203200" dir="7800000" sy="30000" kx="1300200" algn="ctr" rotWithShape="0">
                    <a:prstClr val="black">
                      <a:alpha val="32000"/>
                    </a:prstClr>
                  </a:outerShdw>
                </a:effectLst>
              </a:rPr>
              <a:t>Attendance Matters</a:t>
            </a:r>
          </a:p>
        </p:txBody>
      </p:sp>
      <p:sp>
        <p:nvSpPr>
          <p:cNvPr id="14" name="TextBox 13"/>
          <p:cNvSpPr txBox="1"/>
          <p:nvPr/>
        </p:nvSpPr>
        <p:spPr>
          <a:xfrm>
            <a:off x="3588356" y="4789514"/>
            <a:ext cx="7140159" cy="1015663"/>
          </a:xfrm>
          <a:prstGeom prst="rect">
            <a:avLst/>
          </a:prstGeom>
          <a:noFill/>
          <a:effectLst>
            <a:outerShdw blurRad="76200" dir="13500000" sy="23000" kx="1200000" algn="br" rotWithShape="0">
              <a:prstClr val="black">
                <a:alpha val="20000"/>
              </a:prstClr>
            </a:outerShdw>
          </a:effectLst>
        </p:spPr>
        <p:txBody>
          <a:bodyPr wrap="square" rtlCol="0">
            <a:spAutoFit/>
            <a:scene3d>
              <a:camera prst="isometricOffAxis1Right">
                <a:rot lat="1826861" lon="18585453" rev="21510057"/>
              </a:camera>
              <a:lightRig rig="twoPt" dir="t"/>
            </a:scene3d>
            <a:sp3d extrusionH="171450"/>
          </a:bodyPr>
          <a:lstStyle/>
          <a:p>
            <a:pPr algn="r"/>
            <a:r>
              <a:rPr lang="en-US" sz="6000" b="1" dirty="0">
                <a:solidFill>
                  <a:schemeClr val="accent2"/>
                </a:solidFill>
                <a:effectLst>
                  <a:outerShdw blurRad="101600" dist="203200" dir="7800000" sy="30000" kx="1300200" algn="ctr" rotWithShape="0">
                    <a:prstClr val="black">
                      <a:alpha val="32000"/>
                    </a:prstClr>
                  </a:outerShdw>
                </a:effectLst>
              </a:rPr>
              <a:t>Thrive by Five</a:t>
            </a:r>
          </a:p>
        </p:txBody>
      </p:sp>
      <p:pic>
        <p:nvPicPr>
          <p:cNvPr id="45" name="female_student_back_backpack"/>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85412" y="4256425"/>
            <a:ext cx="611196" cy="814929"/>
          </a:xfrm>
          <a:prstGeom prst="rect">
            <a:avLst/>
          </a:prstGeom>
        </p:spPr>
      </p:pic>
      <p:pic>
        <p:nvPicPr>
          <p:cNvPr id="46" name="cop_car_front"/>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40091" y="4912550"/>
            <a:ext cx="1450277" cy="1087708"/>
          </a:xfrm>
          <a:prstGeom prst="rect">
            <a:avLst/>
          </a:prstGeom>
        </p:spPr>
      </p:pic>
      <p:pic>
        <p:nvPicPr>
          <p:cNvPr id="47" name="black_car"/>
          <p:cNvPicPr>
            <a:picLocks noChangeAspect="1"/>
          </p:cNvPicPr>
          <p:nvPr/>
        </p:nvPicPr>
        <p:blipFill>
          <a:blip r:embed="rId23" cstate="print">
            <a:grayscl/>
            <a:extLst>
              <a:ext uri="{28A0092B-C50C-407E-A947-70E740481C1C}">
                <a14:useLocalDpi xmlns:a14="http://schemas.microsoft.com/office/drawing/2010/main" val="0"/>
              </a:ext>
            </a:extLst>
          </a:blip>
          <a:stretch>
            <a:fillRect/>
          </a:stretch>
        </p:blipFill>
        <p:spPr>
          <a:xfrm flipH="1">
            <a:off x="2865280" y="4979746"/>
            <a:ext cx="1326289" cy="1177082"/>
          </a:xfrm>
          <a:prstGeom prst="rect">
            <a:avLst/>
          </a:prstGeom>
        </p:spPr>
      </p:pic>
      <p:pic>
        <p:nvPicPr>
          <p:cNvPr id="48" name="dark_blue_car"/>
          <p:cNvPicPr>
            <a:picLocks noChangeAspect="1"/>
          </p:cNvPicPr>
          <p:nvPr/>
        </p:nvPicPr>
        <p:blipFill>
          <a:blip r:embed="rId24" cstate="print">
            <a:duotone>
              <a:prstClr val="black"/>
              <a:schemeClr val="accent5">
                <a:tint val="45000"/>
                <a:satMod val="400000"/>
              </a:schemeClr>
            </a:duotone>
            <a:extLst>
              <a:ext uri="{BEBA8EAE-BF5A-486C-A8C5-ECC9F3942E4B}">
                <a14:imgProps xmlns:a14="http://schemas.microsoft.com/office/drawing/2010/main">
                  <a14:imgLayer r:embed="rId2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11327419" y="3408945"/>
            <a:ext cx="1182275" cy="1049270"/>
          </a:xfrm>
          <a:prstGeom prst="rect">
            <a:avLst/>
          </a:prstGeom>
        </p:spPr>
      </p:pic>
      <p:pic>
        <p:nvPicPr>
          <p:cNvPr id="49" name="female_back_bicycle"/>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531301" y="6062597"/>
            <a:ext cx="640789" cy="854385"/>
          </a:xfrm>
          <a:prstGeom prst="rect">
            <a:avLst/>
          </a:prstGeom>
        </p:spPr>
      </p:pic>
      <p:pic>
        <p:nvPicPr>
          <p:cNvPr id="53" name="female_student_front_backpack"/>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47056" y="4204075"/>
            <a:ext cx="287366" cy="639285"/>
          </a:xfrm>
          <a:prstGeom prst="rect">
            <a:avLst/>
          </a:prstGeom>
        </p:spPr>
      </p:pic>
      <p:pic>
        <p:nvPicPr>
          <p:cNvPr id="55" name="man"/>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flipH="1">
            <a:off x="5566127" y="3251501"/>
            <a:ext cx="346157" cy="844285"/>
          </a:xfrm>
          <a:prstGeom prst="rect">
            <a:avLst/>
          </a:prstGeom>
        </p:spPr>
      </p:pic>
      <p:pic>
        <p:nvPicPr>
          <p:cNvPr id="57" name="boy_front"/>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967644" y="3331911"/>
            <a:ext cx="578457" cy="771275"/>
          </a:xfrm>
          <a:prstGeom prst="rect">
            <a:avLst/>
          </a:prstGeom>
        </p:spPr>
      </p:pic>
      <p:pic>
        <p:nvPicPr>
          <p:cNvPr id="58" name="truck_orange_front"/>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1567769" y="5621075"/>
            <a:ext cx="1926412" cy="1806011"/>
          </a:xfrm>
          <a:prstGeom prst="rect">
            <a:avLst/>
          </a:prstGeom>
        </p:spPr>
      </p:pic>
      <p:pic>
        <p:nvPicPr>
          <p:cNvPr id="59" name="tree"/>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37050" y="-486900"/>
            <a:ext cx="654422" cy="1045405"/>
          </a:xfrm>
          <a:prstGeom prst="rect">
            <a:avLst/>
          </a:prstGeom>
        </p:spPr>
      </p:pic>
      <p:pic>
        <p:nvPicPr>
          <p:cNvPr id="5" name="Picture 4"/>
          <p:cNvPicPr>
            <a:picLocks noChangeAspect="1"/>
          </p:cNvPicPr>
          <p:nvPr/>
        </p:nvPicPr>
        <p:blipFill>
          <a:blip r:embed="rId31" cstate="print">
            <a:extLst>
              <a:ext uri="{BEBA8EAE-BF5A-486C-A8C5-ECC9F3942E4B}">
                <a14:imgProps xmlns:a14="http://schemas.microsoft.com/office/drawing/2010/main">
                  <a14:imgLayer r:embed="rId32">
                    <a14:imgEffect>
                      <a14:backgroundRemoval t="0" b="98077" l="5128" r="97436"/>
                    </a14:imgEffect>
                  </a14:imgLayer>
                </a14:imgProps>
              </a:ext>
              <a:ext uri="{28A0092B-C50C-407E-A947-70E740481C1C}">
                <a14:useLocalDpi xmlns:a14="http://schemas.microsoft.com/office/drawing/2010/main" val="0"/>
              </a:ext>
            </a:extLst>
          </a:blip>
          <a:stretch>
            <a:fillRect/>
          </a:stretch>
        </p:blipFill>
        <p:spPr>
          <a:xfrm>
            <a:off x="8213438" y="3109431"/>
            <a:ext cx="291544" cy="291544"/>
          </a:xfrm>
          <a:prstGeom prst="rect">
            <a:avLst/>
          </a:prstGeom>
        </p:spPr>
      </p:pic>
      <p:pic>
        <p:nvPicPr>
          <p:cNvPr id="62" name="Picture 61"/>
          <p:cNvPicPr>
            <a:picLocks noChangeAspect="1"/>
          </p:cNvPicPr>
          <p:nvPr/>
        </p:nvPicPr>
        <p:blipFill>
          <a:blip r:embed="rId33" cstate="print">
            <a:extLst>
              <a:ext uri="{BEBA8EAE-BF5A-486C-A8C5-ECC9F3942E4B}">
                <a14:imgProps xmlns:a14="http://schemas.microsoft.com/office/drawing/2010/main">
                  <a14:imgLayer r:embed="rId34">
                    <a14:imgEffect>
                      <a14:backgroundRemoval t="0" b="98077" l="5128" r="97436"/>
                    </a14:imgEffect>
                  </a14:imgLayer>
                </a14:imgProps>
              </a:ext>
              <a:ext uri="{28A0092B-C50C-407E-A947-70E740481C1C}">
                <a14:useLocalDpi xmlns:a14="http://schemas.microsoft.com/office/drawing/2010/main" val="0"/>
              </a:ext>
            </a:extLst>
          </a:blip>
          <a:stretch>
            <a:fillRect/>
          </a:stretch>
        </p:blipFill>
        <p:spPr>
          <a:xfrm>
            <a:off x="5313698" y="2977937"/>
            <a:ext cx="291544" cy="291544"/>
          </a:xfrm>
          <a:prstGeom prst="rect">
            <a:avLst/>
          </a:prstGeom>
        </p:spPr>
      </p:pic>
      <p:sp>
        <p:nvSpPr>
          <p:cNvPr id="63" name="TextBox 62"/>
          <p:cNvSpPr txBox="1"/>
          <p:nvPr/>
        </p:nvSpPr>
        <p:spPr>
          <a:xfrm>
            <a:off x="-2871930" y="882856"/>
            <a:ext cx="8849269" cy="338554"/>
          </a:xfrm>
          <a:prstGeom prst="rect">
            <a:avLst/>
          </a:prstGeom>
          <a:noFill/>
          <a:effectLst>
            <a:outerShdw blurRad="76200" dir="13500000" sy="23000" kx="1200000" algn="br" rotWithShape="0">
              <a:prstClr val="black">
                <a:alpha val="20000"/>
              </a:prstClr>
            </a:outerShdw>
          </a:effectLst>
        </p:spPr>
        <p:txBody>
          <a:bodyPr wrap="square" rtlCol="0">
            <a:spAutoFit/>
            <a:scene3d>
              <a:camera prst="isometricOffAxis1Right">
                <a:rot lat="1826861" lon="18585453" rev="21510057"/>
              </a:camera>
              <a:lightRig rig="twoPt" dir="t"/>
            </a:scene3d>
            <a:sp3d extrusionH="171450"/>
          </a:bodyPr>
          <a:lstStyle/>
          <a:p>
            <a:pPr algn="r"/>
            <a:r>
              <a:rPr lang="en-US" sz="1600" b="1" dirty="0">
                <a:solidFill>
                  <a:schemeClr val="bg1"/>
                </a:solidFill>
                <a:effectLst>
                  <a:outerShdw blurRad="101600" dist="203200" dir="7800000" sy="30000" kx="1300200" algn="ctr" rotWithShape="0">
                    <a:prstClr val="black">
                      <a:alpha val="32000"/>
                    </a:prstClr>
                  </a:outerShdw>
                </a:effectLst>
              </a:rPr>
              <a:t>Attendance Matters</a:t>
            </a:r>
          </a:p>
        </p:txBody>
      </p:sp>
      <p:pic>
        <p:nvPicPr>
          <p:cNvPr id="64" name="Picture 63"/>
          <p:cNvPicPr>
            <a:picLocks noChangeAspect="1"/>
          </p:cNvPicPr>
          <p:nvPr/>
        </p:nvPicPr>
        <p:blipFill>
          <a:blip r:embed="rId35"/>
          <a:stretch>
            <a:fillRect/>
          </a:stretch>
        </p:blipFill>
        <p:spPr>
          <a:xfrm>
            <a:off x="-178376" y="97"/>
            <a:ext cx="1991120" cy="1548649"/>
          </a:xfrm>
          <a:prstGeom prst="rect">
            <a:avLst/>
          </a:prstGeom>
        </p:spPr>
      </p:pic>
    </p:spTree>
    <p:extLst>
      <p:ext uri="{BB962C8B-B14F-4D97-AF65-F5344CB8AC3E}">
        <p14:creationId xmlns:p14="http://schemas.microsoft.com/office/powerpoint/2010/main" val="219556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250" fill="hold"/>
                                        <p:tgtEl>
                                          <p:spTgt spid="32"/>
                                        </p:tgtEl>
                                        <p:attrNameLst>
                                          <p:attrName>ppt_w</p:attrName>
                                        </p:attrNameLst>
                                      </p:cBhvr>
                                      <p:tavLst>
                                        <p:tav tm="0">
                                          <p:val>
                                            <p:fltVal val="0"/>
                                          </p:val>
                                        </p:tav>
                                        <p:tav tm="100000">
                                          <p:val>
                                            <p:strVal val="#ppt_w"/>
                                          </p:val>
                                        </p:tav>
                                      </p:tavLst>
                                    </p:anim>
                                    <p:anim calcmode="lin" valueType="num">
                                      <p:cBhvr>
                                        <p:cTn id="8" dur="250" fill="hold"/>
                                        <p:tgtEl>
                                          <p:spTgt spid="32"/>
                                        </p:tgtEl>
                                        <p:attrNameLst>
                                          <p:attrName>ppt_h</p:attrName>
                                        </p:attrNameLst>
                                      </p:cBhvr>
                                      <p:tavLst>
                                        <p:tav tm="0">
                                          <p:val>
                                            <p:fltVal val="0"/>
                                          </p:val>
                                        </p:tav>
                                        <p:tav tm="100000">
                                          <p:val>
                                            <p:strVal val="#ppt_h"/>
                                          </p:val>
                                        </p:tav>
                                      </p:tavLst>
                                    </p:anim>
                                  </p:childTnLst>
                                </p:cTn>
                              </p:par>
                            </p:childTnLst>
                          </p:cTn>
                        </p:par>
                        <p:par>
                          <p:cTn id="9" fill="hold">
                            <p:stCondLst>
                              <p:cond delay="250"/>
                            </p:stCondLst>
                            <p:childTnLst>
                              <p:par>
                                <p:cTn id="10" presetID="23" presetClass="entr" presetSubtype="16"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250" fill="hold"/>
                                        <p:tgtEl>
                                          <p:spTgt spid="48"/>
                                        </p:tgtEl>
                                        <p:attrNameLst>
                                          <p:attrName>ppt_w</p:attrName>
                                        </p:attrNameLst>
                                      </p:cBhvr>
                                      <p:tavLst>
                                        <p:tav tm="0">
                                          <p:val>
                                            <p:fltVal val="0"/>
                                          </p:val>
                                        </p:tav>
                                        <p:tav tm="100000">
                                          <p:val>
                                            <p:strVal val="#ppt_w"/>
                                          </p:val>
                                        </p:tav>
                                      </p:tavLst>
                                    </p:anim>
                                    <p:anim calcmode="lin" valueType="num">
                                      <p:cBhvr>
                                        <p:cTn id="13" dur="250" fill="hold"/>
                                        <p:tgtEl>
                                          <p:spTgt spid="48"/>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250" fill="hold"/>
                                        <p:tgtEl>
                                          <p:spTgt spid="46"/>
                                        </p:tgtEl>
                                        <p:attrNameLst>
                                          <p:attrName>ppt_w</p:attrName>
                                        </p:attrNameLst>
                                      </p:cBhvr>
                                      <p:tavLst>
                                        <p:tav tm="0">
                                          <p:val>
                                            <p:fltVal val="0"/>
                                          </p:val>
                                        </p:tav>
                                        <p:tav tm="100000">
                                          <p:val>
                                            <p:strVal val="#ppt_w"/>
                                          </p:val>
                                        </p:tav>
                                      </p:tavLst>
                                    </p:anim>
                                    <p:anim calcmode="lin" valueType="num">
                                      <p:cBhvr>
                                        <p:cTn id="18" dur="250" fill="hold"/>
                                        <p:tgtEl>
                                          <p:spTgt spid="46"/>
                                        </p:tgtEl>
                                        <p:attrNameLst>
                                          <p:attrName>ppt_h</p:attrName>
                                        </p:attrNameLst>
                                      </p:cBhvr>
                                      <p:tavLst>
                                        <p:tav tm="0">
                                          <p:val>
                                            <p:fltVal val="0"/>
                                          </p:val>
                                        </p:tav>
                                        <p:tav tm="100000">
                                          <p:val>
                                            <p:strVal val="#ppt_h"/>
                                          </p:val>
                                        </p:tav>
                                      </p:tavLst>
                                    </p:anim>
                                  </p:childTnLst>
                                </p:cTn>
                              </p:par>
                            </p:childTnLst>
                          </p:cTn>
                        </p:par>
                        <p:par>
                          <p:cTn id="19" fill="hold">
                            <p:stCondLst>
                              <p:cond delay="750"/>
                            </p:stCondLst>
                            <p:childTnLst>
                              <p:par>
                                <p:cTn id="20" presetID="23" presetClass="entr" presetSubtype="16"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p:cTn id="22" dur="250" fill="hold"/>
                                        <p:tgtEl>
                                          <p:spTgt spid="58"/>
                                        </p:tgtEl>
                                        <p:attrNameLst>
                                          <p:attrName>ppt_w</p:attrName>
                                        </p:attrNameLst>
                                      </p:cBhvr>
                                      <p:tavLst>
                                        <p:tav tm="0">
                                          <p:val>
                                            <p:fltVal val="0"/>
                                          </p:val>
                                        </p:tav>
                                        <p:tav tm="100000">
                                          <p:val>
                                            <p:strVal val="#ppt_w"/>
                                          </p:val>
                                        </p:tav>
                                      </p:tavLst>
                                    </p:anim>
                                    <p:anim calcmode="lin" valueType="num">
                                      <p:cBhvr>
                                        <p:cTn id="23" dur="250" fill="hold"/>
                                        <p:tgtEl>
                                          <p:spTgt spid="58"/>
                                        </p:tgtEl>
                                        <p:attrNameLst>
                                          <p:attrName>ppt_h</p:attrName>
                                        </p:attrNameLst>
                                      </p:cBhvr>
                                      <p:tavLst>
                                        <p:tav tm="0">
                                          <p:val>
                                            <p:fltVal val="0"/>
                                          </p:val>
                                        </p:tav>
                                        <p:tav tm="100000">
                                          <p:val>
                                            <p:strVal val="#ppt_h"/>
                                          </p:val>
                                        </p:tav>
                                      </p:tavLst>
                                    </p:anim>
                                  </p:childTnLst>
                                </p:cTn>
                              </p:par>
                            </p:childTnLst>
                          </p:cTn>
                        </p:par>
                        <p:par>
                          <p:cTn id="24" fill="hold">
                            <p:stCondLst>
                              <p:cond delay="1000"/>
                            </p:stCondLst>
                            <p:childTnLst>
                              <p:par>
                                <p:cTn id="25" presetID="23" presetClass="entr" presetSubtype="16"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250" fill="hold"/>
                                        <p:tgtEl>
                                          <p:spTgt spid="51"/>
                                        </p:tgtEl>
                                        <p:attrNameLst>
                                          <p:attrName>ppt_w</p:attrName>
                                        </p:attrNameLst>
                                      </p:cBhvr>
                                      <p:tavLst>
                                        <p:tav tm="0">
                                          <p:val>
                                            <p:fltVal val="0"/>
                                          </p:val>
                                        </p:tav>
                                        <p:tav tm="100000">
                                          <p:val>
                                            <p:strVal val="#ppt_w"/>
                                          </p:val>
                                        </p:tav>
                                      </p:tavLst>
                                    </p:anim>
                                    <p:anim calcmode="lin" valueType="num">
                                      <p:cBhvr>
                                        <p:cTn id="28" dur="250" fill="hold"/>
                                        <p:tgtEl>
                                          <p:spTgt spid="51"/>
                                        </p:tgtEl>
                                        <p:attrNameLst>
                                          <p:attrName>ppt_h</p:attrName>
                                        </p:attrNameLst>
                                      </p:cBhvr>
                                      <p:tavLst>
                                        <p:tav tm="0">
                                          <p:val>
                                            <p:fltVal val="0"/>
                                          </p:val>
                                        </p:tav>
                                        <p:tav tm="100000">
                                          <p:val>
                                            <p:strVal val="#ppt_h"/>
                                          </p:val>
                                        </p:tav>
                                      </p:tavLst>
                                    </p:anim>
                                  </p:childTnLst>
                                </p:cTn>
                              </p:par>
                            </p:childTnLst>
                          </p:cTn>
                        </p:par>
                        <p:par>
                          <p:cTn id="29" fill="hold">
                            <p:stCondLst>
                              <p:cond delay="1250"/>
                            </p:stCondLst>
                            <p:childTnLst>
                              <p:par>
                                <p:cTn id="30" presetID="23" presetClass="entr" presetSubtype="16"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250" fill="hold"/>
                                        <p:tgtEl>
                                          <p:spTgt spid="47"/>
                                        </p:tgtEl>
                                        <p:attrNameLst>
                                          <p:attrName>ppt_w</p:attrName>
                                        </p:attrNameLst>
                                      </p:cBhvr>
                                      <p:tavLst>
                                        <p:tav tm="0">
                                          <p:val>
                                            <p:fltVal val="0"/>
                                          </p:val>
                                        </p:tav>
                                        <p:tav tm="100000">
                                          <p:val>
                                            <p:strVal val="#ppt_w"/>
                                          </p:val>
                                        </p:tav>
                                      </p:tavLst>
                                    </p:anim>
                                    <p:anim calcmode="lin" valueType="num">
                                      <p:cBhvr>
                                        <p:cTn id="33" dur="250" fill="hold"/>
                                        <p:tgtEl>
                                          <p:spTgt spid="47"/>
                                        </p:tgtEl>
                                        <p:attrNameLst>
                                          <p:attrName>ppt_h</p:attrName>
                                        </p:attrNameLst>
                                      </p:cBhvr>
                                      <p:tavLst>
                                        <p:tav tm="0">
                                          <p:val>
                                            <p:fltVal val="0"/>
                                          </p:val>
                                        </p:tav>
                                        <p:tav tm="100000">
                                          <p:val>
                                            <p:strVal val="#ppt_h"/>
                                          </p:val>
                                        </p:tav>
                                      </p:tavLst>
                                    </p:anim>
                                  </p:childTnLst>
                                </p:cTn>
                              </p:par>
                            </p:childTnLst>
                          </p:cTn>
                        </p:par>
                        <p:par>
                          <p:cTn id="34" fill="hold">
                            <p:stCondLst>
                              <p:cond delay="1500"/>
                            </p:stCondLst>
                            <p:childTnLst>
                              <p:par>
                                <p:cTn id="35" presetID="23" presetClass="entr" presetSubtype="16"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50" fill="hold"/>
                                        <p:tgtEl>
                                          <p:spTgt spid="16"/>
                                        </p:tgtEl>
                                        <p:attrNameLst>
                                          <p:attrName>ppt_w</p:attrName>
                                        </p:attrNameLst>
                                      </p:cBhvr>
                                      <p:tavLst>
                                        <p:tav tm="0">
                                          <p:val>
                                            <p:fltVal val="0"/>
                                          </p:val>
                                        </p:tav>
                                        <p:tav tm="100000">
                                          <p:val>
                                            <p:strVal val="#ppt_w"/>
                                          </p:val>
                                        </p:tav>
                                      </p:tavLst>
                                    </p:anim>
                                    <p:anim calcmode="lin" valueType="num">
                                      <p:cBhvr>
                                        <p:cTn id="38" dur="250" fill="hold"/>
                                        <p:tgtEl>
                                          <p:spTgt spid="16"/>
                                        </p:tgtEl>
                                        <p:attrNameLst>
                                          <p:attrName>ppt_h</p:attrName>
                                        </p:attrNameLst>
                                      </p:cBhvr>
                                      <p:tavLst>
                                        <p:tav tm="0">
                                          <p:val>
                                            <p:fltVal val="0"/>
                                          </p:val>
                                        </p:tav>
                                        <p:tav tm="100000">
                                          <p:val>
                                            <p:strVal val="#ppt_h"/>
                                          </p:val>
                                        </p:tav>
                                      </p:tavLst>
                                    </p:anim>
                                  </p:childTnLst>
                                </p:cTn>
                              </p:par>
                            </p:childTnLst>
                          </p:cTn>
                        </p:par>
                        <p:par>
                          <p:cTn id="39" fill="hold">
                            <p:stCondLst>
                              <p:cond delay="1750"/>
                            </p:stCondLst>
                            <p:childTnLst>
                              <p:par>
                                <p:cTn id="40" presetID="23" presetClass="entr" presetSubtype="16" fill="hold"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250" fill="hold"/>
                                        <p:tgtEl>
                                          <p:spTgt spid="50"/>
                                        </p:tgtEl>
                                        <p:attrNameLst>
                                          <p:attrName>ppt_w</p:attrName>
                                        </p:attrNameLst>
                                      </p:cBhvr>
                                      <p:tavLst>
                                        <p:tav tm="0">
                                          <p:val>
                                            <p:fltVal val="0"/>
                                          </p:val>
                                        </p:tav>
                                        <p:tav tm="100000">
                                          <p:val>
                                            <p:strVal val="#ppt_w"/>
                                          </p:val>
                                        </p:tav>
                                      </p:tavLst>
                                    </p:anim>
                                    <p:anim calcmode="lin" valueType="num">
                                      <p:cBhvr>
                                        <p:cTn id="43" dur="250" fill="hold"/>
                                        <p:tgtEl>
                                          <p:spTgt spid="50"/>
                                        </p:tgtEl>
                                        <p:attrNameLst>
                                          <p:attrName>ppt_h</p:attrName>
                                        </p:attrNameLst>
                                      </p:cBhvr>
                                      <p:tavLst>
                                        <p:tav tm="0">
                                          <p:val>
                                            <p:fltVal val="0"/>
                                          </p:val>
                                        </p:tav>
                                        <p:tav tm="100000">
                                          <p:val>
                                            <p:strVal val="#ppt_h"/>
                                          </p:val>
                                        </p:tav>
                                      </p:tavLst>
                                    </p:anim>
                                  </p:childTnLst>
                                </p:cTn>
                              </p:par>
                            </p:childTnLst>
                          </p:cTn>
                        </p:par>
                        <p:par>
                          <p:cTn id="44" fill="hold">
                            <p:stCondLst>
                              <p:cond delay="2000"/>
                            </p:stCondLst>
                            <p:childTnLst>
                              <p:par>
                                <p:cTn id="45" presetID="53" presetClass="entr" presetSubtype="16"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200" fill="hold"/>
                                        <p:tgtEl>
                                          <p:spTgt spid="34"/>
                                        </p:tgtEl>
                                        <p:attrNameLst>
                                          <p:attrName>ppt_w</p:attrName>
                                        </p:attrNameLst>
                                      </p:cBhvr>
                                      <p:tavLst>
                                        <p:tav tm="0">
                                          <p:val>
                                            <p:fltVal val="0"/>
                                          </p:val>
                                        </p:tav>
                                        <p:tav tm="100000">
                                          <p:val>
                                            <p:strVal val="#ppt_w"/>
                                          </p:val>
                                        </p:tav>
                                      </p:tavLst>
                                    </p:anim>
                                    <p:anim calcmode="lin" valueType="num">
                                      <p:cBhvr>
                                        <p:cTn id="48" dur="200" fill="hold"/>
                                        <p:tgtEl>
                                          <p:spTgt spid="34"/>
                                        </p:tgtEl>
                                        <p:attrNameLst>
                                          <p:attrName>ppt_h</p:attrName>
                                        </p:attrNameLst>
                                      </p:cBhvr>
                                      <p:tavLst>
                                        <p:tav tm="0">
                                          <p:val>
                                            <p:fltVal val="0"/>
                                          </p:val>
                                        </p:tav>
                                        <p:tav tm="100000">
                                          <p:val>
                                            <p:strVal val="#ppt_h"/>
                                          </p:val>
                                        </p:tav>
                                      </p:tavLst>
                                    </p:anim>
                                    <p:animEffect transition="in" filter="fade">
                                      <p:cBhvr>
                                        <p:cTn id="49" dur="200"/>
                                        <p:tgtEl>
                                          <p:spTgt spid="34"/>
                                        </p:tgtEl>
                                      </p:cBhvr>
                                    </p:animEffect>
                                  </p:childTnLst>
                                </p:cTn>
                              </p:par>
                            </p:childTnLst>
                          </p:cTn>
                        </p:par>
                        <p:par>
                          <p:cTn id="50" fill="hold">
                            <p:stCondLst>
                              <p:cond delay="2200"/>
                            </p:stCondLst>
                            <p:childTnLst>
                              <p:par>
                                <p:cTn id="51" presetID="53" presetClass="entr" presetSubtype="16"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200" fill="hold"/>
                                        <p:tgtEl>
                                          <p:spTgt spid="2"/>
                                        </p:tgtEl>
                                        <p:attrNameLst>
                                          <p:attrName>ppt_w</p:attrName>
                                        </p:attrNameLst>
                                      </p:cBhvr>
                                      <p:tavLst>
                                        <p:tav tm="0">
                                          <p:val>
                                            <p:fltVal val="0"/>
                                          </p:val>
                                        </p:tav>
                                        <p:tav tm="100000">
                                          <p:val>
                                            <p:strVal val="#ppt_w"/>
                                          </p:val>
                                        </p:tav>
                                      </p:tavLst>
                                    </p:anim>
                                    <p:anim calcmode="lin" valueType="num">
                                      <p:cBhvr>
                                        <p:cTn id="54" dur="200" fill="hold"/>
                                        <p:tgtEl>
                                          <p:spTgt spid="2"/>
                                        </p:tgtEl>
                                        <p:attrNameLst>
                                          <p:attrName>ppt_h</p:attrName>
                                        </p:attrNameLst>
                                      </p:cBhvr>
                                      <p:tavLst>
                                        <p:tav tm="0">
                                          <p:val>
                                            <p:fltVal val="0"/>
                                          </p:val>
                                        </p:tav>
                                        <p:tav tm="100000">
                                          <p:val>
                                            <p:strVal val="#ppt_h"/>
                                          </p:val>
                                        </p:tav>
                                      </p:tavLst>
                                    </p:anim>
                                    <p:animEffect transition="in" filter="fade">
                                      <p:cBhvr>
                                        <p:cTn id="55" dur="200"/>
                                        <p:tgtEl>
                                          <p:spTgt spid="2"/>
                                        </p:tgtEl>
                                      </p:cBhvr>
                                    </p:animEffect>
                                  </p:childTnLst>
                                </p:cTn>
                              </p:par>
                            </p:childTnLst>
                          </p:cTn>
                        </p:par>
                        <p:par>
                          <p:cTn id="56" fill="hold">
                            <p:stCondLst>
                              <p:cond delay="2400"/>
                            </p:stCondLst>
                            <p:childTnLst>
                              <p:par>
                                <p:cTn id="57" presetID="53" presetClass="entr" presetSubtype="16" fill="hold" nodeType="afterEffect">
                                  <p:stCondLst>
                                    <p:cond delay="0"/>
                                  </p:stCondLst>
                                  <p:childTnLst>
                                    <p:set>
                                      <p:cBhvr>
                                        <p:cTn id="58" dur="1" fill="hold">
                                          <p:stCondLst>
                                            <p:cond delay="0"/>
                                          </p:stCondLst>
                                        </p:cTn>
                                        <p:tgtEl>
                                          <p:spTgt spid="57"/>
                                        </p:tgtEl>
                                        <p:attrNameLst>
                                          <p:attrName>style.visibility</p:attrName>
                                        </p:attrNameLst>
                                      </p:cBhvr>
                                      <p:to>
                                        <p:strVal val="visible"/>
                                      </p:to>
                                    </p:set>
                                    <p:anim calcmode="lin" valueType="num">
                                      <p:cBhvr>
                                        <p:cTn id="59" dur="200" fill="hold"/>
                                        <p:tgtEl>
                                          <p:spTgt spid="57"/>
                                        </p:tgtEl>
                                        <p:attrNameLst>
                                          <p:attrName>ppt_w</p:attrName>
                                        </p:attrNameLst>
                                      </p:cBhvr>
                                      <p:tavLst>
                                        <p:tav tm="0">
                                          <p:val>
                                            <p:fltVal val="0"/>
                                          </p:val>
                                        </p:tav>
                                        <p:tav tm="100000">
                                          <p:val>
                                            <p:strVal val="#ppt_w"/>
                                          </p:val>
                                        </p:tav>
                                      </p:tavLst>
                                    </p:anim>
                                    <p:anim calcmode="lin" valueType="num">
                                      <p:cBhvr>
                                        <p:cTn id="60" dur="200" fill="hold"/>
                                        <p:tgtEl>
                                          <p:spTgt spid="57"/>
                                        </p:tgtEl>
                                        <p:attrNameLst>
                                          <p:attrName>ppt_h</p:attrName>
                                        </p:attrNameLst>
                                      </p:cBhvr>
                                      <p:tavLst>
                                        <p:tav tm="0">
                                          <p:val>
                                            <p:fltVal val="0"/>
                                          </p:val>
                                        </p:tav>
                                        <p:tav tm="100000">
                                          <p:val>
                                            <p:strVal val="#ppt_h"/>
                                          </p:val>
                                        </p:tav>
                                      </p:tavLst>
                                    </p:anim>
                                    <p:animEffect transition="in" filter="fade">
                                      <p:cBhvr>
                                        <p:cTn id="61" dur="200"/>
                                        <p:tgtEl>
                                          <p:spTgt spid="57"/>
                                        </p:tgtEl>
                                      </p:cBhvr>
                                    </p:animEffect>
                                  </p:childTnLst>
                                </p:cTn>
                              </p:par>
                            </p:childTnLst>
                          </p:cTn>
                        </p:par>
                        <p:par>
                          <p:cTn id="62" fill="hold">
                            <p:stCondLst>
                              <p:cond delay="2600"/>
                            </p:stCondLst>
                            <p:childTnLst>
                              <p:par>
                                <p:cTn id="63" presetID="53" presetClass="entr" presetSubtype="16"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p:cTn id="65" dur="200" fill="hold"/>
                                        <p:tgtEl>
                                          <p:spTgt spid="54"/>
                                        </p:tgtEl>
                                        <p:attrNameLst>
                                          <p:attrName>ppt_w</p:attrName>
                                        </p:attrNameLst>
                                      </p:cBhvr>
                                      <p:tavLst>
                                        <p:tav tm="0">
                                          <p:val>
                                            <p:fltVal val="0"/>
                                          </p:val>
                                        </p:tav>
                                        <p:tav tm="100000">
                                          <p:val>
                                            <p:strVal val="#ppt_w"/>
                                          </p:val>
                                        </p:tav>
                                      </p:tavLst>
                                    </p:anim>
                                    <p:anim calcmode="lin" valueType="num">
                                      <p:cBhvr>
                                        <p:cTn id="66" dur="200" fill="hold"/>
                                        <p:tgtEl>
                                          <p:spTgt spid="54"/>
                                        </p:tgtEl>
                                        <p:attrNameLst>
                                          <p:attrName>ppt_h</p:attrName>
                                        </p:attrNameLst>
                                      </p:cBhvr>
                                      <p:tavLst>
                                        <p:tav tm="0">
                                          <p:val>
                                            <p:fltVal val="0"/>
                                          </p:val>
                                        </p:tav>
                                        <p:tav tm="100000">
                                          <p:val>
                                            <p:strVal val="#ppt_h"/>
                                          </p:val>
                                        </p:tav>
                                      </p:tavLst>
                                    </p:anim>
                                    <p:animEffect transition="in" filter="fade">
                                      <p:cBhvr>
                                        <p:cTn id="67" dur="200"/>
                                        <p:tgtEl>
                                          <p:spTgt spid="54"/>
                                        </p:tgtEl>
                                      </p:cBhvr>
                                    </p:animEffect>
                                  </p:childTnLst>
                                </p:cTn>
                              </p:par>
                            </p:childTnLst>
                          </p:cTn>
                        </p:par>
                        <p:par>
                          <p:cTn id="68" fill="hold">
                            <p:stCondLst>
                              <p:cond delay="2800"/>
                            </p:stCondLst>
                            <p:childTnLst>
                              <p:par>
                                <p:cTn id="69" presetID="53" presetClass="entr" presetSubtype="16" fill="hold" nodeType="after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p:cTn id="71" dur="200" fill="hold"/>
                                        <p:tgtEl>
                                          <p:spTgt spid="45"/>
                                        </p:tgtEl>
                                        <p:attrNameLst>
                                          <p:attrName>ppt_w</p:attrName>
                                        </p:attrNameLst>
                                      </p:cBhvr>
                                      <p:tavLst>
                                        <p:tav tm="0">
                                          <p:val>
                                            <p:fltVal val="0"/>
                                          </p:val>
                                        </p:tav>
                                        <p:tav tm="100000">
                                          <p:val>
                                            <p:strVal val="#ppt_w"/>
                                          </p:val>
                                        </p:tav>
                                      </p:tavLst>
                                    </p:anim>
                                    <p:anim calcmode="lin" valueType="num">
                                      <p:cBhvr>
                                        <p:cTn id="72" dur="200" fill="hold"/>
                                        <p:tgtEl>
                                          <p:spTgt spid="45"/>
                                        </p:tgtEl>
                                        <p:attrNameLst>
                                          <p:attrName>ppt_h</p:attrName>
                                        </p:attrNameLst>
                                      </p:cBhvr>
                                      <p:tavLst>
                                        <p:tav tm="0">
                                          <p:val>
                                            <p:fltVal val="0"/>
                                          </p:val>
                                        </p:tav>
                                        <p:tav tm="100000">
                                          <p:val>
                                            <p:strVal val="#ppt_h"/>
                                          </p:val>
                                        </p:tav>
                                      </p:tavLst>
                                    </p:anim>
                                    <p:animEffect transition="in" filter="fade">
                                      <p:cBhvr>
                                        <p:cTn id="73" dur="200"/>
                                        <p:tgtEl>
                                          <p:spTgt spid="45"/>
                                        </p:tgtEl>
                                      </p:cBhvr>
                                    </p:animEffect>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53"/>
                                        </p:tgtEl>
                                        <p:attrNameLst>
                                          <p:attrName>style.visibility</p:attrName>
                                        </p:attrNameLst>
                                      </p:cBhvr>
                                      <p:to>
                                        <p:strVal val="visible"/>
                                      </p:to>
                                    </p:set>
                                    <p:anim calcmode="lin" valueType="num">
                                      <p:cBhvr>
                                        <p:cTn id="77" dur="200" fill="hold"/>
                                        <p:tgtEl>
                                          <p:spTgt spid="53"/>
                                        </p:tgtEl>
                                        <p:attrNameLst>
                                          <p:attrName>ppt_w</p:attrName>
                                        </p:attrNameLst>
                                      </p:cBhvr>
                                      <p:tavLst>
                                        <p:tav tm="0">
                                          <p:val>
                                            <p:fltVal val="0"/>
                                          </p:val>
                                        </p:tav>
                                        <p:tav tm="100000">
                                          <p:val>
                                            <p:strVal val="#ppt_w"/>
                                          </p:val>
                                        </p:tav>
                                      </p:tavLst>
                                    </p:anim>
                                    <p:anim calcmode="lin" valueType="num">
                                      <p:cBhvr>
                                        <p:cTn id="78" dur="200" fill="hold"/>
                                        <p:tgtEl>
                                          <p:spTgt spid="53"/>
                                        </p:tgtEl>
                                        <p:attrNameLst>
                                          <p:attrName>ppt_h</p:attrName>
                                        </p:attrNameLst>
                                      </p:cBhvr>
                                      <p:tavLst>
                                        <p:tav tm="0">
                                          <p:val>
                                            <p:fltVal val="0"/>
                                          </p:val>
                                        </p:tav>
                                        <p:tav tm="100000">
                                          <p:val>
                                            <p:strVal val="#ppt_h"/>
                                          </p:val>
                                        </p:tav>
                                      </p:tavLst>
                                    </p:anim>
                                    <p:animEffect transition="in" filter="fade">
                                      <p:cBhvr>
                                        <p:cTn id="79" dur="200"/>
                                        <p:tgtEl>
                                          <p:spTgt spid="53"/>
                                        </p:tgtEl>
                                      </p:cBhvr>
                                    </p:animEffect>
                                  </p:childTnLst>
                                </p:cTn>
                              </p:par>
                            </p:childTnLst>
                          </p:cTn>
                        </p:par>
                        <p:par>
                          <p:cTn id="80" fill="hold">
                            <p:stCondLst>
                              <p:cond delay="3200"/>
                            </p:stCondLst>
                            <p:childTnLst>
                              <p:par>
                                <p:cTn id="81" presetID="53" presetClass="entr" presetSubtype="16" fill="hold" nodeType="after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p:cTn id="83" dur="200" fill="hold"/>
                                        <p:tgtEl>
                                          <p:spTgt spid="33"/>
                                        </p:tgtEl>
                                        <p:attrNameLst>
                                          <p:attrName>ppt_w</p:attrName>
                                        </p:attrNameLst>
                                      </p:cBhvr>
                                      <p:tavLst>
                                        <p:tav tm="0">
                                          <p:val>
                                            <p:fltVal val="0"/>
                                          </p:val>
                                        </p:tav>
                                        <p:tav tm="100000">
                                          <p:val>
                                            <p:strVal val="#ppt_w"/>
                                          </p:val>
                                        </p:tav>
                                      </p:tavLst>
                                    </p:anim>
                                    <p:anim calcmode="lin" valueType="num">
                                      <p:cBhvr>
                                        <p:cTn id="84" dur="200" fill="hold"/>
                                        <p:tgtEl>
                                          <p:spTgt spid="33"/>
                                        </p:tgtEl>
                                        <p:attrNameLst>
                                          <p:attrName>ppt_h</p:attrName>
                                        </p:attrNameLst>
                                      </p:cBhvr>
                                      <p:tavLst>
                                        <p:tav tm="0">
                                          <p:val>
                                            <p:fltVal val="0"/>
                                          </p:val>
                                        </p:tav>
                                        <p:tav tm="100000">
                                          <p:val>
                                            <p:strVal val="#ppt_h"/>
                                          </p:val>
                                        </p:tav>
                                      </p:tavLst>
                                    </p:anim>
                                    <p:animEffect transition="in" filter="fade">
                                      <p:cBhvr>
                                        <p:cTn id="85" dur="200"/>
                                        <p:tgtEl>
                                          <p:spTgt spid="33"/>
                                        </p:tgtEl>
                                      </p:cBhvr>
                                    </p:animEffect>
                                  </p:childTnLst>
                                </p:cTn>
                              </p:par>
                            </p:childTnLst>
                          </p:cTn>
                        </p:par>
                        <p:par>
                          <p:cTn id="86" fill="hold">
                            <p:stCondLst>
                              <p:cond delay="3400"/>
                            </p:stCondLst>
                            <p:childTnLst>
                              <p:par>
                                <p:cTn id="87" presetID="53" presetClass="entr" presetSubtype="16" fill="hold" nodeType="after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p:cTn id="89" dur="200" fill="hold"/>
                                        <p:tgtEl>
                                          <p:spTgt spid="55"/>
                                        </p:tgtEl>
                                        <p:attrNameLst>
                                          <p:attrName>ppt_w</p:attrName>
                                        </p:attrNameLst>
                                      </p:cBhvr>
                                      <p:tavLst>
                                        <p:tav tm="0">
                                          <p:val>
                                            <p:fltVal val="0"/>
                                          </p:val>
                                        </p:tav>
                                        <p:tav tm="100000">
                                          <p:val>
                                            <p:strVal val="#ppt_w"/>
                                          </p:val>
                                        </p:tav>
                                      </p:tavLst>
                                    </p:anim>
                                    <p:anim calcmode="lin" valueType="num">
                                      <p:cBhvr>
                                        <p:cTn id="90" dur="200" fill="hold"/>
                                        <p:tgtEl>
                                          <p:spTgt spid="55"/>
                                        </p:tgtEl>
                                        <p:attrNameLst>
                                          <p:attrName>ppt_h</p:attrName>
                                        </p:attrNameLst>
                                      </p:cBhvr>
                                      <p:tavLst>
                                        <p:tav tm="0">
                                          <p:val>
                                            <p:fltVal val="0"/>
                                          </p:val>
                                        </p:tav>
                                        <p:tav tm="100000">
                                          <p:val>
                                            <p:strVal val="#ppt_h"/>
                                          </p:val>
                                        </p:tav>
                                      </p:tavLst>
                                    </p:anim>
                                    <p:animEffect transition="in" filter="fade">
                                      <p:cBhvr>
                                        <p:cTn id="91" dur="200"/>
                                        <p:tgtEl>
                                          <p:spTgt spid="55"/>
                                        </p:tgtEl>
                                      </p:cBhvr>
                                    </p:animEffect>
                                  </p:childTnLst>
                                </p:cTn>
                              </p:par>
                            </p:childTnLst>
                          </p:cTn>
                        </p:par>
                        <p:par>
                          <p:cTn id="92" fill="hold">
                            <p:stCondLst>
                              <p:cond delay="3600"/>
                            </p:stCondLst>
                            <p:childTnLst>
                              <p:par>
                                <p:cTn id="93" presetID="53" presetClass="entr" presetSubtype="16" fill="hold" nodeType="after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p:cTn id="95" dur="200" fill="hold"/>
                                        <p:tgtEl>
                                          <p:spTgt spid="49"/>
                                        </p:tgtEl>
                                        <p:attrNameLst>
                                          <p:attrName>ppt_w</p:attrName>
                                        </p:attrNameLst>
                                      </p:cBhvr>
                                      <p:tavLst>
                                        <p:tav tm="0">
                                          <p:val>
                                            <p:fltVal val="0"/>
                                          </p:val>
                                        </p:tav>
                                        <p:tav tm="100000">
                                          <p:val>
                                            <p:strVal val="#ppt_w"/>
                                          </p:val>
                                        </p:tav>
                                      </p:tavLst>
                                    </p:anim>
                                    <p:anim calcmode="lin" valueType="num">
                                      <p:cBhvr>
                                        <p:cTn id="96" dur="200" fill="hold"/>
                                        <p:tgtEl>
                                          <p:spTgt spid="49"/>
                                        </p:tgtEl>
                                        <p:attrNameLst>
                                          <p:attrName>ppt_h</p:attrName>
                                        </p:attrNameLst>
                                      </p:cBhvr>
                                      <p:tavLst>
                                        <p:tav tm="0">
                                          <p:val>
                                            <p:fltVal val="0"/>
                                          </p:val>
                                        </p:tav>
                                        <p:tav tm="100000">
                                          <p:val>
                                            <p:strVal val="#ppt_h"/>
                                          </p:val>
                                        </p:tav>
                                      </p:tavLst>
                                    </p:anim>
                                    <p:animEffect transition="in" filter="fade">
                                      <p:cBhvr>
                                        <p:cTn id="97" dur="200"/>
                                        <p:tgtEl>
                                          <p:spTgt spid="49"/>
                                        </p:tgtEl>
                                      </p:cBhvr>
                                    </p:animEffect>
                                  </p:childTnLst>
                                </p:cTn>
                              </p:par>
                            </p:childTnLst>
                          </p:cTn>
                        </p:par>
                        <p:par>
                          <p:cTn id="98" fill="hold">
                            <p:stCondLst>
                              <p:cond delay="3800"/>
                            </p:stCondLst>
                            <p:childTnLst>
                              <p:par>
                                <p:cTn id="99" presetID="53" presetClass="entr" presetSubtype="16" fill="hold" nodeType="afterEffect">
                                  <p:stCondLst>
                                    <p:cond delay="0"/>
                                  </p:stCondLst>
                                  <p:childTnLst>
                                    <p:set>
                                      <p:cBhvr>
                                        <p:cTn id="100" dur="1" fill="hold">
                                          <p:stCondLst>
                                            <p:cond delay="0"/>
                                          </p:stCondLst>
                                        </p:cTn>
                                        <p:tgtEl>
                                          <p:spTgt spid="56"/>
                                        </p:tgtEl>
                                        <p:attrNameLst>
                                          <p:attrName>style.visibility</p:attrName>
                                        </p:attrNameLst>
                                      </p:cBhvr>
                                      <p:to>
                                        <p:strVal val="visible"/>
                                      </p:to>
                                    </p:set>
                                    <p:anim calcmode="lin" valueType="num">
                                      <p:cBhvr>
                                        <p:cTn id="101" dur="200" fill="hold"/>
                                        <p:tgtEl>
                                          <p:spTgt spid="56"/>
                                        </p:tgtEl>
                                        <p:attrNameLst>
                                          <p:attrName>ppt_w</p:attrName>
                                        </p:attrNameLst>
                                      </p:cBhvr>
                                      <p:tavLst>
                                        <p:tav tm="0">
                                          <p:val>
                                            <p:fltVal val="0"/>
                                          </p:val>
                                        </p:tav>
                                        <p:tav tm="100000">
                                          <p:val>
                                            <p:strVal val="#ppt_w"/>
                                          </p:val>
                                        </p:tav>
                                      </p:tavLst>
                                    </p:anim>
                                    <p:anim calcmode="lin" valueType="num">
                                      <p:cBhvr>
                                        <p:cTn id="102" dur="200" fill="hold"/>
                                        <p:tgtEl>
                                          <p:spTgt spid="56"/>
                                        </p:tgtEl>
                                        <p:attrNameLst>
                                          <p:attrName>ppt_h</p:attrName>
                                        </p:attrNameLst>
                                      </p:cBhvr>
                                      <p:tavLst>
                                        <p:tav tm="0">
                                          <p:val>
                                            <p:fltVal val="0"/>
                                          </p:val>
                                        </p:tav>
                                        <p:tav tm="100000">
                                          <p:val>
                                            <p:strVal val="#ppt_h"/>
                                          </p:val>
                                        </p:tav>
                                      </p:tavLst>
                                    </p:anim>
                                    <p:animEffect transition="in" filter="fade">
                                      <p:cBhvr>
                                        <p:cTn id="103" dur="200"/>
                                        <p:tgtEl>
                                          <p:spTgt spid="56"/>
                                        </p:tgtEl>
                                      </p:cBhvr>
                                    </p:animEffect>
                                  </p:childTnLst>
                                </p:cTn>
                              </p:par>
                              <p:par>
                                <p:cTn id="104" presetID="22" presetClass="entr" presetSubtype="4" fill="hold" grpId="0" nodeType="withEffect">
                                  <p:stCondLst>
                                    <p:cond delay="400"/>
                                  </p:stCondLst>
                                  <p:childTnLst>
                                    <p:set>
                                      <p:cBhvr>
                                        <p:cTn id="105" dur="1" fill="hold">
                                          <p:stCondLst>
                                            <p:cond delay="0"/>
                                          </p:stCondLst>
                                        </p:cTn>
                                        <p:tgtEl>
                                          <p:spTgt spid="14"/>
                                        </p:tgtEl>
                                        <p:attrNameLst>
                                          <p:attrName>style.visibility</p:attrName>
                                        </p:attrNameLst>
                                      </p:cBhvr>
                                      <p:to>
                                        <p:strVal val="visible"/>
                                      </p:to>
                                    </p:set>
                                    <p:animEffect transition="in" filter="wipe(down)">
                                      <p:cBhvr>
                                        <p:cTn id="106" dur="1000"/>
                                        <p:tgtEl>
                                          <p:spTgt spid="14"/>
                                        </p:tgtEl>
                                      </p:cBhvr>
                                    </p:animEffect>
                                  </p:childTnLst>
                                </p:cTn>
                              </p:par>
                              <p:par>
                                <p:cTn id="107" presetID="22" presetClass="entr" presetSubtype="4" fill="hold" grpId="0" nodeType="withEffect">
                                  <p:stCondLst>
                                    <p:cond delay="650"/>
                                  </p:stCondLst>
                                  <p:childTnLst>
                                    <p:set>
                                      <p:cBhvr>
                                        <p:cTn id="108" dur="1" fill="hold">
                                          <p:stCondLst>
                                            <p:cond delay="0"/>
                                          </p:stCondLst>
                                        </p:cTn>
                                        <p:tgtEl>
                                          <p:spTgt spid="10"/>
                                        </p:tgtEl>
                                        <p:attrNameLst>
                                          <p:attrName>style.visibility</p:attrName>
                                        </p:attrNameLst>
                                      </p:cBhvr>
                                      <p:to>
                                        <p:strVal val="visible"/>
                                      </p:to>
                                    </p:set>
                                    <p:animEffect transition="in" filter="wipe(down)">
                                      <p:cBhvr>
                                        <p:cTn id="109" dur="1050"/>
                                        <p:tgtEl>
                                          <p:spTgt spid="10"/>
                                        </p:tgtEl>
                                      </p:cBhvr>
                                    </p:animEffect>
                                  </p:childTnLst>
                                </p:cTn>
                              </p:par>
                              <p:par>
                                <p:cTn id="110" presetID="22" presetClass="entr" presetSubtype="4" fill="hold" grpId="0" nodeType="withEffect">
                                  <p:stCondLst>
                                    <p:cond delay="650"/>
                                  </p:stCondLst>
                                  <p:childTnLst>
                                    <p:set>
                                      <p:cBhvr>
                                        <p:cTn id="111" dur="1" fill="hold">
                                          <p:stCondLst>
                                            <p:cond delay="0"/>
                                          </p:stCondLst>
                                        </p:cTn>
                                        <p:tgtEl>
                                          <p:spTgt spid="63"/>
                                        </p:tgtEl>
                                        <p:attrNameLst>
                                          <p:attrName>style.visibility</p:attrName>
                                        </p:attrNameLst>
                                      </p:cBhvr>
                                      <p:to>
                                        <p:strVal val="visible"/>
                                      </p:to>
                                    </p:set>
                                    <p:animEffect transition="in" filter="wipe(down)">
                                      <p:cBhvr>
                                        <p:cTn id="112" dur="10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9"/>
          <p:cNvSpPr/>
          <p:nvPr/>
        </p:nvSpPr>
        <p:spPr>
          <a:xfrm>
            <a:off x="-27669" y="-21288"/>
            <a:ext cx="8809143" cy="5072945"/>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 name="connsiteX0" fmla="*/ 9448676 w 12230913"/>
              <a:gd name="connsiteY0" fmla="*/ 0 h 6884422"/>
              <a:gd name="connsiteX1" fmla="*/ 12230913 w 12230913"/>
              <a:gd name="connsiteY1" fmla="*/ 448152 h 6884422"/>
              <a:gd name="connsiteX2" fmla="*/ 1081778 w 12230913"/>
              <a:gd name="connsiteY2" fmla="*/ 6882593 h 6884422"/>
              <a:gd name="connsiteX3" fmla="*/ 17744 w 12230913"/>
              <a:gd name="connsiteY3" fmla="*/ 6884422 h 6884422"/>
              <a:gd name="connsiteX4" fmla="*/ 134 w 12230913"/>
              <a:gd name="connsiteY4" fmla="*/ 5434062 h 6884422"/>
              <a:gd name="connsiteX5" fmla="*/ 9448676 w 12230913"/>
              <a:gd name="connsiteY5" fmla="*/ 0 h 6884422"/>
              <a:gd name="connsiteX0" fmla="*/ 9448676 w 10166585"/>
              <a:gd name="connsiteY0" fmla="*/ 0 h 6884422"/>
              <a:gd name="connsiteX1" fmla="*/ 10166585 w 10166585"/>
              <a:gd name="connsiteY1" fmla="*/ 1653498 h 6884422"/>
              <a:gd name="connsiteX2" fmla="*/ 1081778 w 10166585"/>
              <a:gd name="connsiteY2" fmla="*/ 6882593 h 6884422"/>
              <a:gd name="connsiteX3" fmla="*/ 17744 w 10166585"/>
              <a:gd name="connsiteY3" fmla="*/ 6884422 h 6884422"/>
              <a:gd name="connsiteX4" fmla="*/ 134 w 10166585"/>
              <a:gd name="connsiteY4" fmla="*/ 5434062 h 6884422"/>
              <a:gd name="connsiteX5" fmla="*/ 9448676 w 10166585"/>
              <a:gd name="connsiteY5" fmla="*/ 0 h 6884422"/>
              <a:gd name="connsiteX0" fmla="*/ 6580785 w 10166585"/>
              <a:gd name="connsiteY0" fmla="*/ 0 h 5249586"/>
              <a:gd name="connsiteX1" fmla="*/ 10166585 w 10166585"/>
              <a:gd name="connsiteY1" fmla="*/ 18662 h 5249586"/>
              <a:gd name="connsiteX2" fmla="*/ 1081778 w 10166585"/>
              <a:gd name="connsiteY2" fmla="*/ 5247757 h 5249586"/>
              <a:gd name="connsiteX3" fmla="*/ 17744 w 10166585"/>
              <a:gd name="connsiteY3" fmla="*/ 5249586 h 5249586"/>
              <a:gd name="connsiteX4" fmla="*/ 134 w 10166585"/>
              <a:gd name="connsiteY4" fmla="*/ 3799226 h 5249586"/>
              <a:gd name="connsiteX5" fmla="*/ 6580785 w 10166585"/>
              <a:gd name="connsiteY5" fmla="*/ 0 h 5249586"/>
              <a:gd name="connsiteX0" fmla="*/ 6560614 w 10166585"/>
              <a:gd name="connsiteY0" fmla="*/ 0 h 5236138"/>
              <a:gd name="connsiteX1" fmla="*/ 10166585 w 10166585"/>
              <a:gd name="connsiteY1" fmla="*/ 5214 h 5236138"/>
              <a:gd name="connsiteX2" fmla="*/ 1081778 w 10166585"/>
              <a:gd name="connsiteY2" fmla="*/ 5234309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91060 w 10166585"/>
              <a:gd name="connsiteY2" fmla="*/ 5052774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70889 w 10166585"/>
              <a:gd name="connsiteY2" fmla="*/ 5086392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57442 w 10166585"/>
              <a:gd name="connsiteY2" fmla="*/ 5072945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480 w 10166451"/>
              <a:gd name="connsiteY0" fmla="*/ 0 h 5072945"/>
              <a:gd name="connsiteX1" fmla="*/ 10166451 w 10166451"/>
              <a:gd name="connsiteY1" fmla="*/ 5214 h 5072945"/>
              <a:gd name="connsiteX2" fmla="*/ 1357308 w 10166451"/>
              <a:gd name="connsiteY2" fmla="*/ 5072945 h 5072945"/>
              <a:gd name="connsiteX3" fmla="*/ 0 w 10166451"/>
              <a:gd name="connsiteY3" fmla="*/ 3785778 h 5072945"/>
              <a:gd name="connsiteX4" fmla="*/ 6560480 w 10166451"/>
              <a:gd name="connsiteY4" fmla="*/ 0 h 5072945"/>
              <a:gd name="connsiteX0" fmla="*/ 5203172 w 8809143"/>
              <a:gd name="connsiteY0" fmla="*/ 0 h 5072945"/>
              <a:gd name="connsiteX1" fmla="*/ 8809143 w 8809143"/>
              <a:gd name="connsiteY1" fmla="*/ 5214 h 5072945"/>
              <a:gd name="connsiteX2" fmla="*/ 0 w 8809143"/>
              <a:gd name="connsiteY2" fmla="*/ 5072945 h 5072945"/>
              <a:gd name="connsiteX3" fmla="*/ 845 w 8809143"/>
              <a:gd name="connsiteY3" fmla="*/ 3012572 h 5072945"/>
              <a:gd name="connsiteX4" fmla="*/ 5203172 w 8809143"/>
              <a:gd name="connsiteY4" fmla="*/ 0 h 507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143" h="5072945">
                <a:moveTo>
                  <a:pt x="5203172" y="0"/>
                </a:moveTo>
                <a:lnTo>
                  <a:pt x="8809143" y="5214"/>
                </a:lnTo>
                <a:cubicBezTo>
                  <a:pt x="8192026" y="401979"/>
                  <a:pt x="589079" y="4725967"/>
                  <a:pt x="0" y="5072945"/>
                </a:cubicBezTo>
                <a:cubicBezTo>
                  <a:pt x="282" y="4386154"/>
                  <a:pt x="563" y="3699363"/>
                  <a:pt x="845" y="3012572"/>
                </a:cubicBezTo>
                <a:lnTo>
                  <a:pt x="5203172"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27366" y="-14212"/>
            <a:ext cx="12231261" cy="6884422"/>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1261" h="6884422">
                <a:moveTo>
                  <a:pt x="9448676" y="0"/>
                </a:moveTo>
                <a:lnTo>
                  <a:pt x="12224905" y="8698"/>
                </a:lnTo>
                <a:cubicBezTo>
                  <a:pt x="12217250" y="244501"/>
                  <a:pt x="12233830" y="245513"/>
                  <a:pt x="12230913" y="448152"/>
                </a:cubicBezTo>
                <a:cubicBezTo>
                  <a:pt x="11613796" y="844917"/>
                  <a:pt x="1670857" y="6535615"/>
                  <a:pt x="1081778" y="6882593"/>
                </a:cubicBezTo>
                <a:lnTo>
                  <a:pt x="17744" y="6884422"/>
                </a:lnTo>
                <a:cubicBezTo>
                  <a:pt x="19771" y="6399389"/>
                  <a:pt x="-1893" y="5919095"/>
                  <a:pt x="134" y="5434062"/>
                </a:cubicBezTo>
                <a:lnTo>
                  <a:pt x="94486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623129" y="295268"/>
            <a:ext cx="3276549" cy="2562828"/>
            <a:chOff x="3185034" y="1480859"/>
            <a:chExt cx="5170664" cy="4044355"/>
          </a:xfrm>
        </p:grpSpPr>
        <p:pic>
          <p:nvPicPr>
            <p:cNvPr id="13" name="hed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463447" y="3050225"/>
              <a:ext cx="892251" cy="718321"/>
            </a:xfrm>
            <a:prstGeom prst="rect">
              <a:avLst/>
            </a:prstGeom>
          </p:spPr>
        </p:pic>
        <p:pic>
          <p:nvPicPr>
            <p:cNvPr id="2" name="Schoo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5034" y="1480859"/>
              <a:ext cx="4799646" cy="3870213"/>
            </a:xfrm>
            <a:prstGeom prst="rect">
              <a:avLst/>
            </a:prstGeom>
          </p:spPr>
        </p:pic>
        <p:pic>
          <p:nvPicPr>
            <p:cNvPr id="14" name="hed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68865" y="4430713"/>
              <a:ext cx="838825" cy="718321"/>
            </a:xfrm>
            <a:prstGeom prst="rect">
              <a:avLst/>
            </a:prstGeom>
          </p:spPr>
        </p:pic>
        <p:pic>
          <p:nvPicPr>
            <p:cNvPr id="11" name="hed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3014" y="3316457"/>
              <a:ext cx="872076" cy="718321"/>
            </a:xfrm>
            <a:prstGeom prst="rect">
              <a:avLst/>
            </a:prstGeom>
          </p:spPr>
        </p:pic>
        <p:pic>
          <p:nvPicPr>
            <p:cNvPr id="12" name="hed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45081" y="4699114"/>
              <a:ext cx="838825" cy="718321"/>
            </a:xfrm>
            <a:prstGeom prst="rect">
              <a:avLst/>
            </a:prstGeom>
          </p:spPr>
        </p:pic>
        <p:pic>
          <p:nvPicPr>
            <p:cNvPr id="3" name="hed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4931" y="4806893"/>
              <a:ext cx="820001" cy="718321"/>
            </a:xfrm>
            <a:prstGeom prst="rect">
              <a:avLst/>
            </a:prstGeom>
          </p:spPr>
        </p:pic>
      </p:grpSp>
      <p:sp>
        <p:nvSpPr>
          <p:cNvPr id="18" name="TextBox 17"/>
          <p:cNvSpPr txBox="1"/>
          <p:nvPr/>
        </p:nvSpPr>
        <p:spPr>
          <a:xfrm rot="19827647">
            <a:off x="2961744" y="1765410"/>
            <a:ext cx="7713559" cy="2677656"/>
          </a:xfrm>
          <a:prstGeom prst="rect">
            <a:avLst/>
          </a:prstGeom>
          <a:noFill/>
        </p:spPr>
        <p:txBody>
          <a:bodyPr wrap="square" rtlCol="0">
            <a:spAutoFit/>
          </a:bodyPr>
          <a:lstStyle/>
          <a:p>
            <a:pPr marL="571500" indent="-571500">
              <a:buFont typeface="Arial" panose="020B0604020202020204" pitchFamily="34" charset="0"/>
              <a:buChar char="•"/>
            </a:pPr>
            <a:r>
              <a:rPr lang="en-US" sz="2800" dirty="0"/>
              <a:t>Daily Sign in Sheets</a:t>
            </a:r>
          </a:p>
          <a:p>
            <a:pPr marL="571500" indent="-571500">
              <a:buFont typeface="Arial" panose="020B0604020202020204" pitchFamily="34" charset="0"/>
              <a:buChar char="•"/>
            </a:pPr>
            <a:r>
              <a:rPr lang="en-US" sz="2800" dirty="0"/>
              <a:t>CACFP (Child and Adult Care Food Program)  aka: Meal Attendance</a:t>
            </a:r>
          </a:p>
          <a:p>
            <a:pPr marL="571500" indent="-571500">
              <a:buFont typeface="Arial" panose="020B0604020202020204" pitchFamily="34" charset="0"/>
              <a:buChar char="•"/>
            </a:pPr>
            <a:r>
              <a:rPr lang="en-US" sz="2800" dirty="0"/>
              <a:t>Child Plus Database</a:t>
            </a:r>
          </a:p>
          <a:p>
            <a:pPr marL="571500" indent="-571500">
              <a:buFont typeface="Arial" panose="020B0604020202020204" pitchFamily="34" charset="0"/>
              <a:buChar char="•"/>
            </a:pPr>
            <a:r>
              <a:rPr lang="en-US" sz="2800" dirty="0"/>
              <a:t>Reports</a:t>
            </a:r>
          </a:p>
          <a:p>
            <a:pPr marL="571500" indent="-571500">
              <a:buFont typeface="Arial" panose="020B0604020202020204" pitchFamily="34" charset="0"/>
              <a:buChar char="•"/>
            </a:pPr>
            <a:r>
              <a:rPr lang="en-US" sz="2800" dirty="0"/>
              <a:t>Case Notes</a:t>
            </a:r>
            <a:endParaRPr lang="en-US" sz="3600" dirty="0"/>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69" y="3370276"/>
            <a:ext cx="2527588" cy="3723928"/>
          </a:xfrm>
          <a:prstGeom prst="rect">
            <a:avLst/>
          </a:prstGeom>
        </p:spPr>
      </p:pic>
      <p:cxnSp>
        <p:nvCxnSpPr>
          <p:cNvPr id="28" name="Straight Arrow Connector 27"/>
          <p:cNvCxnSpPr/>
          <p:nvPr/>
        </p:nvCxnSpPr>
        <p:spPr>
          <a:xfrm>
            <a:off x="2101350" y="5215223"/>
            <a:ext cx="1211906" cy="0"/>
          </a:xfrm>
          <a:prstGeom prst="straightConnector1">
            <a:avLst/>
          </a:prstGeom>
          <a:ln w="60325">
            <a:solidFill>
              <a:schemeClr val="accent2"/>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15" name="tre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8082" y="4630143"/>
            <a:ext cx="1371877" cy="2191498"/>
          </a:xfrm>
          <a:prstGeom prst="rect">
            <a:avLst/>
          </a:prstGeom>
        </p:spPr>
      </p:pic>
      <p:pic>
        <p:nvPicPr>
          <p:cNvPr id="16" name="lg_tre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99543" y="4069813"/>
            <a:ext cx="2139431" cy="2852575"/>
          </a:xfrm>
          <a:prstGeom prst="rect">
            <a:avLst/>
          </a:prstGeom>
        </p:spPr>
      </p:pic>
      <p:pic>
        <p:nvPicPr>
          <p:cNvPr id="17" name="tre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3270" y="4689962"/>
            <a:ext cx="1371877" cy="2191498"/>
          </a:xfrm>
          <a:prstGeom prst="rect">
            <a:avLst/>
          </a:prstGeom>
        </p:spPr>
      </p:pic>
      <p:pic>
        <p:nvPicPr>
          <p:cNvPr id="19" name="lg_tre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4731" y="4129632"/>
            <a:ext cx="2139431" cy="2852575"/>
          </a:xfrm>
          <a:prstGeom prst="rect">
            <a:avLst/>
          </a:prstGeom>
        </p:spPr>
      </p:pic>
    </p:spTree>
    <p:extLst>
      <p:ext uri="{BB962C8B-B14F-4D97-AF65-F5344CB8AC3E}">
        <p14:creationId xmlns:p14="http://schemas.microsoft.com/office/powerpoint/2010/main" val="795972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halkboard_l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45719" y="-36232"/>
            <a:ext cx="6460669" cy="5646678"/>
          </a:xfrm>
          <a:prstGeom prst="rect">
            <a:avLst/>
          </a:prstGeom>
        </p:spPr>
      </p:pic>
      <p:sp>
        <p:nvSpPr>
          <p:cNvPr id="63" name="TextBox 62"/>
          <p:cNvSpPr txBox="1"/>
          <p:nvPr/>
        </p:nvSpPr>
        <p:spPr>
          <a:xfrm>
            <a:off x="35000" y="51364"/>
            <a:ext cx="5905280" cy="3724096"/>
          </a:xfrm>
          <a:prstGeom prst="rect">
            <a:avLst/>
          </a:prstGeom>
          <a:noFill/>
        </p:spPr>
        <p:txBody>
          <a:bodyPr wrap="square" rtlCol="0">
            <a:spAutoFit/>
          </a:bodyPr>
          <a:lstStyle/>
          <a:p>
            <a:pPr marL="342900" indent="-342900">
              <a:buFont typeface="Arial" panose="020B0604020202020204" pitchFamily="34" charset="0"/>
              <a:buChar char="•"/>
            </a:pPr>
            <a:r>
              <a:rPr lang="en-US" sz="2400" dirty="0"/>
              <a:t>Sets need for children to be in the program 85% of the time to get optimal benefit of program</a:t>
            </a:r>
          </a:p>
          <a:p>
            <a:pPr marL="342900" indent="-342900">
              <a:buFont typeface="Arial" panose="020B0604020202020204" pitchFamily="34" charset="0"/>
              <a:buChar char="•"/>
            </a:pPr>
            <a:r>
              <a:rPr lang="en-US" sz="2400" dirty="0"/>
              <a:t> When attendance falls below 85% an analysis must be completed to include tracking, patterns and well documented efforts</a:t>
            </a:r>
          </a:p>
          <a:p>
            <a:pPr marL="342900" indent="-342900">
              <a:buFont typeface="Arial" panose="020B0604020202020204" pitchFamily="34" charset="0"/>
              <a:buChar char="•"/>
            </a:pPr>
            <a:r>
              <a:rPr lang="en-US" sz="2400" dirty="0"/>
              <a:t>Attendance Follow-up</a:t>
            </a:r>
          </a:p>
          <a:p>
            <a:pPr marL="342900" indent="-342900">
              <a:buFont typeface="Arial" panose="020B0604020202020204" pitchFamily="34" charset="0"/>
              <a:buChar char="•"/>
            </a:pPr>
            <a:r>
              <a:rPr lang="en-US" sz="2400" dirty="0"/>
              <a:t>When to terminate families from program</a:t>
            </a:r>
          </a:p>
          <a:p>
            <a:endParaRPr lang="en-US" sz="2000" dirty="0">
              <a:solidFill>
                <a:schemeClr val="accent1">
                  <a:lumMod val="50000"/>
                </a:schemeClr>
              </a:solidFill>
            </a:endParaRPr>
          </a:p>
        </p:txBody>
      </p:sp>
      <p:sp>
        <p:nvSpPr>
          <p:cNvPr id="19" name="TextBox 18"/>
          <p:cNvSpPr txBox="1"/>
          <p:nvPr/>
        </p:nvSpPr>
        <p:spPr>
          <a:xfrm>
            <a:off x="5964004" y="1734571"/>
            <a:ext cx="5090961" cy="1077218"/>
          </a:xfrm>
          <a:prstGeom prst="rect">
            <a:avLst/>
          </a:prstGeom>
          <a:noFill/>
          <a:scene3d>
            <a:camera prst="isometricOffAxis2Left">
              <a:rot lat="2100000" lon="2700000" rev="0"/>
            </a:camera>
            <a:lightRig rig="threePt" dir="t"/>
          </a:scene3d>
        </p:spPr>
        <p:txBody>
          <a:bodyPr wrap="square" rtlCol="0">
            <a:spAutoFit/>
          </a:bodyPr>
          <a:lstStyle/>
          <a:p>
            <a:pPr algn="ctr"/>
            <a:r>
              <a:rPr lang="en-US" sz="4400" b="1" dirty="0">
                <a:solidFill>
                  <a:schemeClr val="bg1"/>
                </a:solidFill>
              </a:rPr>
              <a:t>Policy ERSEA 6</a:t>
            </a:r>
            <a:endParaRPr lang="en-US" sz="4000" b="1" dirty="0">
              <a:solidFill>
                <a:schemeClr val="bg1"/>
              </a:solidFill>
            </a:endParaRPr>
          </a:p>
          <a:p>
            <a:pPr algn="ctr"/>
            <a:endParaRPr lang="en-US" sz="2000" dirty="0">
              <a:solidFill>
                <a:schemeClr val="bg1"/>
              </a:solidFill>
            </a:endParaRPr>
          </a:p>
        </p:txBody>
      </p:sp>
      <p:pic>
        <p:nvPicPr>
          <p:cNvPr id="53" name="woman_poi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4073" y="1478465"/>
            <a:ext cx="2135040" cy="3307562"/>
          </a:xfrm>
          <a:prstGeom prst="rect">
            <a:avLst/>
          </a:prstGeom>
        </p:spPr>
      </p:pic>
      <p:pic>
        <p:nvPicPr>
          <p:cNvPr id="10" name="boy_stand_bac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916555" y="2798457"/>
            <a:ext cx="1824725" cy="2456853"/>
          </a:xfrm>
          <a:prstGeom prst="rect">
            <a:avLst/>
          </a:prstGeom>
        </p:spPr>
      </p:pic>
      <p:pic>
        <p:nvPicPr>
          <p:cNvPr id="6" name="student_des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14961" y="3325326"/>
            <a:ext cx="2642257" cy="2267535"/>
          </a:xfrm>
          <a:prstGeom prst="rect">
            <a:avLst/>
          </a:prstGeom>
        </p:spPr>
      </p:pic>
      <p:pic>
        <p:nvPicPr>
          <p:cNvPr id="8" name="student_des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939529" y="4393778"/>
            <a:ext cx="2642257" cy="2267535"/>
          </a:xfrm>
          <a:prstGeom prst="rect">
            <a:avLst/>
          </a:prstGeom>
        </p:spPr>
      </p:pic>
      <p:pic>
        <p:nvPicPr>
          <p:cNvPr id="9" name="student_des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12274" y="5472994"/>
            <a:ext cx="2642257" cy="2267535"/>
          </a:xfrm>
          <a:prstGeom prst="rect">
            <a:avLst/>
          </a:prstGeom>
        </p:spPr>
      </p:pic>
      <p:pic>
        <p:nvPicPr>
          <p:cNvPr id="12" name="girl_back_chai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35600" y="3563092"/>
            <a:ext cx="1106424" cy="1984002"/>
          </a:xfrm>
          <a:prstGeom prst="rect">
            <a:avLst/>
          </a:prstGeom>
        </p:spPr>
      </p:pic>
      <p:pic>
        <p:nvPicPr>
          <p:cNvPr id="13" name="boy_back_chai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094425" y="4578532"/>
            <a:ext cx="1219471" cy="2028658"/>
          </a:xfrm>
          <a:prstGeom prst="rect">
            <a:avLst/>
          </a:prstGeom>
        </p:spPr>
      </p:pic>
      <p:pic>
        <p:nvPicPr>
          <p:cNvPr id="14" name="boy_raise_arm_back_chai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179130" y="5269245"/>
            <a:ext cx="1246921" cy="2404641"/>
          </a:xfrm>
          <a:prstGeom prst="rect">
            <a:avLst/>
          </a:prstGeom>
        </p:spPr>
      </p:pic>
      <p:pic>
        <p:nvPicPr>
          <p:cNvPr id="15" name="student_des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90236" y="4524409"/>
            <a:ext cx="2642257" cy="2267535"/>
          </a:xfrm>
          <a:prstGeom prst="rect">
            <a:avLst/>
          </a:prstGeom>
        </p:spPr>
      </p:pic>
      <p:pic>
        <p:nvPicPr>
          <p:cNvPr id="16" name="student_des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114804" y="5592861"/>
            <a:ext cx="2642257" cy="2267535"/>
          </a:xfrm>
          <a:prstGeom prst="rect">
            <a:avLst/>
          </a:prstGeom>
        </p:spPr>
      </p:pic>
      <p:pic>
        <p:nvPicPr>
          <p:cNvPr id="18" name="boy_raise_arm_back_chai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370728" y="4393778"/>
            <a:ext cx="1256467" cy="2309923"/>
          </a:xfrm>
          <a:prstGeom prst="rect">
            <a:avLst/>
          </a:prstGeom>
        </p:spPr>
      </p:pic>
      <p:pic>
        <p:nvPicPr>
          <p:cNvPr id="21" name="girl_back_chair"/>
          <p:cNvPicPr>
            <a:picLocks noChangeAspect="1"/>
          </p:cNvPicPr>
          <p:nvPr/>
        </p:nvPicPr>
        <p:blipFill>
          <a:blip r:embed="rId11" cstate="print">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tretch>
            <a:fillRect/>
          </a:stretch>
        </p:blipFill>
        <p:spPr>
          <a:xfrm flipH="1">
            <a:off x="3483418" y="5917511"/>
            <a:ext cx="1106424" cy="1984002"/>
          </a:xfrm>
          <a:prstGeom prst="rect">
            <a:avLst/>
          </a:prstGeom>
        </p:spPr>
      </p:pic>
      <p:pic>
        <p:nvPicPr>
          <p:cNvPr id="17" name="blue_boo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9267" y="3715651"/>
            <a:ext cx="798013" cy="622463"/>
          </a:xfrm>
          <a:prstGeom prst="rect">
            <a:avLst/>
          </a:prstGeom>
        </p:spPr>
      </p:pic>
      <p:pic>
        <p:nvPicPr>
          <p:cNvPr id="20" name="black_boo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44984" y="5040482"/>
            <a:ext cx="791899" cy="617694"/>
          </a:xfrm>
          <a:prstGeom prst="rect">
            <a:avLst/>
          </a:prstGeom>
        </p:spPr>
      </p:pic>
      <p:pic>
        <p:nvPicPr>
          <p:cNvPr id="22" name="blue_boo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1314" y="5101029"/>
            <a:ext cx="798013" cy="622463"/>
          </a:xfrm>
          <a:prstGeom prst="rect">
            <a:avLst/>
          </a:prstGeom>
        </p:spPr>
      </p:pic>
      <p:pic>
        <p:nvPicPr>
          <p:cNvPr id="23" name="blue_boo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38097" y="5983186"/>
            <a:ext cx="798013" cy="622463"/>
          </a:xfrm>
          <a:prstGeom prst="rect">
            <a:avLst/>
          </a:prstGeom>
        </p:spPr>
      </p:pic>
    </p:spTree>
    <p:extLst>
      <p:ext uri="{BB962C8B-B14F-4D97-AF65-F5344CB8AC3E}">
        <p14:creationId xmlns:p14="http://schemas.microsoft.com/office/powerpoint/2010/main" val="3415052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608352" y="85394"/>
            <a:ext cx="7583648" cy="6905960"/>
          </a:xfrm>
          <a:prstGeom prst="rect">
            <a:avLst/>
          </a:prstGeom>
        </p:spPr>
      </p:pic>
      <p:sp>
        <p:nvSpPr>
          <p:cNvPr id="2" name="Title 1"/>
          <p:cNvSpPr txBox="1">
            <a:spLocks/>
          </p:cNvSpPr>
          <p:nvPr/>
        </p:nvSpPr>
        <p:spPr>
          <a:xfrm>
            <a:off x="521970" y="318390"/>
            <a:ext cx="55740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9525">
                  <a:solidFill>
                    <a:schemeClr val="bg1"/>
                  </a:solidFill>
                  <a:prstDash val="solid"/>
                </a:ln>
                <a:effectLst>
                  <a:outerShdw blurRad="12700" dist="38100" dir="2700000" algn="tl" rotWithShape="0">
                    <a:schemeClr val="bg1">
                      <a:lumMod val="50000"/>
                    </a:schemeClr>
                  </a:outerShdw>
                </a:effectLst>
              </a:rPr>
              <a:t>Remember….</a:t>
            </a:r>
          </a:p>
        </p:txBody>
      </p:sp>
      <p:sp>
        <p:nvSpPr>
          <p:cNvPr id="3" name="Rectangle 2"/>
          <p:cNvSpPr/>
          <p:nvPr/>
        </p:nvSpPr>
        <p:spPr>
          <a:xfrm>
            <a:off x="282429" y="1051472"/>
            <a:ext cx="11627141" cy="3785652"/>
          </a:xfrm>
          <a:prstGeom prst="rect">
            <a:avLst/>
          </a:prstGeom>
        </p:spPr>
        <p:txBody>
          <a:bodyPr wrap="square">
            <a:spAutoFit/>
          </a:bodyPr>
          <a:lstStyle/>
          <a:p>
            <a:r>
              <a:rPr lang="en-US" sz="2400" dirty="0">
                <a:solidFill>
                  <a:schemeClr val="accent1">
                    <a:lumMod val="75000"/>
                  </a:schemeClr>
                </a:solidFill>
              </a:rPr>
              <a:t>Head Start is here to support families needs while receiving services through actual participation.  </a:t>
            </a:r>
          </a:p>
          <a:p>
            <a:pPr marL="742950" lvl="1" indent="-285750">
              <a:buFont typeface="Arial" panose="020B0604020202020204" pitchFamily="34" charset="0"/>
              <a:buChar char="•"/>
            </a:pPr>
            <a:r>
              <a:rPr lang="en-US" sz="2400" dirty="0"/>
              <a:t>When a family decides they no longer want to attend the program they may withdraw at any time</a:t>
            </a:r>
          </a:p>
          <a:p>
            <a:pPr marL="742950" lvl="1" indent="-285750">
              <a:buFont typeface="Arial" panose="020B0604020202020204" pitchFamily="34" charset="0"/>
              <a:buChar char="•"/>
            </a:pPr>
            <a:r>
              <a:rPr lang="en-US" sz="2400" dirty="0"/>
              <a:t>When a family is not participating in the program, and the program (staff) does not see the family participating in the program, the slot must be vacated.  1305.</a:t>
            </a:r>
          </a:p>
          <a:p>
            <a:pPr marL="742950" lvl="1" indent="-285750">
              <a:buFont typeface="Arial" panose="020B0604020202020204" pitchFamily="34" charset="0"/>
              <a:buChar char="•"/>
            </a:pPr>
            <a:r>
              <a:rPr lang="en-US" sz="2400" dirty="0"/>
              <a:t>Families have 10 days to communicate or contact program</a:t>
            </a:r>
          </a:p>
          <a:p>
            <a:pPr marL="742950" lvl="1" indent="-285750">
              <a:buFont typeface="Arial" panose="020B0604020202020204" pitchFamily="34" charset="0"/>
              <a:buChar char="•"/>
            </a:pPr>
            <a:r>
              <a:rPr lang="en-US" sz="2400" dirty="0"/>
              <a:t>Program must fill the vacant slot within 30 days.</a:t>
            </a:r>
          </a:p>
          <a:p>
            <a:pPr marL="742950" lvl="1" indent="-285750">
              <a:buFont typeface="Arial" panose="020B0604020202020204" pitchFamily="34" charset="0"/>
              <a:buChar char="•"/>
            </a:pPr>
            <a:r>
              <a:rPr lang="en-US" sz="2400" dirty="0"/>
              <a:t>The program (delegate)  may be charged by the grantee or OHS for slots vacant more than 30 days.</a:t>
            </a:r>
          </a:p>
        </p:txBody>
      </p:sp>
      <p:pic>
        <p:nvPicPr>
          <p:cNvPr id="5" name="Picture 4"/>
          <p:cNvPicPr>
            <a:picLocks noChangeAspect="1"/>
          </p:cNvPicPr>
          <p:nvPr/>
        </p:nvPicPr>
        <p:blipFill rotWithShape="1">
          <a:blip r:embed="rId3"/>
          <a:srcRect l="12063"/>
          <a:stretch/>
        </p:blipFill>
        <p:spPr>
          <a:xfrm>
            <a:off x="0" y="5196476"/>
            <a:ext cx="4496499" cy="1661524"/>
          </a:xfrm>
          <a:prstGeom prst="rect">
            <a:avLst/>
          </a:prstGeom>
        </p:spPr>
      </p:pic>
    </p:spTree>
    <p:extLst>
      <p:ext uri="{BB962C8B-B14F-4D97-AF65-F5344CB8AC3E}">
        <p14:creationId xmlns:p14="http://schemas.microsoft.com/office/powerpoint/2010/main" val="3613047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a:t>
            </a:r>
          </a:p>
        </p:txBody>
      </p:sp>
      <p:pic>
        <p:nvPicPr>
          <p:cNvPr id="1026" name="Picture 2" descr="C:\Users\dmiller\AppData\Local\Temp\SNAGHTMLa0ff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3291" y="671042"/>
            <a:ext cx="6960943" cy="593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722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9496" y="0"/>
            <a:ext cx="5333333" cy="7028571"/>
          </a:xfrm>
          <a:prstGeom prst="rect">
            <a:avLst/>
          </a:prstGeom>
        </p:spPr>
      </p:pic>
      <p:pic>
        <p:nvPicPr>
          <p:cNvPr id="3" name="woman_poi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99" y="3876433"/>
            <a:ext cx="2135040" cy="3307562"/>
          </a:xfrm>
          <a:prstGeom prst="rect">
            <a:avLst/>
          </a:prstGeom>
        </p:spPr>
      </p:pic>
      <p:sp>
        <p:nvSpPr>
          <p:cNvPr id="4" name="TextBox 3"/>
          <p:cNvSpPr txBox="1"/>
          <p:nvPr/>
        </p:nvSpPr>
        <p:spPr>
          <a:xfrm>
            <a:off x="419451" y="771787"/>
            <a:ext cx="245004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A-Absent</a:t>
            </a:r>
          </a:p>
          <a:p>
            <a:pPr marL="285750" indent="-285750">
              <a:buFont typeface="Arial" panose="020B0604020202020204" pitchFamily="34" charset="0"/>
              <a:buChar char="•"/>
            </a:pPr>
            <a:r>
              <a:rPr lang="en-US" dirty="0"/>
              <a:t>P-Present</a:t>
            </a:r>
          </a:p>
          <a:p>
            <a:pPr marL="285750" indent="-285750">
              <a:buFont typeface="Arial" panose="020B0604020202020204" pitchFamily="34" charset="0"/>
              <a:buChar char="•"/>
            </a:pPr>
            <a:r>
              <a:rPr lang="en-US" dirty="0"/>
              <a:t>N-Non-Schedule Day (only for Home Visitors</a:t>
            </a:r>
          </a:p>
        </p:txBody>
      </p:sp>
    </p:spTree>
    <p:extLst>
      <p:ext uri="{BB962C8B-B14F-4D97-AF65-F5344CB8AC3E}">
        <p14:creationId xmlns:p14="http://schemas.microsoft.com/office/powerpoint/2010/main" val="707072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oman_poi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999" y="3876433"/>
            <a:ext cx="2135040" cy="3307562"/>
          </a:xfrm>
          <a:prstGeom prst="rect">
            <a:avLst/>
          </a:prstGeom>
        </p:spPr>
      </p:pic>
      <p:pic>
        <p:nvPicPr>
          <p:cNvPr id="1026" name="Picture 2" descr="SNAGHTMLbc1d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999" y="335561"/>
            <a:ext cx="7787650" cy="5450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Lst>
        </p:spPr>
      </p:pic>
    </p:spTree>
    <p:extLst>
      <p:ext uri="{BB962C8B-B14F-4D97-AF65-F5344CB8AC3E}">
        <p14:creationId xmlns:p14="http://schemas.microsoft.com/office/powerpoint/2010/main" val="69259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NAGHTMLb4ed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3287" y="2013358"/>
            <a:ext cx="6608763" cy="34147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Lst>
        </p:spPr>
      </p:pic>
      <p:grpSp>
        <p:nvGrpSpPr>
          <p:cNvPr id="2" name="Group 4"/>
          <p:cNvGrpSpPr>
            <a:grpSpLocks/>
          </p:cNvGrpSpPr>
          <p:nvPr/>
        </p:nvGrpSpPr>
        <p:grpSpPr bwMode="auto">
          <a:xfrm>
            <a:off x="3405930" y="975676"/>
            <a:ext cx="5623478" cy="1037682"/>
            <a:chOff x="112015188" y="109074857"/>
            <a:chExt cx="3075709" cy="617517"/>
          </a:xfrm>
        </p:grpSpPr>
        <p:sp>
          <p:nvSpPr>
            <p:cNvPr id="3" name="Rectangle 5"/>
            <p:cNvSpPr>
              <a:spLocks noChangeArrowheads="1"/>
            </p:cNvSpPr>
            <p:nvPr/>
          </p:nvSpPr>
          <p:spPr bwMode="auto">
            <a:xfrm>
              <a:off x="112015188" y="109241112"/>
              <a:ext cx="3075709" cy="451262"/>
            </a:xfrm>
            <a:prstGeom prst="rect">
              <a:avLst/>
            </a:prstGeom>
            <a:solidFill>
              <a:srgbClr val="1F497D"/>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 name="AutoShape 6"/>
            <p:cNvSpPr>
              <a:spLocks noChangeArrowheads="1"/>
            </p:cNvSpPr>
            <p:nvPr/>
          </p:nvSpPr>
          <p:spPr bwMode="auto">
            <a:xfrm>
              <a:off x="112193317" y="109074857"/>
              <a:ext cx="2351660" cy="380011"/>
            </a:xfrm>
            <a:prstGeom prst="roundRect">
              <a:avLst>
                <a:gd name="adj" fmla="val 16667"/>
              </a:avLst>
            </a:prstGeom>
            <a:solidFill>
              <a:srgbClr val="FFFFFF"/>
            </a:solidFill>
            <a:ln w="3175" algn="ctr">
              <a:solidFill>
                <a:srgbClr val="1F497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F243E"/>
                  </a:solidFill>
                  <a:effectLst/>
                  <a:latin typeface="Calibri" panose="020F0502020204030204" pitchFamily="34" charset="0"/>
                </a:rPr>
                <a:t>Report 2310</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dirty="0">
                  <a:solidFill>
                    <a:srgbClr val="0F243E"/>
                  </a:solidFill>
                  <a:latin typeface="Calibri" panose="020F0502020204030204" pitchFamily="34" charset="0"/>
                </a:rPr>
                <a:t>Case Noting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594499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NAGHTMLc072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6145" y="1636993"/>
            <a:ext cx="8325855" cy="4109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Lst>
        </p:spPr>
      </p:pic>
      <p:pic>
        <p:nvPicPr>
          <p:cNvPr id="3075" name="Picture 3" descr="SNAGHTML9665c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267"/>
            <a:ext cx="3788866" cy="311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Lst>
        </p:spPr>
      </p:pic>
      <p:pic>
        <p:nvPicPr>
          <p:cNvPr id="5" name="Picture 2" descr="SNAGHTMLbc1d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6" y="3691669"/>
            <a:ext cx="3848009" cy="2629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Lst>
        </p:spPr>
      </p:pic>
      <p:sp>
        <p:nvSpPr>
          <p:cNvPr id="2" name="Left Brace 1"/>
          <p:cNvSpPr/>
          <p:nvPr/>
        </p:nvSpPr>
        <p:spPr>
          <a:xfrm>
            <a:off x="3976382" y="2525086"/>
            <a:ext cx="461394" cy="203013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Left Brace 6"/>
          <p:cNvSpPr/>
          <p:nvPr/>
        </p:nvSpPr>
        <p:spPr>
          <a:xfrm>
            <a:off x="3613288" y="1676825"/>
            <a:ext cx="461394" cy="84826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6" name="Straight Arrow Connector 5"/>
          <p:cNvCxnSpPr>
            <a:stCxn id="2" idx="1"/>
          </p:cNvCxnSpPr>
          <p:nvPr/>
        </p:nvCxnSpPr>
        <p:spPr>
          <a:xfrm flipH="1">
            <a:off x="3103928" y="3540154"/>
            <a:ext cx="872454" cy="1853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a:off x="2910980" y="2088859"/>
            <a:ext cx="702308" cy="7969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ounded Rectangle 11"/>
          <p:cNvSpPr/>
          <p:nvPr/>
        </p:nvSpPr>
        <p:spPr>
          <a:xfrm>
            <a:off x="2432807" y="5394121"/>
            <a:ext cx="1433338" cy="226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09055" y="2772561"/>
            <a:ext cx="2860647" cy="2647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1761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Closures</a:t>
            </a:r>
          </a:p>
        </p:txBody>
      </p:sp>
      <p:sp>
        <p:nvSpPr>
          <p:cNvPr id="3" name="Content Placeholder 2"/>
          <p:cNvSpPr>
            <a:spLocks noGrp="1"/>
          </p:cNvSpPr>
          <p:nvPr>
            <p:ph idx="1"/>
          </p:nvPr>
        </p:nvSpPr>
        <p:spPr>
          <a:xfrm>
            <a:off x="838200" y="1825625"/>
            <a:ext cx="10515600" cy="1253135"/>
          </a:xfrm>
        </p:spPr>
        <p:txBody>
          <a:bodyPr/>
          <a:lstStyle/>
          <a:p>
            <a:r>
              <a:rPr lang="en-US" dirty="0"/>
              <a:t>Only CSI can close classrooms—please notify your Data person if a classroom/building has to close down</a:t>
            </a:r>
          </a:p>
        </p:txBody>
      </p:sp>
      <p:sp>
        <p:nvSpPr>
          <p:cNvPr id="4" name="Rectangle 2"/>
          <p:cNvSpPr>
            <a:spLocks noChangeArrowheads="1"/>
          </p:cNvSpPr>
          <p:nvPr/>
        </p:nvSpPr>
        <p:spPr bwMode="auto">
          <a:xfrm>
            <a:off x="838200" y="3213697"/>
            <a:ext cx="5881382" cy="3116263"/>
          </a:xfrm>
          <a:prstGeom prst="rect">
            <a:avLst/>
          </a:prstGeom>
          <a:noFill/>
          <a:ln w="31750" algn="in">
            <a:solidFill>
              <a:srgbClr val="4F81B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rPr>
              <a:t>Important: if your class closes down for a reason—it must be noted in classroom Notes-  Explain in detail why your class was closed.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sng" strike="noStrike" cap="none" normalizeH="0" baseline="0" dirty="0">
                <a:ln>
                  <a:noFill/>
                </a:ln>
                <a:solidFill>
                  <a:srgbClr val="000000"/>
                </a:solidFill>
                <a:effectLst/>
                <a:latin typeface="Calibri" panose="020F0502020204030204" pitchFamily="34" charset="0"/>
              </a:rPr>
              <a:t>Cancelled</a:t>
            </a:r>
            <a:r>
              <a:rPr kumimoji="0" lang="en-US" altLang="en-US" b="0" i="0" u="none" strike="noStrike" cap="none" normalizeH="0" baseline="0" dirty="0">
                <a:ln>
                  <a:noFill/>
                </a:ln>
                <a:solidFill>
                  <a:srgbClr val="000000"/>
                </a:solidFill>
                <a:effectLst/>
                <a:latin typeface="Calibri" panose="020F0502020204030204" pitchFamily="34" charset="0"/>
              </a:rPr>
              <a:t>– If it is weather related or building issues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sng" strike="noStrike" cap="none" normalizeH="0" baseline="0" dirty="0">
                <a:ln>
                  <a:noFill/>
                </a:ln>
                <a:solidFill>
                  <a:srgbClr val="000000"/>
                </a:solidFill>
                <a:effectLst/>
                <a:latin typeface="Calibri" panose="020F0502020204030204" pitchFamily="34" charset="0"/>
              </a:rPr>
              <a:t>Closed</a:t>
            </a:r>
            <a:r>
              <a:rPr kumimoji="0" lang="en-US" altLang="en-US" b="0" i="0" u="none" strike="noStrike" cap="none" normalizeH="0" baseline="0" dirty="0">
                <a:ln>
                  <a:noFill/>
                </a:ln>
                <a:solidFill>
                  <a:srgbClr val="000000"/>
                </a:solidFill>
                <a:effectLst/>
                <a:latin typeface="Calibri" panose="020F0502020204030204" pitchFamily="34" charset="0"/>
              </a:rPr>
              <a:t>– Pre-Planned Delegate closing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sng" strike="noStrike" cap="none" normalizeH="0" baseline="0" dirty="0">
                <a:ln>
                  <a:noFill/>
                </a:ln>
                <a:solidFill>
                  <a:srgbClr val="000000"/>
                </a:solidFill>
                <a:effectLst/>
                <a:latin typeface="Calibri" panose="020F0502020204030204" pitchFamily="34" charset="0"/>
              </a:rPr>
              <a:t>Holiday</a:t>
            </a:r>
            <a:r>
              <a:rPr kumimoji="0" lang="en-US" altLang="en-US" b="0" i="0" u="none" strike="noStrike" cap="none" normalizeH="0" baseline="0" dirty="0">
                <a:ln>
                  <a:noFill/>
                </a:ln>
                <a:solidFill>
                  <a:srgbClr val="000000"/>
                </a:solidFill>
                <a:effectLst/>
                <a:latin typeface="Calibri" panose="020F0502020204030204" pitchFamily="34" charset="0"/>
              </a:rPr>
              <a:t>-Christmas, New years even etc.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sng" strike="noStrike" cap="none" normalizeH="0" baseline="0" dirty="0">
                <a:ln>
                  <a:noFill/>
                </a:ln>
                <a:solidFill>
                  <a:srgbClr val="000000"/>
                </a:solidFill>
                <a:effectLst/>
                <a:latin typeface="Calibri" panose="020F0502020204030204" pitchFamily="34" charset="0"/>
              </a:rPr>
              <a:t>Teacher workday-</a:t>
            </a:r>
            <a:r>
              <a:rPr kumimoji="0" lang="en-US" altLang="en-US" b="0" i="0" u="none" strike="noStrike" cap="none" normalizeH="0" baseline="0" dirty="0">
                <a:ln>
                  <a:noFill/>
                </a:ln>
                <a:solidFill>
                  <a:srgbClr val="000000"/>
                </a:solidFill>
                <a:effectLst/>
                <a:latin typeface="Calibri" panose="020F0502020204030204" pitchFamily="34" charset="0"/>
              </a:rPr>
              <a:t>i.e. High scope training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1" name="Picture 3" descr="untitled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482" y="3078760"/>
            <a:ext cx="5040397" cy="325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979534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endance Matters PS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1394" y="392708"/>
            <a:ext cx="11165747" cy="6280733"/>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Tree>
    <p:extLst>
      <p:ext uri="{BB962C8B-B14F-4D97-AF65-F5344CB8AC3E}">
        <p14:creationId xmlns:p14="http://schemas.microsoft.com/office/powerpoint/2010/main" val="296161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947543" y="981048"/>
            <a:ext cx="6405002" cy="1200329"/>
          </a:xfrm>
          <a:prstGeom prst="rect">
            <a:avLst/>
          </a:prstGeom>
          <a:noFill/>
          <a:effectLst>
            <a:outerShdw blurRad="76200" dir="13500000" sy="23000" kx="1200000" algn="br" rotWithShape="0">
              <a:prstClr val="black">
                <a:alpha val="20000"/>
              </a:prstClr>
            </a:outerShdw>
          </a:effectLst>
        </p:spPr>
        <p:txBody>
          <a:bodyPr wrap="square" rtlCol="0">
            <a:spAutoFit/>
            <a:scene3d>
              <a:camera prst="isometricOffAxis1Right">
                <a:rot lat="1826861" lon="18585453" rev="21510057"/>
              </a:camera>
              <a:lightRig rig="twoPt" dir="t"/>
            </a:scene3d>
            <a:sp3d extrusionH="171450"/>
          </a:bodyPr>
          <a:lstStyle/>
          <a:p>
            <a:pPr algn="ctr"/>
            <a:r>
              <a:rPr lang="en-US" sz="7200" b="1" dirty="0">
                <a:solidFill>
                  <a:schemeClr val="bg1"/>
                </a:solidFill>
                <a:effectLst>
                  <a:outerShdw blurRad="101600" dist="203200" dir="7800000" sy="30000" kx="1300200" algn="ctr" rotWithShape="0">
                    <a:prstClr val="black">
                      <a:alpha val="32000"/>
                    </a:prstClr>
                  </a:outerShdw>
                </a:effectLst>
              </a:rPr>
              <a:t>Question?</a:t>
            </a:r>
          </a:p>
        </p:txBody>
      </p:sp>
      <p:grpSp>
        <p:nvGrpSpPr>
          <p:cNvPr id="5" name="Group 4"/>
          <p:cNvGrpSpPr/>
          <p:nvPr/>
        </p:nvGrpSpPr>
        <p:grpSpPr>
          <a:xfrm>
            <a:off x="2413945" y="205263"/>
            <a:ext cx="9324895" cy="8373349"/>
            <a:chOff x="110855" y="-458369"/>
            <a:chExt cx="12284950" cy="11031347"/>
          </a:xfrm>
        </p:grpSpPr>
        <p:sp>
          <p:nvSpPr>
            <p:cNvPr id="28" name="Rectangle 27"/>
            <p:cNvSpPr/>
            <p:nvPr/>
          </p:nvSpPr>
          <p:spPr>
            <a:xfrm>
              <a:off x="2819160" y="-310504"/>
              <a:ext cx="7685339" cy="10883482"/>
            </a:xfrm>
            <a:prstGeom prst="rect">
              <a:avLst/>
            </a:prstGeom>
            <a:solidFill>
              <a:schemeClr val="accent2"/>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10855" y="-458369"/>
              <a:ext cx="6659689" cy="4001633"/>
            </a:xfrm>
            <a:prstGeom prst="rect">
              <a:avLst/>
            </a:prstGeom>
            <a:solidFill>
              <a:schemeClr val="accent1">
                <a:lumMod val="60000"/>
                <a:lumOff val="40000"/>
              </a:schemeClr>
            </a:solidFill>
            <a:ln>
              <a:noFill/>
            </a:ln>
            <a:effectLst>
              <a:outerShdw blurRad="50800" dist="38100" dir="8100000" algn="tr" rotWithShape="0">
                <a:prstClr val="black">
                  <a:alpha val="40000"/>
                </a:prstClr>
              </a:outerShdw>
            </a:effectLst>
            <a:scene3d>
              <a:camera prst="isometricRightUp">
                <a:rot lat="2100000" lon="18899998" rev="0"/>
              </a:camera>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4827" y="-141646"/>
              <a:ext cx="7820978" cy="3816518"/>
            </a:xfrm>
            <a:prstGeom prst="rect">
              <a:avLst/>
            </a:prstGeom>
            <a:solidFill>
              <a:schemeClr val="accent1">
                <a:lumMod val="60000"/>
                <a:lumOff val="40000"/>
              </a:schemeClr>
            </a:solidFill>
            <a:ln>
              <a:noFill/>
            </a:ln>
            <a:effectLst>
              <a:outerShdw blurRad="50800" dist="38100" dir="8100000" algn="tr" rotWithShape="0">
                <a:prstClr val="black">
                  <a:alpha val="40000"/>
                </a:prstClr>
              </a:outerShdw>
            </a:effectLst>
            <a:scene3d>
              <a:camera prst="isometricLeftDown">
                <a:rot lat="2100000" lon="2700000" rev="0"/>
              </a:camera>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462230" y="1920822"/>
              <a:ext cx="6659689" cy="3816516"/>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798800" y="3062372"/>
              <a:ext cx="6659689" cy="5532025"/>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a:sp3d extrusionH="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whitebo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0967" y="-37830"/>
            <a:ext cx="2758796" cy="3186796"/>
          </a:xfrm>
          <a:prstGeom prst="rect">
            <a:avLst/>
          </a:prstGeom>
        </p:spPr>
      </p:pic>
      <p:pic>
        <p:nvPicPr>
          <p:cNvPr id="61" name="chai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0781" y="2041237"/>
            <a:ext cx="1204782" cy="1376894"/>
          </a:xfrm>
          <a:prstGeom prst="rect">
            <a:avLst/>
          </a:prstGeom>
        </p:spPr>
      </p:pic>
      <p:pic>
        <p:nvPicPr>
          <p:cNvPr id="7" name="desk_fro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3928" y="2011188"/>
            <a:ext cx="2620596" cy="2047341"/>
          </a:xfrm>
          <a:prstGeom prst="rect">
            <a:avLst/>
          </a:prstGeom>
        </p:spPr>
      </p:pic>
      <p:pic>
        <p:nvPicPr>
          <p:cNvPr id="13"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0813" y="2998283"/>
            <a:ext cx="1585523" cy="1367449"/>
          </a:xfrm>
          <a:prstGeom prst="rect">
            <a:avLst/>
          </a:prstGeom>
        </p:spPr>
      </p:pic>
      <p:pic>
        <p:nvPicPr>
          <p:cNvPr id="30"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394" y="3636766"/>
            <a:ext cx="1585523" cy="1367449"/>
          </a:xfrm>
          <a:prstGeom prst="rect">
            <a:avLst/>
          </a:prstGeom>
        </p:spPr>
      </p:pic>
      <p:pic>
        <p:nvPicPr>
          <p:cNvPr id="35"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4062" y="4282961"/>
            <a:ext cx="1585523" cy="1367449"/>
          </a:xfrm>
          <a:prstGeom prst="rect">
            <a:avLst/>
          </a:prstGeom>
        </p:spPr>
      </p:pic>
      <p:sp>
        <p:nvSpPr>
          <p:cNvPr id="19" name="TextBox 18"/>
          <p:cNvSpPr txBox="1"/>
          <p:nvPr/>
        </p:nvSpPr>
        <p:spPr>
          <a:xfrm>
            <a:off x="3277863" y="783703"/>
            <a:ext cx="3506053" cy="338554"/>
          </a:xfrm>
          <a:prstGeom prst="rect">
            <a:avLst/>
          </a:prstGeom>
          <a:noFill/>
          <a:scene3d>
            <a:camera prst="isometricRightUp"/>
            <a:lightRig rig="threePt" dir="t"/>
          </a:scene3d>
        </p:spPr>
        <p:txBody>
          <a:bodyPr wrap="square" rtlCol="0">
            <a:spAutoFit/>
          </a:bodyPr>
          <a:lstStyle/>
          <a:p>
            <a:pPr algn="ctr"/>
            <a:r>
              <a:rPr lang="en-US" sz="1600" b="1" dirty="0">
                <a:solidFill>
                  <a:srgbClr val="FF0000"/>
                </a:solidFill>
              </a:rPr>
              <a:t>Is 90% good for a child’s attendance?</a:t>
            </a:r>
            <a:r>
              <a:rPr lang="en-US" sz="1600" dirty="0">
                <a:solidFill>
                  <a:srgbClr val="FF0000"/>
                </a:solidFill>
              </a:rPr>
              <a:t>.</a:t>
            </a:r>
          </a:p>
        </p:txBody>
      </p:sp>
      <p:sp>
        <p:nvSpPr>
          <p:cNvPr id="34" name="TextBox 33"/>
          <p:cNvSpPr txBox="1"/>
          <p:nvPr/>
        </p:nvSpPr>
        <p:spPr>
          <a:xfrm>
            <a:off x="2632105" y="5119028"/>
            <a:ext cx="5382473" cy="523220"/>
          </a:xfrm>
          <a:prstGeom prst="rect">
            <a:avLst/>
          </a:prstGeom>
          <a:noFill/>
          <a:scene3d>
            <a:camera prst="isometricBottomDown"/>
            <a:lightRig rig="threePt" dir="t"/>
          </a:scene3d>
        </p:spPr>
        <p:txBody>
          <a:bodyPr wrap="square" rtlCol="0">
            <a:spAutoFit/>
          </a:bodyPr>
          <a:lstStyle/>
          <a:p>
            <a:r>
              <a:rPr lang="en-US" sz="2800" dirty="0"/>
              <a:t>We want our children school ready</a:t>
            </a:r>
            <a:r>
              <a:rPr lang="en-US" dirty="0"/>
              <a:t>.</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5125" y="965636"/>
            <a:ext cx="830397" cy="1239398"/>
          </a:xfrm>
          <a:prstGeom prst="rect">
            <a:avLst/>
          </a:prstGeom>
        </p:spPr>
      </p:pic>
      <p:pic>
        <p:nvPicPr>
          <p:cNvPr id="41"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5433" y="3875550"/>
            <a:ext cx="1585523" cy="1367449"/>
          </a:xfrm>
          <a:prstGeom prst="rect">
            <a:avLst/>
          </a:prstGeom>
        </p:spPr>
      </p:pic>
      <p:pic>
        <p:nvPicPr>
          <p:cNvPr id="43"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6014" y="4514033"/>
            <a:ext cx="1585523" cy="1367449"/>
          </a:xfrm>
          <a:prstGeom prst="rect">
            <a:avLst/>
          </a:prstGeom>
        </p:spPr>
      </p:pic>
      <p:pic>
        <p:nvPicPr>
          <p:cNvPr id="44" name="desk_bac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4405" y="4709792"/>
            <a:ext cx="1075875" cy="1229572"/>
          </a:xfrm>
          <a:prstGeom prst="rect">
            <a:avLst/>
          </a:prstGeom>
        </p:spPr>
      </p:pic>
      <p:pic>
        <p:nvPicPr>
          <p:cNvPr id="45"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682" y="5160228"/>
            <a:ext cx="1585523" cy="1367449"/>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782732" y="247727"/>
            <a:ext cx="737553" cy="905544"/>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4779" y="711566"/>
            <a:ext cx="1053327" cy="1539616"/>
          </a:xfrm>
          <a:prstGeom prst="rect">
            <a:avLst/>
          </a:prstGeom>
          <a:effectLst/>
        </p:spPr>
      </p:pic>
      <p:pic>
        <p:nvPicPr>
          <p:cNvPr id="49" name="boy_back_chai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36456" y="3507155"/>
            <a:ext cx="1392714" cy="1714109"/>
          </a:xfrm>
          <a:prstGeom prst="rect">
            <a:avLst/>
          </a:prstGeom>
        </p:spPr>
      </p:pic>
      <p:pic>
        <p:nvPicPr>
          <p:cNvPr id="50" name="boy_raise_arm_back_chai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351927" y="2896057"/>
            <a:ext cx="1406426" cy="1730986"/>
          </a:xfrm>
          <a:prstGeom prst="rect">
            <a:avLst/>
          </a:prstGeom>
        </p:spPr>
      </p:pic>
      <p:pic>
        <p:nvPicPr>
          <p:cNvPr id="53" name="woman_poi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85841" y="2131800"/>
            <a:ext cx="1477627" cy="2289111"/>
          </a:xfrm>
          <a:prstGeom prst="rect">
            <a:avLst/>
          </a:prstGeom>
        </p:spPr>
      </p:pic>
      <p:pic>
        <p:nvPicPr>
          <p:cNvPr id="56" name="girl_back_chair_raise_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62692" y="4432953"/>
            <a:ext cx="754546" cy="1334965"/>
          </a:xfrm>
          <a:prstGeom prst="rect">
            <a:avLst/>
          </a:prstGeom>
        </p:spPr>
      </p:pic>
      <p:pic>
        <p:nvPicPr>
          <p:cNvPr id="57" name="girl_back_chair"/>
          <p:cNvPicPr>
            <a:picLocks noChangeAspect="1"/>
          </p:cNvPicPr>
          <p:nvPr/>
        </p:nvPicPr>
        <p:blipFill>
          <a:blip r:embed="rId15" cstate="print">
            <a:extLst>
              <a:ext uri="{BEBA8EAE-BF5A-486C-A8C5-ECC9F3942E4B}">
                <a14:imgProps xmlns:a14="http://schemas.microsoft.com/office/drawing/2010/main">
                  <a14:imgLayer r:embed="rId16">
                    <a14:imgEffect>
                      <a14:saturation sat="33000"/>
                    </a14:imgEffect>
                  </a14:imgLayer>
                </a14:imgProps>
              </a:ext>
              <a:ext uri="{28A0092B-C50C-407E-A947-70E740481C1C}">
                <a14:useLocalDpi xmlns:a14="http://schemas.microsoft.com/office/drawing/2010/main" val="0"/>
              </a:ext>
            </a:extLst>
          </a:blip>
          <a:stretch>
            <a:fillRect/>
          </a:stretch>
        </p:blipFill>
        <p:spPr>
          <a:xfrm>
            <a:off x="10073142" y="4020855"/>
            <a:ext cx="754129" cy="1225461"/>
          </a:xfrm>
          <a:prstGeom prst="rect">
            <a:avLst/>
          </a:prstGeom>
        </p:spPr>
      </p:pic>
      <p:pic>
        <p:nvPicPr>
          <p:cNvPr id="58" name="boy_back_chai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65165" y="5003163"/>
            <a:ext cx="836902" cy="1714109"/>
          </a:xfrm>
          <a:prstGeom prst="rect">
            <a:avLst/>
          </a:prstGeom>
        </p:spPr>
      </p:pic>
      <p:pic>
        <p:nvPicPr>
          <p:cNvPr id="60" name="female_student_back"/>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33101" y="2691003"/>
            <a:ext cx="687907" cy="1242947"/>
          </a:xfrm>
          <a:prstGeom prst="rect">
            <a:avLst/>
          </a:prstGeom>
        </p:spPr>
      </p:pic>
      <p:sp>
        <p:nvSpPr>
          <p:cNvPr id="37" name="TextBox 36"/>
          <p:cNvSpPr txBox="1"/>
          <p:nvPr/>
        </p:nvSpPr>
        <p:spPr>
          <a:xfrm>
            <a:off x="4538258" y="2368018"/>
            <a:ext cx="3757129" cy="523220"/>
          </a:xfrm>
          <a:prstGeom prst="rect">
            <a:avLst/>
          </a:prstGeom>
          <a:noFill/>
          <a:effectLst>
            <a:outerShdw blurRad="76200" dir="13500000" sy="23000" kx="1200000" algn="br" rotWithShape="0">
              <a:prstClr val="black">
                <a:alpha val="20000"/>
              </a:prstClr>
            </a:outerShdw>
          </a:effectLst>
        </p:spPr>
        <p:txBody>
          <a:bodyPr wrap="square" rtlCol="0">
            <a:spAutoFit/>
            <a:scene3d>
              <a:camera prst="isometricOffAxis1Right">
                <a:rot lat="1826861" lon="18585453" rev="21510057"/>
              </a:camera>
              <a:lightRig rig="twoPt" dir="t"/>
            </a:scene3d>
            <a:sp3d extrusionH="95250"/>
          </a:bodyPr>
          <a:lstStyle/>
          <a:p>
            <a:pPr algn="ctr"/>
            <a:r>
              <a:rPr lang="en-US" sz="2800" b="1" dirty="0">
                <a:solidFill>
                  <a:schemeClr val="bg1"/>
                </a:solidFill>
                <a:effectLst>
                  <a:outerShdw blurRad="101600" dist="203200" dir="7800000" sy="30000" kx="1300200" algn="ctr" rotWithShape="0">
                    <a:prstClr val="black">
                      <a:alpha val="32000"/>
                    </a:prstClr>
                  </a:outerShdw>
                </a:effectLst>
              </a:rPr>
              <a:t>Mrs. Miller</a:t>
            </a:r>
          </a:p>
        </p:txBody>
      </p:sp>
      <p:pic>
        <p:nvPicPr>
          <p:cNvPr id="40" name="yellow_book"/>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04606" y="4298798"/>
            <a:ext cx="473861" cy="369619"/>
          </a:xfrm>
          <a:prstGeom prst="rect">
            <a:avLst/>
          </a:prstGeom>
        </p:spPr>
      </p:pic>
      <p:pic>
        <p:nvPicPr>
          <p:cNvPr id="42" name="green_book"/>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0758494">
            <a:off x="9654660" y="4265379"/>
            <a:ext cx="412612" cy="321844"/>
          </a:xfrm>
          <a:prstGeom prst="rect">
            <a:avLst/>
          </a:prstGeom>
        </p:spPr>
      </p:pic>
      <p:pic>
        <p:nvPicPr>
          <p:cNvPr id="46" name="blue_book"/>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54874" y="4603556"/>
            <a:ext cx="487489" cy="380249"/>
          </a:xfrm>
          <a:prstGeom prst="rect">
            <a:avLst/>
          </a:prstGeom>
        </p:spPr>
      </p:pic>
      <p:pic>
        <p:nvPicPr>
          <p:cNvPr id="48" name="red_book"/>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21127776">
            <a:off x="7334054" y="3990941"/>
            <a:ext cx="428204" cy="334006"/>
          </a:xfrm>
          <a:prstGeom prst="rect">
            <a:avLst/>
          </a:prstGeom>
        </p:spPr>
      </p:pic>
      <p:pic>
        <p:nvPicPr>
          <p:cNvPr id="51" name="blue_book"/>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532401" y="5427963"/>
            <a:ext cx="487489" cy="380249"/>
          </a:xfrm>
          <a:prstGeom prst="rect">
            <a:avLst/>
          </a:prstGeom>
        </p:spPr>
      </p:pic>
      <p:pic>
        <p:nvPicPr>
          <p:cNvPr id="52" name="grey_book"/>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68608" y="3422875"/>
            <a:ext cx="368619" cy="287528"/>
          </a:xfrm>
          <a:prstGeom prst="rect">
            <a:avLst/>
          </a:prstGeom>
        </p:spPr>
      </p:pic>
      <p:pic>
        <p:nvPicPr>
          <p:cNvPr id="54" name="red_book"/>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27776">
            <a:off x="8379481" y="3346943"/>
            <a:ext cx="385613" cy="300784"/>
          </a:xfrm>
          <a:prstGeom prst="rect">
            <a:avLst/>
          </a:prstGeom>
        </p:spPr>
      </p:pic>
      <p:pic>
        <p:nvPicPr>
          <p:cNvPr id="55" name="grey_book"/>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04844" y="2666714"/>
            <a:ext cx="430062" cy="335454"/>
          </a:xfrm>
          <a:prstGeom prst="rect">
            <a:avLst/>
          </a:prstGeom>
        </p:spPr>
      </p:pic>
      <p:pic>
        <p:nvPicPr>
          <p:cNvPr id="59" name="red_book"/>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1127776">
            <a:off x="5411982" y="2584408"/>
            <a:ext cx="449889" cy="350920"/>
          </a:xfrm>
          <a:prstGeom prst="rect">
            <a:avLst/>
          </a:prstGeom>
        </p:spPr>
      </p:pic>
      <p:pic>
        <p:nvPicPr>
          <p:cNvPr id="3" name="Picture 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1946209">
            <a:off x="8337048" y="2065981"/>
            <a:ext cx="1889032" cy="375820"/>
          </a:xfrm>
          <a:prstGeom prst="rect">
            <a:avLst/>
          </a:prstGeom>
        </p:spPr>
      </p:pic>
      <p:pic>
        <p:nvPicPr>
          <p:cNvPr id="66" name="Picture 65"/>
          <p:cNvPicPr>
            <a:picLocks noChangeAspect="1"/>
          </p:cNvPicPr>
          <p:nvPr/>
        </p:nvPicPr>
        <p:blipFill>
          <a:blip r:embed="rId28"/>
          <a:stretch>
            <a:fillRect/>
          </a:stretch>
        </p:blipFill>
        <p:spPr>
          <a:xfrm>
            <a:off x="-6942" y="5519336"/>
            <a:ext cx="1991120" cy="1548649"/>
          </a:xfrm>
          <a:prstGeom prst="rect">
            <a:avLst/>
          </a:prstGeom>
        </p:spPr>
      </p:pic>
    </p:spTree>
    <p:extLst>
      <p:ext uri="{BB962C8B-B14F-4D97-AF65-F5344CB8AC3E}">
        <p14:creationId xmlns:p14="http://schemas.microsoft.com/office/powerpoint/2010/main" val="326111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anim calcmode="lin" valueType="num">
                                      <p:cBhvr>
                                        <p:cTn id="28" dur="500" fill="hold"/>
                                        <p:tgtEl>
                                          <p:spTgt spid="60"/>
                                        </p:tgtEl>
                                        <p:attrNameLst>
                                          <p:attrName>ppt_x</p:attrName>
                                        </p:attrNameLst>
                                      </p:cBhvr>
                                      <p:tavLst>
                                        <p:tav tm="0">
                                          <p:val>
                                            <p:strVal val="#ppt_x"/>
                                          </p:val>
                                        </p:tav>
                                        <p:tav tm="100000">
                                          <p:val>
                                            <p:strVal val="#ppt_x"/>
                                          </p:val>
                                        </p:tav>
                                      </p:tavLst>
                                    </p:anim>
                                    <p:anim calcmode="lin" valueType="num">
                                      <p:cBhvr>
                                        <p:cTn id="29" dur="500" fill="hold"/>
                                        <p:tgtEl>
                                          <p:spTgt spid="60"/>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anim calcmode="lin" valueType="num">
                                      <p:cBhvr>
                                        <p:cTn id="34" dur="500" fill="hold"/>
                                        <p:tgtEl>
                                          <p:spTgt spid="53"/>
                                        </p:tgtEl>
                                        <p:attrNameLst>
                                          <p:attrName>ppt_x</p:attrName>
                                        </p:attrNameLst>
                                      </p:cBhvr>
                                      <p:tavLst>
                                        <p:tav tm="0">
                                          <p:val>
                                            <p:strVal val="#ppt_x"/>
                                          </p:val>
                                        </p:tav>
                                        <p:tav tm="100000">
                                          <p:val>
                                            <p:strVal val="#ppt_x"/>
                                          </p:val>
                                        </p:tav>
                                      </p:tavLst>
                                    </p:anim>
                                    <p:anim calcmode="lin" valueType="num">
                                      <p:cBhvr>
                                        <p:cTn id="35" dur="500" fill="hold"/>
                                        <p:tgtEl>
                                          <p:spTgt spid="53"/>
                                        </p:tgtEl>
                                        <p:attrNameLst>
                                          <p:attrName>ppt_y</p:attrName>
                                        </p:attrNameLst>
                                      </p:cBhvr>
                                      <p:tavLst>
                                        <p:tav tm="0">
                                          <p:val>
                                            <p:strVal val="#ppt_y+.1"/>
                                          </p:val>
                                        </p:tav>
                                        <p:tav tm="100000">
                                          <p:val>
                                            <p:strVal val="#ppt_y"/>
                                          </p:val>
                                        </p:tav>
                                      </p:tavLst>
                                    </p:anim>
                                  </p:childTnLst>
                                </p:cTn>
                              </p:par>
                              <p:par>
                                <p:cTn id="36" presetID="5"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heckerboard(across)">
                                      <p:cBhvr>
                                        <p:cTn id="38" dur="500"/>
                                        <p:tgtEl>
                                          <p:spTgt spid="19"/>
                                        </p:tgtEl>
                                      </p:cBhvr>
                                    </p:animEffect>
                                  </p:childTnLst>
                                </p:cTn>
                              </p:par>
                              <p:par>
                                <p:cTn id="39" presetID="42" presetClass="entr" presetSubtype="0" fill="hold" grpId="0" nodeType="withEffect">
                                  <p:stCondLst>
                                    <p:cond delay="60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anim calcmode="lin" valueType="num">
                                      <p:cBhvr>
                                        <p:cTn id="42" dur="1000" fill="hold"/>
                                        <p:tgtEl>
                                          <p:spTgt spid="36"/>
                                        </p:tgtEl>
                                        <p:attrNameLst>
                                          <p:attrName>ppt_x</p:attrName>
                                        </p:attrNameLst>
                                      </p:cBhvr>
                                      <p:tavLst>
                                        <p:tav tm="0">
                                          <p:val>
                                            <p:strVal val="#ppt_x"/>
                                          </p:val>
                                        </p:tav>
                                        <p:tav tm="100000">
                                          <p:val>
                                            <p:strVal val="#ppt_x"/>
                                          </p:val>
                                        </p:tav>
                                      </p:tavLst>
                                    </p:anim>
                                    <p:anim calcmode="lin" valueType="num">
                                      <p:cBhvr>
                                        <p:cTn id="4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27669" y="-21288"/>
            <a:ext cx="8809143" cy="5072945"/>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 name="connsiteX0" fmla="*/ 9448676 w 12230913"/>
              <a:gd name="connsiteY0" fmla="*/ 0 h 6884422"/>
              <a:gd name="connsiteX1" fmla="*/ 12230913 w 12230913"/>
              <a:gd name="connsiteY1" fmla="*/ 448152 h 6884422"/>
              <a:gd name="connsiteX2" fmla="*/ 1081778 w 12230913"/>
              <a:gd name="connsiteY2" fmla="*/ 6882593 h 6884422"/>
              <a:gd name="connsiteX3" fmla="*/ 17744 w 12230913"/>
              <a:gd name="connsiteY3" fmla="*/ 6884422 h 6884422"/>
              <a:gd name="connsiteX4" fmla="*/ 134 w 12230913"/>
              <a:gd name="connsiteY4" fmla="*/ 5434062 h 6884422"/>
              <a:gd name="connsiteX5" fmla="*/ 9448676 w 12230913"/>
              <a:gd name="connsiteY5" fmla="*/ 0 h 6884422"/>
              <a:gd name="connsiteX0" fmla="*/ 9448676 w 10166585"/>
              <a:gd name="connsiteY0" fmla="*/ 0 h 6884422"/>
              <a:gd name="connsiteX1" fmla="*/ 10166585 w 10166585"/>
              <a:gd name="connsiteY1" fmla="*/ 1653498 h 6884422"/>
              <a:gd name="connsiteX2" fmla="*/ 1081778 w 10166585"/>
              <a:gd name="connsiteY2" fmla="*/ 6882593 h 6884422"/>
              <a:gd name="connsiteX3" fmla="*/ 17744 w 10166585"/>
              <a:gd name="connsiteY3" fmla="*/ 6884422 h 6884422"/>
              <a:gd name="connsiteX4" fmla="*/ 134 w 10166585"/>
              <a:gd name="connsiteY4" fmla="*/ 5434062 h 6884422"/>
              <a:gd name="connsiteX5" fmla="*/ 9448676 w 10166585"/>
              <a:gd name="connsiteY5" fmla="*/ 0 h 6884422"/>
              <a:gd name="connsiteX0" fmla="*/ 6580785 w 10166585"/>
              <a:gd name="connsiteY0" fmla="*/ 0 h 5249586"/>
              <a:gd name="connsiteX1" fmla="*/ 10166585 w 10166585"/>
              <a:gd name="connsiteY1" fmla="*/ 18662 h 5249586"/>
              <a:gd name="connsiteX2" fmla="*/ 1081778 w 10166585"/>
              <a:gd name="connsiteY2" fmla="*/ 5247757 h 5249586"/>
              <a:gd name="connsiteX3" fmla="*/ 17744 w 10166585"/>
              <a:gd name="connsiteY3" fmla="*/ 5249586 h 5249586"/>
              <a:gd name="connsiteX4" fmla="*/ 134 w 10166585"/>
              <a:gd name="connsiteY4" fmla="*/ 3799226 h 5249586"/>
              <a:gd name="connsiteX5" fmla="*/ 6580785 w 10166585"/>
              <a:gd name="connsiteY5" fmla="*/ 0 h 5249586"/>
              <a:gd name="connsiteX0" fmla="*/ 6560614 w 10166585"/>
              <a:gd name="connsiteY0" fmla="*/ 0 h 5236138"/>
              <a:gd name="connsiteX1" fmla="*/ 10166585 w 10166585"/>
              <a:gd name="connsiteY1" fmla="*/ 5214 h 5236138"/>
              <a:gd name="connsiteX2" fmla="*/ 1081778 w 10166585"/>
              <a:gd name="connsiteY2" fmla="*/ 5234309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91060 w 10166585"/>
              <a:gd name="connsiteY2" fmla="*/ 5052774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70889 w 10166585"/>
              <a:gd name="connsiteY2" fmla="*/ 5086392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57442 w 10166585"/>
              <a:gd name="connsiteY2" fmla="*/ 5072945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480 w 10166451"/>
              <a:gd name="connsiteY0" fmla="*/ 0 h 5072945"/>
              <a:gd name="connsiteX1" fmla="*/ 10166451 w 10166451"/>
              <a:gd name="connsiteY1" fmla="*/ 5214 h 5072945"/>
              <a:gd name="connsiteX2" fmla="*/ 1357308 w 10166451"/>
              <a:gd name="connsiteY2" fmla="*/ 5072945 h 5072945"/>
              <a:gd name="connsiteX3" fmla="*/ 0 w 10166451"/>
              <a:gd name="connsiteY3" fmla="*/ 3785778 h 5072945"/>
              <a:gd name="connsiteX4" fmla="*/ 6560480 w 10166451"/>
              <a:gd name="connsiteY4" fmla="*/ 0 h 5072945"/>
              <a:gd name="connsiteX0" fmla="*/ 5203172 w 8809143"/>
              <a:gd name="connsiteY0" fmla="*/ 0 h 5072945"/>
              <a:gd name="connsiteX1" fmla="*/ 8809143 w 8809143"/>
              <a:gd name="connsiteY1" fmla="*/ 5214 h 5072945"/>
              <a:gd name="connsiteX2" fmla="*/ 0 w 8809143"/>
              <a:gd name="connsiteY2" fmla="*/ 5072945 h 5072945"/>
              <a:gd name="connsiteX3" fmla="*/ 845 w 8809143"/>
              <a:gd name="connsiteY3" fmla="*/ 3012572 h 5072945"/>
              <a:gd name="connsiteX4" fmla="*/ 5203172 w 8809143"/>
              <a:gd name="connsiteY4" fmla="*/ 0 h 507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143" h="5072945">
                <a:moveTo>
                  <a:pt x="5203172" y="0"/>
                </a:moveTo>
                <a:lnTo>
                  <a:pt x="8809143" y="5214"/>
                </a:lnTo>
                <a:cubicBezTo>
                  <a:pt x="8192026" y="401979"/>
                  <a:pt x="589079" y="4725967"/>
                  <a:pt x="0" y="5072945"/>
                </a:cubicBezTo>
                <a:cubicBezTo>
                  <a:pt x="282" y="4386154"/>
                  <a:pt x="563" y="3699363"/>
                  <a:pt x="845" y="3012572"/>
                </a:cubicBezTo>
                <a:lnTo>
                  <a:pt x="5203172"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69" y="3370276"/>
            <a:ext cx="2527588" cy="3723928"/>
          </a:xfrm>
          <a:prstGeom prst="rect">
            <a:avLst/>
          </a:prstGeom>
        </p:spPr>
      </p:pic>
      <p:pic>
        <p:nvPicPr>
          <p:cNvPr id="2" name="Picture 1"/>
          <p:cNvPicPr>
            <a:picLocks noChangeAspect="1"/>
          </p:cNvPicPr>
          <p:nvPr/>
        </p:nvPicPr>
        <p:blipFill>
          <a:blip r:embed="rId3"/>
          <a:stretch>
            <a:fillRect/>
          </a:stretch>
        </p:blipFill>
        <p:spPr>
          <a:xfrm>
            <a:off x="3457905" y="82958"/>
            <a:ext cx="5163581" cy="68412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29715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9"/>
          <p:cNvSpPr/>
          <p:nvPr/>
        </p:nvSpPr>
        <p:spPr>
          <a:xfrm>
            <a:off x="-27366" y="-314902"/>
            <a:ext cx="8809143" cy="5072945"/>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 name="connsiteX0" fmla="*/ 9448676 w 12230913"/>
              <a:gd name="connsiteY0" fmla="*/ 0 h 6884422"/>
              <a:gd name="connsiteX1" fmla="*/ 12230913 w 12230913"/>
              <a:gd name="connsiteY1" fmla="*/ 448152 h 6884422"/>
              <a:gd name="connsiteX2" fmla="*/ 1081778 w 12230913"/>
              <a:gd name="connsiteY2" fmla="*/ 6882593 h 6884422"/>
              <a:gd name="connsiteX3" fmla="*/ 17744 w 12230913"/>
              <a:gd name="connsiteY3" fmla="*/ 6884422 h 6884422"/>
              <a:gd name="connsiteX4" fmla="*/ 134 w 12230913"/>
              <a:gd name="connsiteY4" fmla="*/ 5434062 h 6884422"/>
              <a:gd name="connsiteX5" fmla="*/ 9448676 w 12230913"/>
              <a:gd name="connsiteY5" fmla="*/ 0 h 6884422"/>
              <a:gd name="connsiteX0" fmla="*/ 9448676 w 10166585"/>
              <a:gd name="connsiteY0" fmla="*/ 0 h 6884422"/>
              <a:gd name="connsiteX1" fmla="*/ 10166585 w 10166585"/>
              <a:gd name="connsiteY1" fmla="*/ 1653498 h 6884422"/>
              <a:gd name="connsiteX2" fmla="*/ 1081778 w 10166585"/>
              <a:gd name="connsiteY2" fmla="*/ 6882593 h 6884422"/>
              <a:gd name="connsiteX3" fmla="*/ 17744 w 10166585"/>
              <a:gd name="connsiteY3" fmla="*/ 6884422 h 6884422"/>
              <a:gd name="connsiteX4" fmla="*/ 134 w 10166585"/>
              <a:gd name="connsiteY4" fmla="*/ 5434062 h 6884422"/>
              <a:gd name="connsiteX5" fmla="*/ 9448676 w 10166585"/>
              <a:gd name="connsiteY5" fmla="*/ 0 h 6884422"/>
              <a:gd name="connsiteX0" fmla="*/ 6580785 w 10166585"/>
              <a:gd name="connsiteY0" fmla="*/ 0 h 5249586"/>
              <a:gd name="connsiteX1" fmla="*/ 10166585 w 10166585"/>
              <a:gd name="connsiteY1" fmla="*/ 18662 h 5249586"/>
              <a:gd name="connsiteX2" fmla="*/ 1081778 w 10166585"/>
              <a:gd name="connsiteY2" fmla="*/ 5247757 h 5249586"/>
              <a:gd name="connsiteX3" fmla="*/ 17744 w 10166585"/>
              <a:gd name="connsiteY3" fmla="*/ 5249586 h 5249586"/>
              <a:gd name="connsiteX4" fmla="*/ 134 w 10166585"/>
              <a:gd name="connsiteY4" fmla="*/ 3799226 h 5249586"/>
              <a:gd name="connsiteX5" fmla="*/ 6580785 w 10166585"/>
              <a:gd name="connsiteY5" fmla="*/ 0 h 5249586"/>
              <a:gd name="connsiteX0" fmla="*/ 6560614 w 10166585"/>
              <a:gd name="connsiteY0" fmla="*/ 0 h 5236138"/>
              <a:gd name="connsiteX1" fmla="*/ 10166585 w 10166585"/>
              <a:gd name="connsiteY1" fmla="*/ 5214 h 5236138"/>
              <a:gd name="connsiteX2" fmla="*/ 1081778 w 10166585"/>
              <a:gd name="connsiteY2" fmla="*/ 5234309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91060 w 10166585"/>
              <a:gd name="connsiteY2" fmla="*/ 5052774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70889 w 10166585"/>
              <a:gd name="connsiteY2" fmla="*/ 5086392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57442 w 10166585"/>
              <a:gd name="connsiteY2" fmla="*/ 5072945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480 w 10166451"/>
              <a:gd name="connsiteY0" fmla="*/ 0 h 5072945"/>
              <a:gd name="connsiteX1" fmla="*/ 10166451 w 10166451"/>
              <a:gd name="connsiteY1" fmla="*/ 5214 h 5072945"/>
              <a:gd name="connsiteX2" fmla="*/ 1357308 w 10166451"/>
              <a:gd name="connsiteY2" fmla="*/ 5072945 h 5072945"/>
              <a:gd name="connsiteX3" fmla="*/ 0 w 10166451"/>
              <a:gd name="connsiteY3" fmla="*/ 3785778 h 5072945"/>
              <a:gd name="connsiteX4" fmla="*/ 6560480 w 10166451"/>
              <a:gd name="connsiteY4" fmla="*/ 0 h 5072945"/>
              <a:gd name="connsiteX0" fmla="*/ 5203172 w 8809143"/>
              <a:gd name="connsiteY0" fmla="*/ 0 h 5072945"/>
              <a:gd name="connsiteX1" fmla="*/ 8809143 w 8809143"/>
              <a:gd name="connsiteY1" fmla="*/ 5214 h 5072945"/>
              <a:gd name="connsiteX2" fmla="*/ 0 w 8809143"/>
              <a:gd name="connsiteY2" fmla="*/ 5072945 h 5072945"/>
              <a:gd name="connsiteX3" fmla="*/ 845 w 8809143"/>
              <a:gd name="connsiteY3" fmla="*/ 3012572 h 5072945"/>
              <a:gd name="connsiteX4" fmla="*/ 5203172 w 8809143"/>
              <a:gd name="connsiteY4" fmla="*/ 0 h 507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143" h="5072945">
                <a:moveTo>
                  <a:pt x="5203172" y="0"/>
                </a:moveTo>
                <a:lnTo>
                  <a:pt x="8809143" y="5214"/>
                </a:lnTo>
                <a:cubicBezTo>
                  <a:pt x="8192026" y="401979"/>
                  <a:pt x="589079" y="4725967"/>
                  <a:pt x="0" y="5072945"/>
                </a:cubicBezTo>
                <a:cubicBezTo>
                  <a:pt x="282" y="4386154"/>
                  <a:pt x="563" y="3699363"/>
                  <a:pt x="845" y="3012572"/>
                </a:cubicBezTo>
                <a:lnTo>
                  <a:pt x="5203172"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29"/>
          <p:cNvSpPr/>
          <p:nvPr/>
        </p:nvSpPr>
        <p:spPr>
          <a:xfrm>
            <a:off x="-27366" y="-14212"/>
            <a:ext cx="12231261" cy="6884422"/>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1261" h="6884422">
                <a:moveTo>
                  <a:pt x="9448676" y="0"/>
                </a:moveTo>
                <a:lnTo>
                  <a:pt x="12224905" y="8698"/>
                </a:lnTo>
                <a:cubicBezTo>
                  <a:pt x="12217250" y="244501"/>
                  <a:pt x="12233830" y="245513"/>
                  <a:pt x="12230913" y="448152"/>
                </a:cubicBezTo>
                <a:cubicBezTo>
                  <a:pt x="11613796" y="844917"/>
                  <a:pt x="1670857" y="6535615"/>
                  <a:pt x="1081778" y="6882593"/>
                </a:cubicBezTo>
                <a:lnTo>
                  <a:pt x="17744" y="6884422"/>
                </a:lnTo>
                <a:cubicBezTo>
                  <a:pt x="19771" y="6399389"/>
                  <a:pt x="-1893" y="5919095"/>
                  <a:pt x="134" y="5434062"/>
                </a:cubicBezTo>
                <a:lnTo>
                  <a:pt x="94486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217347" y="207284"/>
            <a:ext cx="4872980" cy="66507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54758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9"/>
          <p:cNvSpPr/>
          <p:nvPr/>
        </p:nvSpPr>
        <p:spPr>
          <a:xfrm>
            <a:off x="-27669" y="-21288"/>
            <a:ext cx="8809143" cy="5072945"/>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 name="connsiteX0" fmla="*/ 9448676 w 12230913"/>
              <a:gd name="connsiteY0" fmla="*/ 0 h 6884422"/>
              <a:gd name="connsiteX1" fmla="*/ 12230913 w 12230913"/>
              <a:gd name="connsiteY1" fmla="*/ 448152 h 6884422"/>
              <a:gd name="connsiteX2" fmla="*/ 1081778 w 12230913"/>
              <a:gd name="connsiteY2" fmla="*/ 6882593 h 6884422"/>
              <a:gd name="connsiteX3" fmla="*/ 17744 w 12230913"/>
              <a:gd name="connsiteY3" fmla="*/ 6884422 h 6884422"/>
              <a:gd name="connsiteX4" fmla="*/ 134 w 12230913"/>
              <a:gd name="connsiteY4" fmla="*/ 5434062 h 6884422"/>
              <a:gd name="connsiteX5" fmla="*/ 9448676 w 12230913"/>
              <a:gd name="connsiteY5" fmla="*/ 0 h 6884422"/>
              <a:gd name="connsiteX0" fmla="*/ 9448676 w 10166585"/>
              <a:gd name="connsiteY0" fmla="*/ 0 h 6884422"/>
              <a:gd name="connsiteX1" fmla="*/ 10166585 w 10166585"/>
              <a:gd name="connsiteY1" fmla="*/ 1653498 h 6884422"/>
              <a:gd name="connsiteX2" fmla="*/ 1081778 w 10166585"/>
              <a:gd name="connsiteY2" fmla="*/ 6882593 h 6884422"/>
              <a:gd name="connsiteX3" fmla="*/ 17744 w 10166585"/>
              <a:gd name="connsiteY3" fmla="*/ 6884422 h 6884422"/>
              <a:gd name="connsiteX4" fmla="*/ 134 w 10166585"/>
              <a:gd name="connsiteY4" fmla="*/ 5434062 h 6884422"/>
              <a:gd name="connsiteX5" fmla="*/ 9448676 w 10166585"/>
              <a:gd name="connsiteY5" fmla="*/ 0 h 6884422"/>
              <a:gd name="connsiteX0" fmla="*/ 6580785 w 10166585"/>
              <a:gd name="connsiteY0" fmla="*/ 0 h 5249586"/>
              <a:gd name="connsiteX1" fmla="*/ 10166585 w 10166585"/>
              <a:gd name="connsiteY1" fmla="*/ 18662 h 5249586"/>
              <a:gd name="connsiteX2" fmla="*/ 1081778 w 10166585"/>
              <a:gd name="connsiteY2" fmla="*/ 5247757 h 5249586"/>
              <a:gd name="connsiteX3" fmla="*/ 17744 w 10166585"/>
              <a:gd name="connsiteY3" fmla="*/ 5249586 h 5249586"/>
              <a:gd name="connsiteX4" fmla="*/ 134 w 10166585"/>
              <a:gd name="connsiteY4" fmla="*/ 3799226 h 5249586"/>
              <a:gd name="connsiteX5" fmla="*/ 6580785 w 10166585"/>
              <a:gd name="connsiteY5" fmla="*/ 0 h 5249586"/>
              <a:gd name="connsiteX0" fmla="*/ 6560614 w 10166585"/>
              <a:gd name="connsiteY0" fmla="*/ 0 h 5236138"/>
              <a:gd name="connsiteX1" fmla="*/ 10166585 w 10166585"/>
              <a:gd name="connsiteY1" fmla="*/ 5214 h 5236138"/>
              <a:gd name="connsiteX2" fmla="*/ 1081778 w 10166585"/>
              <a:gd name="connsiteY2" fmla="*/ 5234309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91060 w 10166585"/>
              <a:gd name="connsiteY2" fmla="*/ 5052774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70889 w 10166585"/>
              <a:gd name="connsiteY2" fmla="*/ 5086392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57442 w 10166585"/>
              <a:gd name="connsiteY2" fmla="*/ 5072945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480 w 10166451"/>
              <a:gd name="connsiteY0" fmla="*/ 0 h 5072945"/>
              <a:gd name="connsiteX1" fmla="*/ 10166451 w 10166451"/>
              <a:gd name="connsiteY1" fmla="*/ 5214 h 5072945"/>
              <a:gd name="connsiteX2" fmla="*/ 1357308 w 10166451"/>
              <a:gd name="connsiteY2" fmla="*/ 5072945 h 5072945"/>
              <a:gd name="connsiteX3" fmla="*/ 0 w 10166451"/>
              <a:gd name="connsiteY3" fmla="*/ 3785778 h 5072945"/>
              <a:gd name="connsiteX4" fmla="*/ 6560480 w 10166451"/>
              <a:gd name="connsiteY4" fmla="*/ 0 h 5072945"/>
              <a:gd name="connsiteX0" fmla="*/ 5203172 w 8809143"/>
              <a:gd name="connsiteY0" fmla="*/ 0 h 5072945"/>
              <a:gd name="connsiteX1" fmla="*/ 8809143 w 8809143"/>
              <a:gd name="connsiteY1" fmla="*/ 5214 h 5072945"/>
              <a:gd name="connsiteX2" fmla="*/ 0 w 8809143"/>
              <a:gd name="connsiteY2" fmla="*/ 5072945 h 5072945"/>
              <a:gd name="connsiteX3" fmla="*/ 845 w 8809143"/>
              <a:gd name="connsiteY3" fmla="*/ 3012572 h 5072945"/>
              <a:gd name="connsiteX4" fmla="*/ 5203172 w 8809143"/>
              <a:gd name="connsiteY4" fmla="*/ 0 h 507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143" h="5072945">
                <a:moveTo>
                  <a:pt x="5203172" y="0"/>
                </a:moveTo>
                <a:lnTo>
                  <a:pt x="8809143" y="5214"/>
                </a:lnTo>
                <a:cubicBezTo>
                  <a:pt x="8192026" y="401979"/>
                  <a:pt x="589079" y="4725967"/>
                  <a:pt x="0" y="5072945"/>
                </a:cubicBezTo>
                <a:cubicBezTo>
                  <a:pt x="282" y="4386154"/>
                  <a:pt x="563" y="3699363"/>
                  <a:pt x="845" y="3012572"/>
                </a:cubicBezTo>
                <a:lnTo>
                  <a:pt x="5203172"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29"/>
          <p:cNvSpPr/>
          <p:nvPr/>
        </p:nvSpPr>
        <p:spPr>
          <a:xfrm>
            <a:off x="-27366" y="-14212"/>
            <a:ext cx="12231261" cy="6884422"/>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1261" h="6884422">
                <a:moveTo>
                  <a:pt x="9448676" y="0"/>
                </a:moveTo>
                <a:lnTo>
                  <a:pt x="12224905" y="8698"/>
                </a:lnTo>
                <a:cubicBezTo>
                  <a:pt x="12217250" y="244501"/>
                  <a:pt x="12233830" y="245513"/>
                  <a:pt x="12230913" y="448152"/>
                </a:cubicBezTo>
                <a:cubicBezTo>
                  <a:pt x="11613796" y="844917"/>
                  <a:pt x="1670857" y="6535615"/>
                  <a:pt x="1081778" y="6882593"/>
                </a:cubicBezTo>
                <a:lnTo>
                  <a:pt x="17744" y="6884422"/>
                </a:lnTo>
                <a:cubicBezTo>
                  <a:pt x="19771" y="6399389"/>
                  <a:pt x="-1893" y="5919095"/>
                  <a:pt x="134" y="5434062"/>
                </a:cubicBezTo>
                <a:lnTo>
                  <a:pt x="94486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945407" y="208951"/>
            <a:ext cx="5142857" cy="6438095"/>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86" y="1708307"/>
            <a:ext cx="4585842" cy="34393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88250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woman_poi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098" y="1416680"/>
            <a:ext cx="3609148" cy="5591221"/>
          </a:xfrm>
          <a:prstGeom prst="rect">
            <a:avLst/>
          </a:prstGeom>
        </p:spPr>
      </p:pic>
      <p:sp>
        <p:nvSpPr>
          <p:cNvPr id="17" name="TextBox 16"/>
          <p:cNvSpPr txBox="1"/>
          <p:nvPr/>
        </p:nvSpPr>
        <p:spPr>
          <a:xfrm>
            <a:off x="222353" y="2093"/>
            <a:ext cx="11874572" cy="584775"/>
          </a:xfrm>
          <a:prstGeom prst="rect">
            <a:avLst/>
          </a:prstGeom>
          <a:noFill/>
        </p:spPr>
        <p:txBody>
          <a:bodyPr wrap="square" rtlCol="0">
            <a:spAutoFit/>
          </a:bodyPr>
          <a:lstStyle/>
          <a:p>
            <a:r>
              <a:rPr lang="en-US" sz="3200" b="1" dirty="0">
                <a:solidFill>
                  <a:schemeClr val="accent1">
                    <a:lumMod val="50000"/>
                  </a:schemeClr>
                </a:solidFill>
              </a:rPr>
              <a:t>Darlene wants to show you some upcoming new things in Child Plus</a:t>
            </a:r>
          </a:p>
        </p:txBody>
      </p:sp>
      <p:pic>
        <p:nvPicPr>
          <p:cNvPr id="2" name="woman_face_forwa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59" y="1289154"/>
            <a:ext cx="2283978" cy="5613817"/>
          </a:xfrm>
          <a:prstGeom prst="rect">
            <a:avLst/>
          </a:prstGeom>
        </p:spPr>
      </p:pic>
      <p:pic>
        <p:nvPicPr>
          <p:cNvPr id="4" name="Picture 3"/>
          <p:cNvPicPr>
            <a:picLocks noChangeAspect="1"/>
          </p:cNvPicPr>
          <p:nvPr/>
        </p:nvPicPr>
        <p:blipFill>
          <a:blip r:embed="rId4"/>
          <a:stretch>
            <a:fillRect/>
          </a:stretch>
        </p:blipFill>
        <p:spPr>
          <a:xfrm>
            <a:off x="3473043" y="1098893"/>
            <a:ext cx="7113864" cy="75816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5"/>
          <a:stretch>
            <a:fillRect/>
          </a:stretch>
        </p:blipFill>
        <p:spPr>
          <a:xfrm>
            <a:off x="4781499" y="2035744"/>
            <a:ext cx="5409524" cy="666667"/>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6"/>
          <a:stretch>
            <a:fillRect/>
          </a:stretch>
        </p:blipFill>
        <p:spPr>
          <a:xfrm>
            <a:off x="3543404" y="3084536"/>
            <a:ext cx="6647619" cy="723810"/>
          </a:xfrm>
          <a:prstGeom prst="rect">
            <a:avLst/>
          </a:prstGeom>
          <a:ln>
            <a:noFill/>
          </a:ln>
          <a:effectLst>
            <a:outerShdw blurRad="190500" algn="tl" rotWithShape="0">
              <a:srgbClr val="000000">
                <a:alpha val="70000"/>
              </a:srgbClr>
            </a:outerShdw>
          </a:effectLst>
        </p:spPr>
      </p:pic>
      <p:pic>
        <p:nvPicPr>
          <p:cNvPr id="4098" name="Picture 2" descr="C:\Users\dmiller\AppData\Local\Temp\SNAGHTML23347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246" y="4212290"/>
            <a:ext cx="6140619" cy="6808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7486261" y="5107809"/>
            <a:ext cx="3200000" cy="12952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9559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100"/>
                                  </p:stCondLst>
                                  <p:childTnLst>
                                    <p:animEffect transition="out" filter="fade">
                                      <p:cBhvr>
                                        <p:cTn id="6" dur="700"/>
                                        <p:tgtEl>
                                          <p:spTgt spid="2"/>
                                        </p:tgtEl>
                                      </p:cBhvr>
                                    </p:animEffect>
                                    <p:set>
                                      <p:cBhvr>
                                        <p:cTn id="7" dur="1" fill="hold">
                                          <p:stCondLst>
                                            <p:cond delay="699"/>
                                          </p:stCondLst>
                                        </p:cTn>
                                        <p:tgtEl>
                                          <p:spTgt spid="2"/>
                                        </p:tgtEl>
                                        <p:attrNameLst>
                                          <p:attrName>style.visibility</p:attrName>
                                        </p:attrNameLst>
                                      </p:cBhvr>
                                      <p:to>
                                        <p:strVal val="hidden"/>
                                      </p:to>
                                    </p:set>
                                  </p:childTnLst>
                                </p:cTn>
                              </p:par>
                              <p:par>
                                <p:cTn id="8" presetID="10" presetClass="entr" presetSubtype="0" fill="hold" nodeType="withEffect">
                                  <p:stCondLst>
                                    <p:cond delay="120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7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y Preschool Matte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900295">
            <a:off x="1440307" y="645953"/>
            <a:ext cx="9440623" cy="5310230"/>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Tree>
    <p:extLst>
      <p:ext uri="{BB962C8B-B14F-4D97-AF65-F5344CB8AC3E}">
        <p14:creationId xmlns:p14="http://schemas.microsoft.com/office/powerpoint/2010/main" val="224635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35265" y="1416680"/>
            <a:ext cx="8260994" cy="4236232"/>
          </a:xfrm>
          <a:prstGeom prst="rect">
            <a:avLst/>
          </a:prstGeom>
          <a:ln>
            <a:noFill/>
          </a:ln>
          <a:effectLst>
            <a:outerShdw blurRad="190500" algn="tl" rotWithShape="0">
              <a:srgbClr val="000000">
                <a:alpha val="70000"/>
              </a:srgbClr>
            </a:outerShdw>
          </a:effectLst>
        </p:spPr>
      </p:pic>
      <p:pic>
        <p:nvPicPr>
          <p:cNvPr id="53" name="woman_poi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098" y="1416680"/>
            <a:ext cx="3609148" cy="5591221"/>
          </a:xfrm>
          <a:prstGeom prst="rect">
            <a:avLst/>
          </a:prstGeom>
        </p:spPr>
      </p:pic>
      <p:sp>
        <p:nvSpPr>
          <p:cNvPr id="17" name="TextBox 16"/>
          <p:cNvSpPr txBox="1"/>
          <p:nvPr/>
        </p:nvSpPr>
        <p:spPr>
          <a:xfrm>
            <a:off x="132910" y="475755"/>
            <a:ext cx="12096925" cy="584775"/>
          </a:xfrm>
          <a:prstGeom prst="rect">
            <a:avLst/>
          </a:prstGeom>
          <a:noFill/>
        </p:spPr>
        <p:txBody>
          <a:bodyPr wrap="square" rtlCol="0">
            <a:spAutoFit/>
          </a:bodyPr>
          <a:lstStyle/>
          <a:p>
            <a:r>
              <a:rPr lang="en-US" sz="3200" b="1" dirty="0">
                <a:solidFill>
                  <a:schemeClr val="accent1">
                    <a:lumMod val="50000"/>
                  </a:schemeClr>
                </a:solidFill>
              </a:rPr>
              <a:t>Online Application—go to Thrivebyfivedetroit.org  Click on Contact Us</a:t>
            </a:r>
          </a:p>
        </p:txBody>
      </p:sp>
      <p:pic>
        <p:nvPicPr>
          <p:cNvPr id="2" name="woman_face_forwar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59" y="1289154"/>
            <a:ext cx="2283978" cy="5613817"/>
          </a:xfrm>
          <a:prstGeom prst="rect">
            <a:avLst/>
          </a:prstGeom>
        </p:spPr>
      </p:pic>
    </p:spTree>
    <p:extLst>
      <p:ext uri="{BB962C8B-B14F-4D97-AF65-F5344CB8AC3E}">
        <p14:creationId xmlns:p14="http://schemas.microsoft.com/office/powerpoint/2010/main" val="242936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100"/>
                                  </p:stCondLst>
                                  <p:childTnLst>
                                    <p:animEffect transition="out" filter="fade">
                                      <p:cBhvr>
                                        <p:cTn id="6" dur="700"/>
                                        <p:tgtEl>
                                          <p:spTgt spid="2"/>
                                        </p:tgtEl>
                                      </p:cBhvr>
                                    </p:animEffect>
                                    <p:set>
                                      <p:cBhvr>
                                        <p:cTn id="7" dur="1" fill="hold">
                                          <p:stCondLst>
                                            <p:cond delay="699"/>
                                          </p:stCondLst>
                                        </p:cTn>
                                        <p:tgtEl>
                                          <p:spTgt spid="2"/>
                                        </p:tgtEl>
                                        <p:attrNameLst>
                                          <p:attrName>style.visibility</p:attrName>
                                        </p:attrNameLst>
                                      </p:cBhvr>
                                      <p:to>
                                        <p:strVal val="hidden"/>
                                      </p:to>
                                    </p:set>
                                  </p:childTnLst>
                                </p:cTn>
                              </p:par>
                              <p:par>
                                <p:cTn id="8" presetID="10" presetClass="entr" presetSubtype="0" fill="hold" nodeType="withEffect">
                                  <p:stCondLst>
                                    <p:cond delay="120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7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endance Matters PSA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68073" y="629174"/>
            <a:ext cx="9916913" cy="5578137"/>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Tree>
    <p:extLst>
      <p:ext uri="{BB962C8B-B14F-4D97-AF65-F5344CB8AC3E}">
        <p14:creationId xmlns:p14="http://schemas.microsoft.com/office/powerpoint/2010/main" val="208098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9"/>
          <p:cNvSpPr/>
          <p:nvPr/>
        </p:nvSpPr>
        <p:spPr>
          <a:xfrm>
            <a:off x="1822648" y="836761"/>
            <a:ext cx="10391771" cy="6045703"/>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 name="connsiteX0" fmla="*/ 9448676 w 12230913"/>
              <a:gd name="connsiteY0" fmla="*/ 0 h 6884422"/>
              <a:gd name="connsiteX1" fmla="*/ 12230913 w 12230913"/>
              <a:gd name="connsiteY1" fmla="*/ 448152 h 6884422"/>
              <a:gd name="connsiteX2" fmla="*/ 1081778 w 12230913"/>
              <a:gd name="connsiteY2" fmla="*/ 6882593 h 6884422"/>
              <a:gd name="connsiteX3" fmla="*/ 17744 w 12230913"/>
              <a:gd name="connsiteY3" fmla="*/ 6884422 h 6884422"/>
              <a:gd name="connsiteX4" fmla="*/ 134 w 12230913"/>
              <a:gd name="connsiteY4" fmla="*/ 5434062 h 6884422"/>
              <a:gd name="connsiteX5" fmla="*/ 9448676 w 12230913"/>
              <a:gd name="connsiteY5" fmla="*/ 0 h 6884422"/>
              <a:gd name="connsiteX0" fmla="*/ 9448676 w 10166585"/>
              <a:gd name="connsiteY0" fmla="*/ 0 h 6884422"/>
              <a:gd name="connsiteX1" fmla="*/ 10166585 w 10166585"/>
              <a:gd name="connsiteY1" fmla="*/ 1653498 h 6884422"/>
              <a:gd name="connsiteX2" fmla="*/ 1081778 w 10166585"/>
              <a:gd name="connsiteY2" fmla="*/ 6882593 h 6884422"/>
              <a:gd name="connsiteX3" fmla="*/ 17744 w 10166585"/>
              <a:gd name="connsiteY3" fmla="*/ 6884422 h 6884422"/>
              <a:gd name="connsiteX4" fmla="*/ 134 w 10166585"/>
              <a:gd name="connsiteY4" fmla="*/ 5434062 h 6884422"/>
              <a:gd name="connsiteX5" fmla="*/ 9448676 w 10166585"/>
              <a:gd name="connsiteY5" fmla="*/ 0 h 6884422"/>
              <a:gd name="connsiteX0" fmla="*/ 6580785 w 10166585"/>
              <a:gd name="connsiteY0" fmla="*/ 0 h 5249586"/>
              <a:gd name="connsiteX1" fmla="*/ 10166585 w 10166585"/>
              <a:gd name="connsiteY1" fmla="*/ 18662 h 5249586"/>
              <a:gd name="connsiteX2" fmla="*/ 1081778 w 10166585"/>
              <a:gd name="connsiteY2" fmla="*/ 5247757 h 5249586"/>
              <a:gd name="connsiteX3" fmla="*/ 17744 w 10166585"/>
              <a:gd name="connsiteY3" fmla="*/ 5249586 h 5249586"/>
              <a:gd name="connsiteX4" fmla="*/ 134 w 10166585"/>
              <a:gd name="connsiteY4" fmla="*/ 3799226 h 5249586"/>
              <a:gd name="connsiteX5" fmla="*/ 6580785 w 10166585"/>
              <a:gd name="connsiteY5" fmla="*/ 0 h 5249586"/>
              <a:gd name="connsiteX0" fmla="*/ 6560614 w 10166585"/>
              <a:gd name="connsiteY0" fmla="*/ 0 h 5236138"/>
              <a:gd name="connsiteX1" fmla="*/ 10166585 w 10166585"/>
              <a:gd name="connsiteY1" fmla="*/ 5214 h 5236138"/>
              <a:gd name="connsiteX2" fmla="*/ 1081778 w 10166585"/>
              <a:gd name="connsiteY2" fmla="*/ 5234309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91060 w 10166585"/>
              <a:gd name="connsiteY2" fmla="*/ 5052774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70889 w 10166585"/>
              <a:gd name="connsiteY2" fmla="*/ 5086392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57442 w 10166585"/>
              <a:gd name="connsiteY2" fmla="*/ 5072945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480 w 10166451"/>
              <a:gd name="connsiteY0" fmla="*/ 0 h 5072945"/>
              <a:gd name="connsiteX1" fmla="*/ 10166451 w 10166451"/>
              <a:gd name="connsiteY1" fmla="*/ 5214 h 5072945"/>
              <a:gd name="connsiteX2" fmla="*/ 1357308 w 10166451"/>
              <a:gd name="connsiteY2" fmla="*/ 5072945 h 5072945"/>
              <a:gd name="connsiteX3" fmla="*/ 0 w 10166451"/>
              <a:gd name="connsiteY3" fmla="*/ 3785778 h 5072945"/>
              <a:gd name="connsiteX4" fmla="*/ 6560480 w 10166451"/>
              <a:gd name="connsiteY4" fmla="*/ 0 h 5072945"/>
              <a:gd name="connsiteX0" fmla="*/ 5203172 w 8809143"/>
              <a:gd name="connsiteY0" fmla="*/ 0 h 5072945"/>
              <a:gd name="connsiteX1" fmla="*/ 8809143 w 8809143"/>
              <a:gd name="connsiteY1" fmla="*/ 5214 h 5072945"/>
              <a:gd name="connsiteX2" fmla="*/ 0 w 8809143"/>
              <a:gd name="connsiteY2" fmla="*/ 5072945 h 5072945"/>
              <a:gd name="connsiteX3" fmla="*/ 845 w 8809143"/>
              <a:gd name="connsiteY3" fmla="*/ 3012572 h 5072945"/>
              <a:gd name="connsiteX4" fmla="*/ 5203172 w 8809143"/>
              <a:gd name="connsiteY4" fmla="*/ 0 h 5072945"/>
              <a:gd name="connsiteX0" fmla="*/ 7767107 w 11373078"/>
              <a:gd name="connsiteY0" fmla="*/ 0 h 5072945"/>
              <a:gd name="connsiteX1" fmla="*/ 11373078 w 11373078"/>
              <a:gd name="connsiteY1" fmla="*/ 5214 h 5072945"/>
              <a:gd name="connsiteX2" fmla="*/ 2563935 w 11373078"/>
              <a:gd name="connsiteY2" fmla="*/ 5072945 h 5072945"/>
              <a:gd name="connsiteX3" fmla="*/ 0 w 11373078"/>
              <a:gd name="connsiteY3" fmla="*/ 4517986 h 5072945"/>
              <a:gd name="connsiteX4" fmla="*/ 7767107 w 11373078"/>
              <a:gd name="connsiteY4" fmla="*/ 0 h 5072945"/>
              <a:gd name="connsiteX0" fmla="*/ 7767107 w 11373078"/>
              <a:gd name="connsiteY0" fmla="*/ 0 h 5072945"/>
              <a:gd name="connsiteX1" fmla="*/ 11373078 w 11373078"/>
              <a:gd name="connsiteY1" fmla="*/ 5214 h 5072945"/>
              <a:gd name="connsiteX2" fmla="*/ 2563935 w 11373078"/>
              <a:gd name="connsiteY2" fmla="*/ 5072945 h 5072945"/>
              <a:gd name="connsiteX3" fmla="*/ 0 w 11373078"/>
              <a:gd name="connsiteY3" fmla="*/ 4517986 h 5072945"/>
              <a:gd name="connsiteX4" fmla="*/ 7767107 w 11373078"/>
              <a:gd name="connsiteY4" fmla="*/ 0 h 5072945"/>
              <a:gd name="connsiteX0" fmla="*/ 7767107 w 11373078"/>
              <a:gd name="connsiteY0" fmla="*/ 0 h 4537686"/>
              <a:gd name="connsiteX1" fmla="*/ 11373078 w 11373078"/>
              <a:gd name="connsiteY1" fmla="*/ 5214 h 4537686"/>
              <a:gd name="connsiteX2" fmla="*/ 3511789 w 11373078"/>
              <a:gd name="connsiteY2" fmla="*/ 4537686 h 4537686"/>
              <a:gd name="connsiteX3" fmla="*/ 0 w 11373078"/>
              <a:gd name="connsiteY3" fmla="*/ 4517986 h 4537686"/>
              <a:gd name="connsiteX4" fmla="*/ 7767107 w 11373078"/>
              <a:gd name="connsiteY4" fmla="*/ 0 h 4537686"/>
              <a:gd name="connsiteX0" fmla="*/ 7767107 w 11373078"/>
              <a:gd name="connsiteY0" fmla="*/ 0 h 4537686"/>
              <a:gd name="connsiteX1" fmla="*/ 11373078 w 11373078"/>
              <a:gd name="connsiteY1" fmla="*/ 5214 h 4537686"/>
              <a:gd name="connsiteX2" fmla="*/ 3511789 w 11373078"/>
              <a:gd name="connsiteY2" fmla="*/ 4537686 h 4537686"/>
              <a:gd name="connsiteX3" fmla="*/ 0 w 11373078"/>
              <a:gd name="connsiteY3" fmla="*/ 4517986 h 4537686"/>
              <a:gd name="connsiteX4" fmla="*/ 7767107 w 11373078"/>
              <a:gd name="connsiteY4" fmla="*/ 0 h 4537686"/>
              <a:gd name="connsiteX0" fmla="*/ 7789409 w 11395380"/>
              <a:gd name="connsiteY0" fmla="*/ 0 h 4540289"/>
              <a:gd name="connsiteX1" fmla="*/ 11395380 w 11395380"/>
              <a:gd name="connsiteY1" fmla="*/ 5214 h 4540289"/>
              <a:gd name="connsiteX2" fmla="*/ 3534091 w 11395380"/>
              <a:gd name="connsiteY2" fmla="*/ 4537686 h 4540289"/>
              <a:gd name="connsiteX3" fmla="*/ 0 w 11395380"/>
              <a:gd name="connsiteY3" fmla="*/ 4540289 h 4540289"/>
              <a:gd name="connsiteX4" fmla="*/ 7789409 w 11395380"/>
              <a:gd name="connsiteY4" fmla="*/ 0 h 4540289"/>
              <a:gd name="connsiteX0" fmla="*/ 10376492 w 11395380"/>
              <a:gd name="connsiteY0" fmla="*/ 0 h 6045703"/>
              <a:gd name="connsiteX1" fmla="*/ 11395380 w 11395380"/>
              <a:gd name="connsiteY1" fmla="*/ 1510628 h 6045703"/>
              <a:gd name="connsiteX2" fmla="*/ 3534091 w 11395380"/>
              <a:gd name="connsiteY2" fmla="*/ 6043100 h 6045703"/>
              <a:gd name="connsiteX3" fmla="*/ 0 w 11395380"/>
              <a:gd name="connsiteY3" fmla="*/ 6045703 h 6045703"/>
              <a:gd name="connsiteX4" fmla="*/ 10376492 w 11395380"/>
              <a:gd name="connsiteY4" fmla="*/ 0 h 6045703"/>
              <a:gd name="connsiteX0" fmla="*/ 10376492 w 10391771"/>
              <a:gd name="connsiteY0" fmla="*/ 0 h 6045703"/>
              <a:gd name="connsiteX1" fmla="*/ 10391771 w 10391771"/>
              <a:gd name="connsiteY1" fmla="*/ 2079340 h 6045703"/>
              <a:gd name="connsiteX2" fmla="*/ 3534091 w 10391771"/>
              <a:gd name="connsiteY2" fmla="*/ 6043100 h 6045703"/>
              <a:gd name="connsiteX3" fmla="*/ 0 w 10391771"/>
              <a:gd name="connsiteY3" fmla="*/ 6045703 h 6045703"/>
              <a:gd name="connsiteX4" fmla="*/ 10376492 w 10391771"/>
              <a:gd name="connsiteY4" fmla="*/ 0 h 6045703"/>
              <a:gd name="connsiteX0" fmla="*/ 10376492 w 10391771"/>
              <a:gd name="connsiteY0" fmla="*/ 0 h 6045703"/>
              <a:gd name="connsiteX1" fmla="*/ 10391771 w 10391771"/>
              <a:gd name="connsiteY1" fmla="*/ 2079340 h 6045703"/>
              <a:gd name="connsiteX2" fmla="*/ 3534091 w 10391771"/>
              <a:gd name="connsiteY2" fmla="*/ 6043100 h 6045703"/>
              <a:gd name="connsiteX3" fmla="*/ 0 w 10391771"/>
              <a:gd name="connsiteY3" fmla="*/ 6045703 h 6045703"/>
              <a:gd name="connsiteX4" fmla="*/ 10376492 w 10391771"/>
              <a:gd name="connsiteY4" fmla="*/ 0 h 6045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1771" h="6045703">
                <a:moveTo>
                  <a:pt x="10376492" y="0"/>
                </a:moveTo>
                <a:lnTo>
                  <a:pt x="10391771" y="2079340"/>
                </a:lnTo>
                <a:cubicBezTo>
                  <a:pt x="9718898" y="2453803"/>
                  <a:pt x="4123170" y="5696122"/>
                  <a:pt x="3534091" y="6043100"/>
                </a:cubicBezTo>
                <a:lnTo>
                  <a:pt x="0" y="6045703"/>
                </a:lnTo>
                <a:lnTo>
                  <a:pt x="10376492"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29"/>
          <p:cNvSpPr/>
          <p:nvPr/>
        </p:nvSpPr>
        <p:spPr>
          <a:xfrm>
            <a:off x="0" y="0"/>
            <a:ext cx="8809143" cy="5072945"/>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 name="connsiteX0" fmla="*/ 9448676 w 12230913"/>
              <a:gd name="connsiteY0" fmla="*/ 0 h 6884422"/>
              <a:gd name="connsiteX1" fmla="*/ 12230913 w 12230913"/>
              <a:gd name="connsiteY1" fmla="*/ 448152 h 6884422"/>
              <a:gd name="connsiteX2" fmla="*/ 1081778 w 12230913"/>
              <a:gd name="connsiteY2" fmla="*/ 6882593 h 6884422"/>
              <a:gd name="connsiteX3" fmla="*/ 17744 w 12230913"/>
              <a:gd name="connsiteY3" fmla="*/ 6884422 h 6884422"/>
              <a:gd name="connsiteX4" fmla="*/ 134 w 12230913"/>
              <a:gd name="connsiteY4" fmla="*/ 5434062 h 6884422"/>
              <a:gd name="connsiteX5" fmla="*/ 9448676 w 12230913"/>
              <a:gd name="connsiteY5" fmla="*/ 0 h 6884422"/>
              <a:gd name="connsiteX0" fmla="*/ 9448676 w 10166585"/>
              <a:gd name="connsiteY0" fmla="*/ 0 h 6884422"/>
              <a:gd name="connsiteX1" fmla="*/ 10166585 w 10166585"/>
              <a:gd name="connsiteY1" fmla="*/ 1653498 h 6884422"/>
              <a:gd name="connsiteX2" fmla="*/ 1081778 w 10166585"/>
              <a:gd name="connsiteY2" fmla="*/ 6882593 h 6884422"/>
              <a:gd name="connsiteX3" fmla="*/ 17744 w 10166585"/>
              <a:gd name="connsiteY3" fmla="*/ 6884422 h 6884422"/>
              <a:gd name="connsiteX4" fmla="*/ 134 w 10166585"/>
              <a:gd name="connsiteY4" fmla="*/ 5434062 h 6884422"/>
              <a:gd name="connsiteX5" fmla="*/ 9448676 w 10166585"/>
              <a:gd name="connsiteY5" fmla="*/ 0 h 6884422"/>
              <a:gd name="connsiteX0" fmla="*/ 6580785 w 10166585"/>
              <a:gd name="connsiteY0" fmla="*/ 0 h 5249586"/>
              <a:gd name="connsiteX1" fmla="*/ 10166585 w 10166585"/>
              <a:gd name="connsiteY1" fmla="*/ 18662 h 5249586"/>
              <a:gd name="connsiteX2" fmla="*/ 1081778 w 10166585"/>
              <a:gd name="connsiteY2" fmla="*/ 5247757 h 5249586"/>
              <a:gd name="connsiteX3" fmla="*/ 17744 w 10166585"/>
              <a:gd name="connsiteY3" fmla="*/ 5249586 h 5249586"/>
              <a:gd name="connsiteX4" fmla="*/ 134 w 10166585"/>
              <a:gd name="connsiteY4" fmla="*/ 3799226 h 5249586"/>
              <a:gd name="connsiteX5" fmla="*/ 6580785 w 10166585"/>
              <a:gd name="connsiteY5" fmla="*/ 0 h 5249586"/>
              <a:gd name="connsiteX0" fmla="*/ 6560614 w 10166585"/>
              <a:gd name="connsiteY0" fmla="*/ 0 h 5236138"/>
              <a:gd name="connsiteX1" fmla="*/ 10166585 w 10166585"/>
              <a:gd name="connsiteY1" fmla="*/ 5214 h 5236138"/>
              <a:gd name="connsiteX2" fmla="*/ 1081778 w 10166585"/>
              <a:gd name="connsiteY2" fmla="*/ 5234309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91060 w 10166585"/>
              <a:gd name="connsiteY2" fmla="*/ 5052774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70889 w 10166585"/>
              <a:gd name="connsiteY2" fmla="*/ 5086392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57442 w 10166585"/>
              <a:gd name="connsiteY2" fmla="*/ 5072945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480 w 10166451"/>
              <a:gd name="connsiteY0" fmla="*/ 0 h 5072945"/>
              <a:gd name="connsiteX1" fmla="*/ 10166451 w 10166451"/>
              <a:gd name="connsiteY1" fmla="*/ 5214 h 5072945"/>
              <a:gd name="connsiteX2" fmla="*/ 1357308 w 10166451"/>
              <a:gd name="connsiteY2" fmla="*/ 5072945 h 5072945"/>
              <a:gd name="connsiteX3" fmla="*/ 0 w 10166451"/>
              <a:gd name="connsiteY3" fmla="*/ 3785778 h 5072945"/>
              <a:gd name="connsiteX4" fmla="*/ 6560480 w 10166451"/>
              <a:gd name="connsiteY4" fmla="*/ 0 h 5072945"/>
              <a:gd name="connsiteX0" fmla="*/ 5203172 w 8809143"/>
              <a:gd name="connsiteY0" fmla="*/ 0 h 5072945"/>
              <a:gd name="connsiteX1" fmla="*/ 8809143 w 8809143"/>
              <a:gd name="connsiteY1" fmla="*/ 5214 h 5072945"/>
              <a:gd name="connsiteX2" fmla="*/ 0 w 8809143"/>
              <a:gd name="connsiteY2" fmla="*/ 5072945 h 5072945"/>
              <a:gd name="connsiteX3" fmla="*/ 845 w 8809143"/>
              <a:gd name="connsiteY3" fmla="*/ 3012572 h 5072945"/>
              <a:gd name="connsiteX4" fmla="*/ 5203172 w 8809143"/>
              <a:gd name="connsiteY4" fmla="*/ 0 h 507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143" h="5072945">
                <a:moveTo>
                  <a:pt x="5203172" y="0"/>
                </a:moveTo>
                <a:lnTo>
                  <a:pt x="8809143" y="5214"/>
                </a:lnTo>
                <a:cubicBezTo>
                  <a:pt x="8192026" y="401979"/>
                  <a:pt x="589079" y="4725967"/>
                  <a:pt x="0" y="5072945"/>
                </a:cubicBezTo>
                <a:cubicBezTo>
                  <a:pt x="282" y="4386154"/>
                  <a:pt x="563" y="3699363"/>
                  <a:pt x="845" y="3012572"/>
                </a:cubicBezTo>
                <a:lnTo>
                  <a:pt x="5203172"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6842" y="-210040"/>
            <a:ext cx="12231261" cy="6884422"/>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1261" h="6884422">
                <a:moveTo>
                  <a:pt x="9448676" y="0"/>
                </a:moveTo>
                <a:lnTo>
                  <a:pt x="12224905" y="8698"/>
                </a:lnTo>
                <a:cubicBezTo>
                  <a:pt x="12217250" y="244501"/>
                  <a:pt x="12233830" y="245513"/>
                  <a:pt x="12230913" y="448152"/>
                </a:cubicBezTo>
                <a:cubicBezTo>
                  <a:pt x="11613796" y="844917"/>
                  <a:pt x="1670857" y="6535615"/>
                  <a:pt x="1081778" y="6882593"/>
                </a:cubicBezTo>
                <a:lnTo>
                  <a:pt x="17744" y="6884422"/>
                </a:lnTo>
                <a:cubicBezTo>
                  <a:pt x="19771" y="6399389"/>
                  <a:pt x="-1893" y="5919095"/>
                  <a:pt x="134" y="5434062"/>
                </a:cubicBezTo>
                <a:lnTo>
                  <a:pt x="94486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0989" y="137993"/>
            <a:ext cx="2768660" cy="2369880"/>
          </a:xfrm>
          <a:prstGeom prst="rect">
            <a:avLst/>
          </a:prstGeom>
          <a:noFill/>
        </p:spPr>
        <p:txBody>
          <a:bodyPr wrap="square" rtlCol="0">
            <a:spAutoFit/>
          </a:bodyPr>
          <a:lstStyle/>
          <a:p>
            <a:r>
              <a:rPr lang="en-US" sz="3600" b="1" dirty="0">
                <a:solidFill>
                  <a:schemeClr val="accent2"/>
                </a:solidFill>
              </a:rPr>
              <a:t>1</a:t>
            </a:r>
            <a:r>
              <a:rPr lang="en-US" sz="2400" b="1" dirty="0"/>
              <a:t> </a:t>
            </a:r>
            <a:r>
              <a:rPr lang="en-US" dirty="0" err="1"/>
              <a:t>Fed.Reg</a:t>
            </a:r>
            <a:r>
              <a:rPr lang="en-US" dirty="0"/>
              <a:t>/Vol.52 NO 81</a:t>
            </a:r>
          </a:p>
          <a:p>
            <a:r>
              <a:rPr lang="en-US" sz="1600" dirty="0"/>
              <a:t>The </a:t>
            </a:r>
            <a:r>
              <a:rPr lang="en-US" sz="1600" b="1" u="sng" dirty="0"/>
              <a:t>“Number Present” </a:t>
            </a:r>
            <a:r>
              <a:rPr lang="en-US" sz="1600" dirty="0"/>
              <a:t>is defined as children who are in class for any part of the classroom day and children who are not in class but receiving Head Start services during the day at another site.</a:t>
            </a:r>
          </a:p>
        </p:txBody>
      </p:sp>
      <p:sp>
        <p:nvSpPr>
          <p:cNvPr id="23" name="TextBox 22"/>
          <p:cNvSpPr txBox="1"/>
          <p:nvPr/>
        </p:nvSpPr>
        <p:spPr>
          <a:xfrm>
            <a:off x="8950525" y="607693"/>
            <a:ext cx="3133228" cy="2800767"/>
          </a:xfrm>
          <a:prstGeom prst="rect">
            <a:avLst/>
          </a:prstGeom>
          <a:noFill/>
        </p:spPr>
        <p:txBody>
          <a:bodyPr wrap="square" rtlCol="0">
            <a:spAutoFit/>
          </a:bodyPr>
          <a:lstStyle/>
          <a:p>
            <a:r>
              <a:rPr lang="en-US" sz="3600" b="1" dirty="0">
                <a:solidFill>
                  <a:schemeClr val="accent2"/>
                </a:solidFill>
              </a:rPr>
              <a:t>3</a:t>
            </a:r>
            <a:r>
              <a:rPr lang="en-US" sz="1400" b="1" dirty="0"/>
              <a:t> OHS – PC – I – 064    </a:t>
            </a:r>
            <a:r>
              <a:rPr lang="en-US" sz="1400" dirty="0"/>
              <a:t>| September 17, 2007</a:t>
            </a:r>
          </a:p>
          <a:p>
            <a:r>
              <a:rPr lang="en-US" sz="1400" b="1" i="1" dirty="0">
                <a:solidFill>
                  <a:srgbClr val="FFFF00"/>
                </a:solidFill>
              </a:rPr>
              <a:t>In calculating average daily attendance does a program use funded or actual enrollment?</a:t>
            </a:r>
          </a:p>
          <a:p>
            <a:r>
              <a:rPr lang="en-US" sz="1400" dirty="0"/>
              <a:t>Average daily attendance is calculated by dividing the number of children attending the program on any given day by the number of children enrolled (excluding vacancies) in the program on that same day.</a:t>
            </a:r>
          </a:p>
        </p:txBody>
      </p:sp>
      <p:grpSp>
        <p:nvGrpSpPr>
          <p:cNvPr id="4" name="Group 3"/>
          <p:cNvGrpSpPr/>
          <p:nvPr/>
        </p:nvGrpSpPr>
        <p:grpSpPr>
          <a:xfrm>
            <a:off x="2623129" y="295268"/>
            <a:ext cx="3276549" cy="2562828"/>
            <a:chOff x="3185034" y="1480859"/>
            <a:chExt cx="5170664" cy="4044355"/>
          </a:xfrm>
        </p:grpSpPr>
        <p:pic>
          <p:nvPicPr>
            <p:cNvPr id="13" name="hed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63447" y="3050225"/>
              <a:ext cx="892251" cy="718321"/>
            </a:xfrm>
            <a:prstGeom prst="rect">
              <a:avLst/>
            </a:prstGeom>
          </p:spPr>
        </p:pic>
        <p:pic>
          <p:nvPicPr>
            <p:cNvPr id="2" name="Schoo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5034" y="1480859"/>
              <a:ext cx="4799646" cy="3870213"/>
            </a:xfrm>
            <a:prstGeom prst="rect">
              <a:avLst/>
            </a:prstGeom>
          </p:spPr>
        </p:pic>
        <p:pic>
          <p:nvPicPr>
            <p:cNvPr id="14" name="hed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68865" y="4430713"/>
              <a:ext cx="838825" cy="718321"/>
            </a:xfrm>
            <a:prstGeom prst="rect">
              <a:avLst/>
            </a:prstGeom>
          </p:spPr>
        </p:pic>
        <p:pic>
          <p:nvPicPr>
            <p:cNvPr id="11" name="hed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3014" y="3316457"/>
              <a:ext cx="872076" cy="718321"/>
            </a:xfrm>
            <a:prstGeom prst="rect">
              <a:avLst/>
            </a:prstGeom>
          </p:spPr>
        </p:pic>
        <p:pic>
          <p:nvPicPr>
            <p:cNvPr id="12" name="hed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45081" y="4699114"/>
              <a:ext cx="838825" cy="718321"/>
            </a:xfrm>
            <a:prstGeom prst="rect">
              <a:avLst/>
            </a:prstGeom>
          </p:spPr>
        </p:pic>
        <p:pic>
          <p:nvPicPr>
            <p:cNvPr id="3" name="hedg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4931" y="4806893"/>
              <a:ext cx="820001" cy="718321"/>
            </a:xfrm>
            <a:prstGeom prst="rect">
              <a:avLst/>
            </a:prstGeom>
          </p:spPr>
        </p:pic>
      </p:grpSp>
      <p:pic>
        <p:nvPicPr>
          <p:cNvPr id="15" name="bus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3574" y="2001533"/>
            <a:ext cx="2609667" cy="2040760"/>
          </a:xfrm>
          <a:prstGeom prst="rect">
            <a:avLst/>
          </a:prstGeom>
        </p:spPr>
      </p:pic>
      <p:pic>
        <p:nvPicPr>
          <p:cNvPr id="16" name="male_front_bicycl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9654" y="867829"/>
            <a:ext cx="1327538" cy="1770051"/>
          </a:xfrm>
          <a:prstGeom prst="rect">
            <a:avLst/>
          </a:prstGeom>
        </p:spPr>
      </p:pic>
      <p:sp>
        <p:nvSpPr>
          <p:cNvPr id="18" name="TextBox 17"/>
          <p:cNvSpPr txBox="1"/>
          <p:nvPr/>
        </p:nvSpPr>
        <p:spPr>
          <a:xfrm>
            <a:off x="141382" y="2905021"/>
            <a:ext cx="3193152" cy="1938992"/>
          </a:xfrm>
          <a:prstGeom prst="rect">
            <a:avLst/>
          </a:prstGeom>
          <a:noFill/>
        </p:spPr>
        <p:txBody>
          <a:bodyPr wrap="square" rtlCol="0">
            <a:spAutoFit/>
          </a:bodyPr>
          <a:lstStyle/>
          <a:p>
            <a:r>
              <a:rPr lang="en-US" sz="3600" b="1" dirty="0">
                <a:solidFill>
                  <a:schemeClr val="accent2"/>
                </a:solidFill>
              </a:rPr>
              <a:t>2 </a:t>
            </a:r>
            <a:r>
              <a:rPr lang="en-US" b="1" dirty="0"/>
              <a:t>Funded Enrollment</a:t>
            </a:r>
          </a:p>
          <a:p>
            <a:r>
              <a:rPr lang="en-US" sz="1400" dirty="0"/>
              <a:t>is defined  as the number of children whom the grantee has been funded to serve and , as indicated in the approved application or, if applicable  as negotiated between the grantee and the Head Start program office</a:t>
            </a:r>
          </a:p>
        </p:txBody>
      </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47042" y="4603107"/>
            <a:ext cx="1707828" cy="2516165"/>
          </a:xfrm>
          <a:prstGeom prst="rect">
            <a:avLst/>
          </a:prstGeom>
        </p:spPr>
      </p:pic>
      <p:pic>
        <p:nvPicPr>
          <p:cNvPr id="38" name="female_student_front_backpac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8541" y="2715970"/>
            <a:ext cx="902262" cy="2007204"/>
          </a:xfrm>
          <a:prstGeom prst="rect">
            <a:avLst/>
          </a:prstGeom>
        </p:spPr>
      </p:pic>
      <p:pic>
        <p:nvPicPr>
          <p:cNvPr id="40" name="Picture 39"/>
          <p:cNvPicPr>
            <a:picLocks noChangeAspect="1"/>
          </p:cNvPicPr>
          <p:nvPr/>
        </p:nvPicPr>
        <p:blipFill>
          <a:blip r:embed="rId12" cstate="print">
            <a:extLst>
              <a:ext uri="{BEBA8EAE-BF5A-486C-A8C5-ECC9F3942E4B}">
                <a14:imgProps xmlns:a14="http://schemas.microsoft.com/office/drawing/2010/main">
                  <a14:imgLayer r:embed="rId13">
                    <a14:imgEffect>
                      <a14:backgroundRemoval t="0" b="98077" l="5128" r="97436"/>
                    </a14:imgEffect>
                  </a14:imgLayer>
                </a14:imgProps>
              </a:ext>
              <a:ext uri="{28A0092B-C50C-407E-A947-70E740481C1C}">
                <a14:useLocalDpi xmlns:a14="http://schemas.microsoft.com/office/drawing/2010/main" val="0"/>
              </a:ext>
            </a:extLst>
          </a:blip>
          <a:stretch>
            <a:fillRect/>
          </a:stretch>
        </p:blipFill>
        <p:spPr>
          <a:xfrm>
            <a:off x="4554642" y="3734157"/>
            <a:ext cx="291544" cy="291544"/>
          </a:xfrm>
          <a:prstGeom prst="rect">
            <a:avLst/>
          </a:prstGeom>
        </p:spPr>
      </p:pic>
      <p:pic>
        <p:nvPicPr>
          <p:cNvPr id="42" name="Picture 41"/>
          <p:cNvPicPr>
            <a:picLocks noChangeAspect="1"/>
          </p:cNvPicPr>
          <p:nvPr/>
        </p:nvPicPr>
        <p:blipFill>
          <a:blip r:embed="rId12" cstate="print">
            <a:extLst>
              <a:ext uri="{BEBA8EAE-BF5A-486C-A8C5-ECC9F3942E4B}">
                <a14:imgProps xmlns:a14="http://schemas.microsoft.com/office/drawing/2010/main">
                  <a14:imgLayer r:embed="rId13">
                    <a14:imgEffect>
                      <a14:backgroundRemoval t="0" b="98077" l="5128" r="97436"/>
                    </a14:imgEffect>
                  </a14:imgLayer>
                </a14:imgProps>
              </a:ext>
              <a:ext uri="{28A0092B-C50C-407E-A947-70E740481C1C}">
                <a14:useLocalDpi xmlns:a14="http://schemas.microsoft.com/office/drawing/2010/main" val="0"/>
              </a:ext>
            </a:extLst>
          </a:blip>
          <a:stretch>
            <a:fillRect/>
          </a:stretch>
        </p:blipFill>
        <p:spPr>
          <a:xfrm>
            <a:off x="7979596" y="3549762"/>
            <a:ext cx="226635" cy="226635"/>
          </a:xfrm>
          <a:prstGeom prst="rect">
            <a:avLst/>
          </a:prstGeom>
        </p:spPr>
      </p:pic>
      <p:sp>
        <p:nvSpPr>
          <p:cNvPr id="5" name="TextBox 4"/>
          <p:cNvSpPr txBox="1"/>
          <p:nvPr/>
        </p:nvSpPr>
        <p:spPr>
          <a:xfrm>
            <a:off x="6904536" y="5064523"/>
            <a:ext cx="5135525" cy="1200329"/>
          </a:xfrm>
          <a:prstGeom prst="rect">
            <a:avLst/>
          </a:prstGeom>
          <a:solidFill>
            <a:schemeClr val="tx1">
              <a:lumMod val="85000"/>
              <a:lumOff val="15000"/>
            </a:schemeClr>
          </a:solidFill>
          <a:ln w="28575">
            <a:solidFill>
              <a:schemeClr val="accent1"/>
            </a:solidFill>
          </a:ln>
        </p:spPr>
        <p:txBody>
          <a:bodyPr wrap="square" rtlCol="0">
            <a:spAutoFit/>
          </a:bodyPr>
          <a:lstStyle/>
          <a:p>
            <a:pPr algn="ctr"/>
            <a:r>
              <a:rPr lang="en-US" sz="3200" b="1" dirty="0">
                <a:solidFill>
                  <a:schemeClr val="bg1"/>
                </a:solidFill>
              </a:rPr>
              <a:t>ADA Formula:</a:t>
            </a:r>
          </a:p>
          <a:p>
            <a:pPr algn="ctr"/>
            <a:r>
              <a:rPr lang="en-US" sz="2000" b="1" dirty="0">
                <a:solidFill>
                  <a:schemeClr val="bg1"/>
                </a:solidFill>
              </a:rPr>
              <a:t>ADA = </a:t>
            </a:r>
            <a:r>
              <a:rPr lang="en-US" sz="2000" b="1" u="sng" dirty="0">
                <a:solidFill>
                  <a:schemeClr val="bg1"/>
                </a:solidFill>
              </a:rPr>
              <a:t>Number Present</a:t>
            </a:r>
          </a:p>
          <a:p>
            <a:pPr algn="ctr"/>
            <a:r>
              <a:rPr lang="en-US" sz="2000" b="1" dirty="0">
                <a:solidFill>
                  <a:schemeClr val="bg1"/>
                </a:solidFill>
              </a:rPr>
              <a:t>            Actual Enrollment</a:t>
            </a:r>
          </a:p>
        </p:txBody>
      </p:sp>
    </p:spTree>
    <p:extLst>
      <p:ext uri="{BB962C8B-B14F-4D97-AF65-F5344CB8AC3E}">
        <p14:creationId xmlns:p14="http://schemas.microsoft.com/office/powerpoint/2010/main" val="315514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88868" y="494950"/>
            <a:ext cx="10352380" cy="579472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6487"/>
          <a:stretch/>
        </p:blipFill>
        <p:spPr>
          <a:xfrm>
            <a:off x="7810150" y="3019387"/>
            <a:ext cx="3321522" cy="3188465"/>
          </a:xfrm>
          <a:prstGeom prst="rect">
            <a:avLst/>
          </a:prstGeom>
          <a:ln>
            <a:noFill/>
          </a:ln>
          <a:effectLst>
            <a:outerShdw blurRad="190500" algn="tl" rotWithShape="0">
              <a:srgbClr val="000000">
                <a:alpha val="70000"/>
              </a:srgbClr>
            </a:outerShdw>
          </a:effectLst>
        </p:spPr>
      </p:pic>
      <p:pic>
        <p:nvPicPr>
          <p:cNvPr id="6" name="girl_back_chair_raise_han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1531" y="4591415"/>
            <a:ext cx="1044021" cy="1847114"/>
          </a:xfrm>
          <a:prstGeom prst="rect">
            <a:avLst/>
          </a:prstGeom>
        </p:spPr>
      </p:pic>
      <p:pic>
        <p:nvPicPr>
          <p:cNvPr id="7" name="boy_raise_arm_back_chai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3904" y="4591415"/>
            <a:ext cx="1113635" cy="1965733"/>
          </a:xfrm>
          <a:prstGeom prst="rect">
            <a:avLst/>
          </a:prstGeom>
        </p:spPr>
      </p:pic>
      <p:pic>
        <p:nvPicPr>
          <p:cNvPr id="8" name="girl_back_chair_raise_han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1263" y="4851746"/>
            <a:ext cx="1072058" cy="1764147"/>
          </a:xfrm>
          <a:prstGeom prst="rect">
            <a:avLst/>
          </a:prstGeom>
        </p:spPr>
      </p:pic>
      <p:sp>
        <p:nvSpPr>
          <p:cNvPr id="2" name="Rectangle 1"/>
          <p:cNvSpPr/>
          <p:nvPr/>
        </p:nvSpPr>
        <p:spPr>
          <a:xfrm>
            <a:off x="1788103" y="3128212"/>
            <a:ext cx="5061523" cy="3161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What’s the Answer?</a:t>
            </a:r>
          </a:p>
          <a:p>
            <a:r>
              <a:rPr lang="en-US" dirty="0"/>
              <a:t>Discussion Note:</a:t>
            </a:r>
          </a:p>
          <a:p>
            <a:r>
              <a:rPr lang="en-US" dirty="0"/>
              <a:t>Center: ABC  </a:t>
            </a:r>
          </a:p>
          <a:p>
            <a:r>
              <a:rPr lang="en-US" dirty="0"/>
              <a:t>Funded Enrollment 96; 5 Classrooms</a:t>
            </a:r>
          </a:p>
          <a:p>
            <a:r>
              <a:rPr lang="en-US" dirty="0"/>
              <a:t>Enrollment: 88</a:t>
            </a:r>
          </a:p>
        </p:txBody>
      </p:sp>
    </p:spTree>
    <p:extLst>
      <p:ext uri="{BB962C8B-B14F-4D97-AF65-F5344CB8AC3E}">
        <p14:creationId xmlns:p14="http://schemas.microsoft.com/office/powerpoint/2010/main" val="237205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2413945" y="205263"/>
            <a:ext cx="9324895" cy="8373349"/>
            <a:chOff x="110855" y="-458369"/>
            <a:chExt cx="12284950" cy="11031347"/>
          </a:xfrm>
        </p:grpSpPr>
        <p:sp>
          <p:nvSpPr>
            <p:cNvPr id="54" name="Rectangle 53"/>
            <p:cNvSpPr/>
            <p:nvPr/>
          </p:nvSpPr>
          <p:spPr>
            <a:xfrm>
              <a:off x="2819160" y="-310504"/>
              <a:ext cx="7685339" cy="10883482"/>
            </a:xfrm>
            <a:prstGeom prst="rect">
              <a:avLst/>
            </a:prstGeom>
            <a:solidFill>
              <a:schemeClr val="accent2"/>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10855" y="-458369"/>
              <a:ext cx="6659689" cy="4001633"/>
            </a:xfrm>
            <a:prstGeom prst="rect">
              <a:avLst/>
            </a:prstGeom>
            <a:solidFill>
              <a:schemeClr val="accent1">
                <a:lumMod val="60000"/>
                <a:lumOff val="40000"/>
              </a:schemeClr>
            </a:solidFill>
            <a:ln>
              <a:noFill/>
            </a:ln>
            <a:effectLst>
              <a:outerShdw blurRad="50800" dist="38100" dir="8100000" algn="tr" rotWithShape="0">
                <a:prstClr val="black">
                  <a:alpha val="40000"/>
                </a:prstClr>
              </a:outerShdw>
            </a:effectLst>
            <a:scene3d>
              <a:camera prst="isometricRightUp">
                <a:rot lat="2100000" lon="18899998" rev="0"/>
              </a:camera>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574827" y="-141646"/>
              <a:ext cx="7820978" cy="3816518"/>
            </a:xfrm>
            <a:prstGeom prst="rect">
              <a:avLst/>
            </a:prstGeom>
            <a:solidFill>
              <a:schemeClr val="accent1">
                <a:lumMod val="60000"/>
                <a:lumOff val="40000"/>
              </a:schemeClr>
            </a:solidFill>
            <a:ln>
              <a:noFill/>
            </a:ln>
            <a:effectLst>
              <a:outerShdw blurRad="50800" dist="38100" dir="8100000" algn="tr" rotWithShape="0">
                <a:prstClr val="black">
                  <a:alpha val="40000"/>
                </a:prstClr>
              </a:outerShdw>
            </a:effectLst>
            <a:scene3d>
              <a:camera prst="isometricLeftDown">
                <a:rot lat="2100000" lon="2700000" rev="0"/>
              </a:camera>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462230" y="1920822"/>
              <a:ext cx="6659689" cy="3816516"/>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798800" y="3062372"/>
              <a:ext cx="6659689" cy="5532025"/>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a:sp3d extrusionH="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chalkboard_l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6899" y="-75539"/>
            <a:ext cx="3559402" cy="3336940"/>
          </a:xfrm>
          <a:prstGeom prst="rect">
            <a:avLst/>
          </a:prstGeom>
        </p:spPr>
      </p:pic>
      <p:pic>
        <p:nvPicPr>
          <p:cNvPr id="78" name="chai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0781" y="2041237"/>
            <a:ext cx="1204782" cy="1376894"/>
          </a:xfrm>
          <a:prstGeom prst="rect">
            <a:avLst/>
          </a:prstGeom>
        </p:spPr>
      </p:pic>
      <p:pic>
        <p:nvPicPr>
          <p:cNvPr id="79" name="desk_fro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3928" y="2011188"/>
            <a:ext cx="2620596" cy="2047341"/>
          </a:xfrm>
          <a:prstGeom prst="rect">
            <a:avLst/>
          </a:prstGeom>
        </p:spPr>
      </p:pic>
      <p:sp>
        <p:nvSpPr>
          <p:cNvPr id="80" name="TextBox 79"/>
          <p:cNvSpPr txBox="1"/>
          <p:nvPr/>
        </p:nvSpPr>
        <p:spPr>
          <a:xfrm>
            <a:off x="3556817" y="809485"/>
            <a:ext cx="2795300" cy="584775"/>
          </a:xfrm>
          <a:prstGeom prst="rect">
            <a:avLst/>
          </a:prstGeom>
          <a:noFill/>
          <a:scene3d>
            <a:camera prst="isometricRightUp"/>
            <a:lightRig rig="threePt" dir="t"/>
          </a:scene3d>
        </p:spPr>
        <p:txBody>
          <a:bodyPr wrap="square" rtlCol="0">
            <a:spAutoFit/>
          </a:bodyPr>
          <a:lstStyle/>
          <a:p>
            <a:pPr algn="ctr"/>
            <a:r>
              <a:rPr lang="en-US" sz="3200" b="1" dirty="0">
                <a:solidFill>
                  <a:schemeClr val="bg1"/>
                </a:solidFill>
              </a:rPr>
              <a:t>Ghost Children</a:t>
            </a:r>
            <a:r>
              <a:rPr lang="en-US" sz="2000" dirty="0">
                <a:solidFill>
                  <a:schemeClr val="bg1"/>
                </a:solidFill>
              </a:rPr>
              <a:t>.</a:t>
            </a:r>
          </a:p>
        </p:txBody>
      </p:sp>
      <p:sp>
        <p:nvSpPr>
          <p:cNvPr id="81" name="TextBox 80"/>
          <p:cNvSpPr txBox="1"/>
          <p:nvPr/>
        </p:nvSpPr>
        <p:spPr>
          <a:xfrm>
            <a:off x="3432027" y="5401039"/>
            <a:ext cx="4582551" cy="523220"/>
          </a:xfrm>
          <a:prstGeom prst="rect">
            <a:avLst/>
          </a:prstGeom>
          <a:noFill/>
          <a:scene3d>
            <a:camera prst="isometricBottomDown"/>
            <a:lightRig rig="threePt" dir="t"/>
          </a:scene3d>
        </p:spPr>
        <p:txBody>
          <a:bodyPr wrap="square" rtlCol="0">
            <a:spAutoFit/>
          </a:bodyPr>
          <a:lstStyle/>
          <a:p>
            <a:r>
              <a:rPr lang="en-US" sz="2800" dirty="0"/>
              <a:t>School Readiness</a:t>
            </a:r>
            <a:r>
              <a:rPr lang="en-US" dirty="0"/>
              <a:t>.</a:t>
            </a:r>
          </a:p>
        </p:txBody>
      </p:sp>
      <p:pic>
        <p:nvPicPr>
          <p:cNvPr id="83" name="pla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5125" y="965636"/>
            <a:ext cx="830397" cy="1239398"/>
          </a:xfrm>
          <a:prstGeom prst="rect">
            <a:avLst/>
          </a:prstGeom>
        </p:spPr>
      </p:pic>
      <p:pic>
        <p:nvPicPr>
          <p:cNvPr id="84" name="man_stand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211477" y="2172516"/>
            <a:ext cx="882091" cy="2151444"/>
          </a:xfrm>
          <a:prstGeom prst="rect">
            <a:avLst/>
          </a:prstGeom>
        </p:spPr>
      </p:pic>
      <p:pic>
        <p:nvPicPr>
          <p:cNvPr id="86" name="cloc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782732" y="247727"/>
            <a:ext cx="737553" cy="905544"/>
          </a:xfrm>
          <a:prstGeom prst="rect">
            <a:avLst/>
          </a:prstGeom>
        </p:spPr>
      </p:pic>
      <p:pic>
        <p:nvPicPr>
          <p:cNvPr id="87" name="window"/>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4779" y="711566"/>
            <a:ext cx="1053327" cy="1539616"/>
          </a:xfrm>
          <a:prstGeom prst="rect">
            <a:avLst/>
          </a:prstGeom>
          <a:effectLst/>
        </p:spPr>
      </p:pic>
      <p:sp>
        <p:nvSpPr>
          <p:cNvPr id="90" name="TextBox 89"/>
          <p:cNvSpPr txBox="1"/>
          <p:nvPr/>
        </p:nvSpPr>
        <p:spPr>
          <a:xfrm>
            <a:off x="4738193" y="2287312"/>
            <a:ext cx="3220342" cy="584775"/>
          </a:xfrm>
          <a:prstGeom prst="rect">
            <a:avLst/>
          </a:prstGeom>
          <a:noFill/>
          <a:effectLst>
            <a:outerShdw blurRad="76200" dir="13500000" sy="23000" kx="1200000" algn="br" rotWithShape="0">
              <a:prstClr val="black">
                <a:alpha val="20000"/>
              </a:prstClr>
            </a:outerShdw>
          </a:effectLst>
        </p:spPr>
        <p:txBody>
          <a:bodyPr wrap="square" rtlCol="0">
            <a:spAutoFit/>
            <a:scene3d>
              <a:camera prst="isometricOffAxis1Right">
                <a:rot lat="1826861" lon="18585453" rev="21510057"/>
              </a:camera>
              <a:lightRig rig="twoPt" dir="t"/>
            </a:scene3d>
            <a:sp3d extrusionH="139700"/>
          </a:bodyPr>
          <a:lstStyle/>
          <a:p>
            <a:pPr algn="ctr"/>
            <a:r>
              <a:rPr lang="en-US" sz="3200" b="1" dirty="0">
                <a:solidFill>
                  <a:schemeClr val="accent1"/>
                </a:solidFill>
                <a:effectLst>
                  <a:outerShdw blurRad="101600" dist="203200" dir="7800000" sy="30000" kx="1300200" algn="ctr" rotWithShape="0">
                    <a:prstClr val="black">
                      <a:alpha val="32000"/>
                    </a:prstClr>
                  </a:outerShdw>
                </a:effectLst>
              </a:rPr>
              <a:t>Mr. Shepherd</a:t>
            </a:r>
          </a:p>
        </p:txBody>
      </p:sp>
      <p:pic>
        <p:nvPicPr>
          <p:cNvPr id="91" name="student_desk"/>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0813" y="2998283"/>
            <a:ext cx="1585523" cy="1367449"/>
          </a:xfrm>
          <a:prstGeom prst="rect">
            <a:avLst/>
          </a:prstGeom>
        </p:spPr>
      </p:pic>
      <p:pic>
        <p:nvPicPr>
          <p:cNvPr id="92" name="student_desk"/>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81394" y="3636766"/>
            <a:ext cx="1585523" cy="1367449"/>
          </a:xfrm>
          <a:prstGeom prst="rect">
            <a:avLst/>
          </a:prstGeom>
        </p:spPr>
      </p:pic>
      <p:pic>
        <p:nvPicPr>
          <p:cNvPr id="93" name="student_desk"/>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24062" y="4282961"/>
            <a:ext cx="1585523" cy="1367449"/>
          </a:xfrm>
          <a:prstGeom prst="rect">
            <a:avLst/>
          </a:prstGeom>
        </p:spPr>
      </p:pic>
      <p:pic>
        <p:nvPicPr>
          <p:cNvPr id="94" name="student_desk"/>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05433" y="3875550"/>
            <a:ext cx="1585523" cy="1367449"/>
          </a:xfrm>
          <a:prstGeom prst="rect">
            <a:avLst/>
          </a:prstGeom>
        </p:spPr>
      </p:pic>
      <p:pic>
        <p:nvPicPr>
          <p:cNvPr id="95" name="student_desk"/>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6014" y="4514033"/>
            <a:ext cx="1585523" cy="1367449"/>
          </a:xfrm>
          <a:prstGeom prst="rect">
            <a:avLst/>
          </a:prstGeom>
        </p:spPr>
      </p:pic>
      <p:pic>
        <p:nvPicPr>
          <p:cNvPr id="96" name="desk_bac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4405" y="4709792"/>
            <a:ext cx="1075875" cy="1229572"/>
          </a:xfrm>
          <a:prstGeom prst="rect">
            <a:avLst/>
          </a:prstGeom>
        </p:spPr>
      </p:pic>
      <p:pic>
        <p:nvPicPr>
          <p:cNvPr id="97" name="student_desk"/>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8682" y="5160228"/>
            <a:ext cx="1585523" cy="1367449"/>
          </a:xfrm>
          <a:prstGeom prst="rect">
            <a:avLst/>
          </a:prstGeom>
        </p:spPr>
      </p:pic>
      <p:pic>
        <p:nvPicPr>
          <p:cNvPr id="98" name="boy_back_chai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6456" y="3507155"/>
            <a:ext cx="1392714" cy="1714109"/>
          </a:xfrm>
          <a:prstGeom prst="rect">
            <a:avLst/>
          </a:prstGeom>
        </p:spPr>
      </p:pic>
      <p:pic>
        <p:nvPicPr>
          <p:cNvPr id="102" name="boy_back_chai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65165" y="5003163"/>
            <a:ext cx="836902" cy="1714109"/>
          </a:xfrm>
          <a:prstGeom prst="rect">
            <a:avLst/>
          </a:prstGeom>
        </p:spPr>
      </p:pic>
      <p:pic>
        <p:nvPicPr>
          <p:cNvPr id="103" name="yellow_boo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04606" y="4298798"/>
            <a:ext cx="473861" cy="369619"/>
          </a:xfrm>
          <a:prstGeom prst="rect">
            <a:avLst/>
          </a:prstGeom>
        </p:spPr>
      </p:pic>
      <p:pic>
        <p:nvPicPr>
          <p:cNvPr id="104" name="green_boo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758494">
            <a:off x="9654660" y="4265379"/>
            <a:ext cx="412612" cy="321844"/>
          </a:xfrm>
          <a:prstGeom prst="rect">
            <a:avLst/>
          </a:prstGeom>
        </p:spPr>
      </p:pic>
      <p:pic>
        <p:nvPicPr>
          <p:cNvPr id="105" name="blue_boo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54874" y="4603556"/>
            <a:ext cx="487489" cy="380249"/>
          </a:xfrm>
          <a:prstGeom prst="rect">
            <a:avLst/>
          </a:prstGeom>
        </p:spPr>
      </p:pic>
      <p:pic>
        <p:nvPicPr>
          <p:cNvPr id="106" name="red_book"/>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127776">
            <a:off x="7334054" y="3990941"/>
            <a:ext cx="428204" cy="334006"/>
          </a:xfrm>
          <a:prstGeom prst="rect">
            <a:avLst/>
          </a:prstGeom>
        </p:spPr>
      </p:pic>
      <p:pic>
        <p:nvPicPr>
          <p:cNvPr id="107" name="blue_book"/>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32401" y="5427963"/>
            <a:ext cx="487489" cy="380249"/>
          </a:xfrm>
          <a:prstGeom prst="rect">
            <a:avLst/>
          </a:prstGeom>
        </p:spPr>
      </p:pic>
      <p:pic>
        <p:nvPicPr>
          <p:cNvPr id="108" name="grey_book"/>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368608" y="3422875"/>
            <a:ext cx="368619" cy="287528"/>
          </a:xfrm>
          <a:prstGeom prst="rect">
            <a:avLst/>
          </a:prstGeom>
        </p:spPr>
      </p:pic>
      <p:pic>
        <p:nvPicPr>
          <p:cNvPr id="109" name="red_book"/>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127776">
            <a:off x="8379481" y="3346943"/>
            <a:ext cx="385613" cy="300784"/>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946209">
            <a:off x="8383153" y="1542004"/>
            <a:ext cx="1889032" cy="375820"/>
          </a:xfrm>
          <a:prstGeom prst="rect">
            <a:avLst/>
          </a:prstGeom>
        </p:spPr>
      </p:pic>
    </p:spTree>
    <p:extLst>
      <p:ext uri="{BB962C8B-B14F-4D97-AF65-F5344CB8AC3E}">
        <p14:creationId xmlns:p14="http://schemas.microsoft.com/office/powerpoint/2010/main" val="11333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nodeType="withEffect">
                                  <p:stCondLst>
                                    <p:cond delay="40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par>
                                <p:cTn id="11" presetID="5" presetClass="entr" presetSubtype="10" fill="hold" grpId="0" nodeType="withEffect">
                                  <p:stCondLst>
                                    <p:cond delay="500"/>
                                  </p:stCondLst>
                                  <p:childTnLst>
                                    <p:set>
                                      <p:cBhvr>
                                        <p:cTn id="12" dur="1" fill="hold">
                                          <p:stCondLst>
                                            <p:cond delay="0"/>
                                          </p:stCondLst>
                                        </p:cTn>
                                        <p:tgtEl>
                                          <p:spTgt spid="80"/>
                                        </p:tgtEl>
                                        <p:attrNameLst>
                                          <p:attrName>style.visibility</p:attrName>
                                        </p:attrNameLst>
                                      </p:cBhvr>
                                      <p:to>
                                        <p:strVal val="visible"/>
                                      </p:to>
                                    </p:set>
                                    <p:animEffect transition="in" filter="checkerboard(across)">
                                      <p:cBhvr>
                                        <p:cTn id="1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413756" y="841398"/>
            <a:ext cx="3905466" cy="923330"/>
          </a:xfrm>
          <a:prstGeom prst="rect">
            <a:avLst/>
          </a:prstGeom>
          <a:noFill/>
          <a:effectLst>
            <a:outerShdw blurRad="76200" dir="13500000" sy="23000" kx="1200000" algn="br" rotWithShape="0">
              <a:prstClr val="black">
                <a:alpha val="20000"/>
              </a:prstClr>
            </a:outerShdw>
          </a:effectLst>
        </p:spPr>
        <p:txBody>
          <a:bodyPr wrap="square" rtlCol="0">
            <a:spAutoFit/>
            <a:scene3d>
              <a:camera prst="isometricOffAxis1Right">
                <a:rot lat="1826861" lon="18585453" rev="21510057"/>
              </a:camera>
              <a:lightRig rig="twoPt" dir="t"/>
            </a:scene3d>
            <a:sp3d extrusionH="171450"/>
          </a:bodyPr>
          <a:lstStyle/>
          <a:p>
            <a:pPr algn="ctr"/>
            <a:r>
              <a:rPr lang="en-US" sz="5400" b="1" dirty="0">
                <a:solidFill>
                  <a:schemeClr val="bg1"/>
                </a:solidFill>
                <a:effectLst>
                  <a:outerShdw blurRad="101600" dist="203200" dir="7800000" sy="30000" kx="1300200" algn="ctr" rotWithShape="0">
                    <a:prstClr val="black">
                      <a:alpha val="32000"/>
                    </a:prstClr>
                  </a:outerShdw>
                </a:effectLst>
              </a:rPr>
              <a:t>Answer:</a:t>
            </a:r>
          </a:p>
        </p:txBody>
      </p:sp>
      <p:grpSp>
        <p:nvGrpSpPr>
          <p:cNvPr id="5" name="Group 4"/>
          <p:cNvGrpSpPr/>
          <p:nvPr/>
        </p:nvGrpSpPr>
        <p:grpSpPr>
          <a:xfrm>
            <a:off x="2413945" y="205263"/>
            <a:ext cx="9324895" cy="8373349"/>
            <a:chOff x="110855" y="-458369"/>
            <a:chExt cx="12284950" cy="11031347"/>
          </a:xfrm>
        </p:grpSpPr>
        <p:sp>
          <p:nvSpPr>
            <p:cNvPr id="28" name="Rectangle 27"/>
            <p:cNvSpPr/>
            <p:nvPr/>
          </p:nvSpPr>
          <p:spPr>
            <a:xfrm>
              <a:off x="2819160" y="-310504"/>
              <a:ext cx="7685339" cy="10883482"/>
            </a:xfrm>
            <a:prstGeom prst="rect">
              <a:avLst/>
            </a:prstGeom>
            <a:solidFill>
              <a:schemeClr val="accent2"/>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10855" y="-458369"/>
              <a:ext cx="6659689" cy="4001633"/>
            </a:xfrm>
            <a:prstGeom prst="rect">
              <a:avLst/>
            </a:prstGeom>
            <a:solidFill>
              <a:schemeClr val="accent1">
                <a:lumMod val="60000"/>
                <a:lumOff val="40000"/>
              </a:schemeClr>
            </a:solidFill>
            <a:ln>
              <a:noFill/>
            </a:ln>
            <a:effectLst>
              <a:outerShdw blurRad="50800" dist="38100" dir="8100000" algn="tr" rotWithShape="0">
                <a:prstClr val="black">
                  <a:alpha val="40000"/>
                </a:prstClr>
              </a:outerShdw>
            </a:effectLst>
            <a:scene3d>
              <a:camera prst="isometricRightUp">
                <a:rot lat="2100000" lon="18899998" rev="0"/>
              </a:camera>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4827" y="-141646"/>
              <a:ext cx="7820978" cy="3816518"/>
            </a:xfrm>
            <a:prstGeom prst="rect">
              <a:avLst/>
            </a:prstGeom>
            <a:solidFill>
              <a:schemeClr val="accent1">
                <a:lumMod val="60000"/>
                <a:lumOff val="40000"/>
              </a:schemeClr>
            </a:solidFill>
            <a:ln>
              <a:noFill/>
            </a:ln>
            <a:effectLst>
              <a:outerShdw blurRad="50800" dist="38100" dir="8100000" algn="tr" rotWithShape="0">
                <a:prstClr val="black">
                  <a:alpha val="40000"/>
                </a:prstClr>
              </a:outerShdw>
            </a:effectLst>
            <a:scene3d>
              <a:camera prst="isometricLeftDown">
                <a:rot lat="2100000" lon="2700000" rev="0"/>
              </a:camera>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462230" y="1920822"/>
              <a:ext cx="6659689" cy="3816516"/>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798800" y="3062372"/>
              <a:ext cx="6659689" cy="5532025"/>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a:sp3d extrusionH="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whitebo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0967" y="-37830"/>
            <a:ext cx="2758796" cy="3186796"/>
          </a:xfrm>
          <a:prstGeom prst="rect">
            <a:avLst/>
          </a:prstGeom>
        </p:spPr>
      </p:pic>
      <p:pic>
        <p:nvPicPr>
          <p:cNvPr id="61" name="chai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0781" y="2041237"/>
            <a:ext cx="1204782" cy="1376894"/>
          </a:xfrm>
          <a:prstGeom prst="rect">
            <a:avLst/>
          </a:prstGeom>
        </p:spPr>
      </p:pic>
      <p:pic>
        <p:nvPicPr>
          <p:cNvPr id="7" name="desk_fro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3928" y="2011188"/>
            <a:ext cx="2620596" cy="2047341"/>
          </a:xfrm>
          <a:prstGeom prst="rect">
            <a:avLst/>
          </a:prstGeom>
        </p:spPr>
      </p:pic>
      <p:pic>
        <p:nvPicPr>
          <p:cNvPr id="13"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0813" y="2998283"/>
            <a:ext cx="1585523" cy="1367449"/>
          </a:xfrm>
          <a:prstGeom prst="rect">
            <a:avLst/>
          </a:prstGeom>
        </p:spPr>
      </p:pic>
      <p:pic>
        <p:nvPicPr>
          <p:cNvPr id="30"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394" y="3636766"/>
            <a:ext cx="1585523" cy="1367449"/>
          </a:xfrm>
          <a:prstGeom prst="rect">
            <a:avLst/>
          </a:prstGeom>
        </p:spPr>
      </p:pic>
      <p:pic>
        <p:nvPicPr>
          <p:cNvPr id="35"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4062" y="4282961"/>
            <a:ext cx="1585523" cy="1367449"/>
          </a:xfrm>
          <a:prstGeom prst="rect">
            <a:avLst/>
          </a:prstGeom>
        </p:spPr>
      </p:pic>
      <p:sp>
        <p:nvSpPr>
          <p:cNvPr id="19" name="TextBox 18"/>
          <p:cNvSpPr txBox="1"/>
          <p:nvPr/>
        </p:nvSpPr>
        <p:spPr>
          <a:xfrm>
            <a:off x="3277863" y="783703"/>
            <a:ext cx="3506053" cy="1323439"/>
          </a:xfrm>
          <a:prstGeom prst="rect">
            <a:avLst/>
          </a:prstGeom>
          <a:noFill/>
          <a:scene3d>
            <a:camera prst="isometricRightUp"/>
            <a:lightRig rig="threePt" dir="t"/>
          </a:scene3d>
        </p:spPr>
        <p:txBody>
          <a:bodyPr wrap="square" rtlCol="0">
            <a:spAutoFit/>
          </a:bodyPr>
          <a:lstStyle/>
          <a:p>
            <a:pPr algn="ctr"/>
            <a:r>
              <a:rPr lang="en-US" sz="2000" b="1" dirty="0">
                <a:solidFill>
                  <a:srgbClr val="FF0000"/>
                </a:solidFill>
              </a:rPr>
              <a:t>That would mean that if a child had a 90% attendance –he would be missing a ½ day once a week for a month</a:t>
            </a:r>
            <a:endParaRPr lang="en-US" sz="2000" dirty="0">
              <a:solidFill>
                <a:srgbClr val="FF0000"/>
              </a:solidFill>
            </a:endParaRPr>
          </a:p>
        </p:txBody>
      </p:sp>
      <p:sp>
        <p:nvSpPr>
          <p:cNvPr id="34" name="TextBox 33"/>
          <p:cNvSpPr txBox="1"/>
          <p:nvPr/>
        </p:nvSpPr>
        <p:spPr>
          <a:xfrm>
            <a:off x="3432027" y="5401039"/>
            <a:ext cx="4582551" cy="523220"/>
          </a:xfrm>
          <a:prstGeom prst="rect">
            <a:avLst/>
          </a:prstGeom>
          <a:noFill/>
          <a:scene3d>
            <a:camera prst="isometricBottomDown"/>
            <a:lightRig rig="threePt" dir="t"/>
          </a:scene3d>
        </p:spPr>
        <p:txBody>
          <a:bodyPr wrap="square" rtlCol="0">
            <a:spAutoFit/>
          </a:bodyPr>
          <a:lstStyle/>
          <a:p>
            <a:r>
              <a:rPr lang="en-US" sz="2800" dirty="0"/>
              <a:t>Attendance Matters</a:t>
            </a:r>
            <a:endParaRPr lang="en-US" dirty="0"/>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5125" y="965636"/>
            <a:ext cx="830397" cy="1239398"/>
          </a:xfrm>
          <a:prstGeom prst="rect">
            <a:avLst/>
          </a:prstGeom>
        </p:spPr>
      </p:pic>
      <p:pic>
        <p:nvPicPr>
          <p:cNvPr id="41"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5433" y="3875550"/>
            <a:ext cx="1585523" cy="1367449"/>
          </a:xfrm>
          <a:prstGeom prst="rect">
            <a:avLst/>
          </a:prstGeom>
        </p:spPr>
      </p:pic>
      <p:pic>
        <p:nvPicPr>
          <p:cNvPr id="43"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6014" y="4514033"/>
            <a:ext cx="1585523" cy="1367449"/>
          </a:xfrm>
          <a:prstGeom prst="rect">
            <a:avLst/>
          </a:prstGeom>
        </p:spPr>
      </p:pic>
      <p:pic>
        <p:nvPicPr>
          <p:cNvPr id="44" name="desk_bac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4405" y="4709792"/>
            <a:ext cx="1075875" cy="1229572"/>
          </a:xfrm>
          <a:prstGeom prst="rect">
            <a:avLst/>
          </a:prstGeom>
        </p:spPr>
      </p:pic>
      <p:pic>
        <p:nvPicPr>
          <p:cNvPr id="45" name="student_des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8682" y="5160228"/>
            <a:ext cx="1585523" cy="1367449"/>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782732" y="247727"/>
            <a:ext cx="737553" cy="905544"/>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4779" y="711566"/>
            <a:ext cx="1053327" cy="1539616"/>
          </a:xfrm>
          <a:prstGeom prst="rect">
            <a:avLst/>
          </a:prstGeom>
          <a:effectLst/>
        </p:spPr>
      </p:pic>
      <p:pic>
        <p:nvPicPr>
          <p:cNvPr id="49" name="boy_back_chai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36456" y="3507155"/>
            <a:ext cx="1392714" cy="1714109"/>
          </a:xfrm>
          <a:prstGeom prst="rect">
            <a:avLst/>
          </a:prstGeom>
        </p:spPr>
      </p:pic>
      <p:pic>
        <p:nvPicPr>
          <p:cNvPr id="50" name="boy_raise_arm_back_chai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351927" y="2896057"/>
            <a:ext cx="1406426" cy="1730986"/>
          </a:xfrm>
          <a:prstGeom prst="rect">
            <a:avLst/>
          </a:prstGeom>
        </p:spPr>
      </p:pic>
      <p:pic>
        <p:nvPicPr>
          <p:cNvPr id="53" name="woman_poin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85841" y="2131800"/>
            <a:ext cx="1477627" cy="2289111"/>
          </a:xfrm>
          <a:prstGeom prst="rect">
            <a:avLst/>
          </a:prstGeom>
        </p:spPr>
      </p:pic>
      <p:pic>
        <p:nvPicPr>
          <p:cNvPr id="56" name="girl_back_chair_raise_hand"/>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62692" y="4432953"/>
            <a:ext cx="754546" cy="1334965"/>
          </a:xfrm>
          <a:prstGeom prst="rect">
            <a:avLst/>
          </a:prstGeom>
        </p:spPr>
      </p:pic>
      <p:pic>
        <p:nvPicPr>
          <p:cNvPr id="57" name="girl_back_chair"/>
          <p:cNvPicPr>
            <a:picLocks noChangeAspect="1"/>
          </p:cNvPicPr>
          <p:nvPr/>
        </p:nvPicPr>
        <p:blipFill>
          <a:blip r:embed="rId15" cstate="print">
            <a:extLst>
              <a:ext uri="{BEBA8EAE-BF5A-486C-A8C5-ECC9F3942E4B}">
                <a14:imgProps xmlns:a14="http://schemas.microsoft.com/office/drawing/2010/main">
                  <a14:imgLayer r:embed="rId16">
                    <a14:imgEffect>
                      <a14:saturation sat="33000"/>
                    </a14:imgEffect>
                  </a14:imgLayer>
                </a14:imgProps>
              </a:ext>
              <a:ext uri="{28A0092B-C50C-407E-A947-70E740481C1C}">
                <a14:useLocalDpi xmlns:a14="http://schemas.microsoft.com/office/drawing/2010/main" val="0"/>
              </a:ext>
            </a:extLst>
          </a:blip>
          <a:stretch>
            <a:fillRect/>
          </a:stretch>
        </p:blipFill>
        <p:spPr>
          <a:xfrm>
            <a:off x="10073142" y="4020855"/>
            <a:ext cx="754129" cy="1225461"/>
          </a:xfrm>
          <a:prstGeom prst="rect">
            <a:avLst/>
          </a:prstGeom>
        </p:spPr>
      </p:pic>
      <p:pic>
        <p:nvPicPr>
          <p:cNvPr id="58" name="boy_back_chai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65165" y="5003163"/>
            <a:ext cx="836902" cy="1714109"/>
          </a:xfrm>
          <a:prstGeom prst="rect">
            <a:avLst/>
          </a:prstGeom>
        </p:spPr>
      </p:pic>
      <p:pic>
        <p:nvPicPr>
          <p:cNvPr id="60" name="female_student_back"/>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33101" y="2691003"/>
            <a:ext cx="687907" cy="1242947"/>
          </a:xfrm>
          <a:prstGeom prst="rect">
            <a:avLst/>
          </a:prstGeom>
        </p:spPr>
      </p:pic>
      <p:sp>
        <p:nvSpPr>
          <p:cNvPr id="63" name="TextBox 62"/>
          <p:cNvSpPr txBox="1"/>
          <p:nvPr/>
        </p:nvSpPr>
        <p:spPr>
          <a:xfrm>
            <a:off x="151927" y="2998283"/>
            <a:ext cx="2248456" cy="2677656"/>
          </a:xfrm>
          <a:prstGeom prst="rect">
            <a:avLst/>
          </a:prstGeom>
          <a:noFill/>
        </p:spPr>
        <p:txBody>
          <a:bodyPr wrap="square" rtlCol="0">
            <a:spAutoFit/>
          </a:bodyPr>
          <a:lstStyle/>
          <a:p>
            <a:r>
              <a:rPr lang="en-US" sz="2400" b="1" dirty="0">
                <a:solidFill>
                  <a:schemeClr val="accent1">
                    <a:lumMod val="50000"/>
                  </a:schemeClr>
                </a:solidFill>
              </a:rPr>
              <a:t>Do we want our children having this same school/work ethic for the rest of their lives?</a:t>
            </a:r>
            <a:endParaRPr lang="en-US" sz="2000" dirty="0">
              <a:solidFill>
                <a:schemeClr val="accent1">
                  <a:lumMod val="50000"/>
                </a:schemeClr>
              </a:solidFill>
            </a:endParaRPr>
          </a:p>
        </p:txBody>
      </p:sp>
      <p:sp>
        <p:nvSpPr>
          <p:cNvPr id="37" name="TextBox 36"/>
          <p:cNvSpPr txBox="1"/>
          <p:nvPr/>
        </p:nvSpPr>
        <p:spPr>
          <a:xfrm>
            <a:off x="4538258" y="2368018"/>
            <a:ext cx="3757129" cy="523220"/>
          </a:xfrm>
          <a:prstGeom prst="rect">
            <a:avLst/>
          </a:prstGeom>
          <a:noFill/>
          <a:effectLst>
            <a:outerShdw blurRad="76200" dir="13500000" sy="23000" kx="1200000" algn="br" rotWithShape="0">
              <a:prstClr val="black">
                <a:alpha val="20000"/>
              </a:prstClr>
            </a:outerShdw>
          </a:effectLst>
        </p:spPr>
        <p:txBody>
          <a:bodyPr wrap="square" rtlCol="0">
            <a:spAutoFit/>
            <a:scene3d>
              <a:camera prst="isometricOffAxis1Right">
                <a:rot lat="1826861" lon="18585453" rev="21510057"/>
              </a:camera>
              <a:lightRig rig="twoPt" dir="t"/>
            </a:scene3d>
            <a:sp3d extrusionH="95250"/>
          </a:bodyPr>
          <a:lstStyle/>
          <a:p>
            <a:pPr algn="ctr"/>
            <a:r>
              <a:rPr lang="en-US" sz="2800" b="1" dirty="0">
                <a:solidFill>
                  <a:schemeClr val="bg1"/>
                </a:solidFill>
                <a:effectLst>
                  <a:outerShdw blurRad="101600" dist="203200" dir="7800000" sy="30000" kx="1300200" algn="ctr" rotWithShape="0">
                    <a:prstClr val="black">
                      <a:alpha val="32000"/>
                    </a:prstClr>
                  </a:outerShdw>
                </a:effectLst>
              </a:rPr>
              <a:t>Mrs. Smith</a:t>
            </a:r>
          </a:p>
        </p:txBody>
      </p:sp>
      <p:pic>
        <p:nvPicPr>
          <p:cNvPr id="40" name="yellow_book"/>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04606" y="4298798"/>
            <a:ext cx="473861" cy="369619"/>
          </a:xfrm>
          <a:prstGeom prst="rect">
            <a:avLst/>
          </a:prstGeom>
        </p:spPr>
      </p:pic>
      <p:pic>
        <p:nvPicPr>
          <p:cNvPr id="42" name="green_book"/>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0758494">
            <a:off x="9654660" y="4265379"/>
            <a:ext cx="412612" cy="321844"/>
          </a:xfrm>
          <a:prstGeom prst="rect">
            <a:avLst/>
          </a:prstGeom>
        </p:spPr>
      </p:pic>
      <p:pic>
        <p:nvPicPr>
          <p:cNvPr id="46" name="blue_book"/>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54874" y="4603556"/>
            <a:ext cx="487489" cy="380249"/>
          </a:xfrm>
          <a:prstGeom prst="rect">
            <a:avLst/>
          </a:prstGeom>
        </p:spPr>
      </p:pic>
      <p:pic>
        <p:nvPicPr>
          <p:cNvPr id="48" name="red_book"/>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21127776">
            <a:off x="7334054" y="3990941"/>
            <a:ext cx="428204" cy="334006"/>
          </a:xfrm>
          <a:prstGeom prst="rect">
            <a:avLst/>
          </a:prstGeom>
        </p:spPr>
      </p:pic>
      <p:pic>
        <p:nvPicPr>
          <p:cNvPr id="51" name="blue_book"/>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532401" y="5427963"/>
            <a:ext cx="487489" cy="380249"/>
          </a:xfrm>
          <a:prstGeom prst="rect">
            <a:avLst/>
          </a:prstGeom>
        </p:spPr>
      </p:pic>
      <p:pic>
        <p:nvPicPr>
          <p:cNvPr id="52" name="grey_book"/>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68608" y="3422875"/>
            <a:ext cx="368619" cy="287528"/>
          </a:xfrm>
          <a:prstGeom prst="rect">
            <a:avLst/>
          </a:prstGeom>
        </p:spPr>
      </p:pic>
      <p:pic>
        <p:nvPicPr>
          <p:cNvPr id="54" name="red_book"/>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27776">
            <a:off x="8379481" y="3346943"/>
            <a:ext cx="385613" cy="300784"/>
          </a:xfrm>
          <a:prstGeom prst="rect">
            <a:avLst/>
          </a:prstGeom>
        </p:spPr>
      </p:pic>
      <p:pic>
        <p:nvPicPr>
          <p:cNvPr id="55" name="grey_book"/>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04844" y="2666714"/>
            <a:ext cx="430062" cy="335454"/>
          </a:xfrm>
          <a:prstGeom prst="rect">
            <a:avLst/>
          </a:prstGeom>
        </p:spPr>
      </p:pic>
      <p:pic>
        <p:nvPicPr>
          <p:cNvPr id="59" name="red_book"/>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1127776">
            <a:off x="5411982" y="2584408"/>
            <a:ext cx="449889" cy="350920"/>
          </a:xfrm>
          <a:prstGeom prst="rect">
            <a:avLst/>
          </a:prstGeom>
        </p:spPr>
      </p:pic>
      <p:pic>
        <p:nvPicPr>
          <p:cNvPr id="64" name="Picture 6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1946209">
            <a:off x="8337048" y="2065981"/>
            <a:ext cx="1889032" cy="375820"/>
          </a:xfrm>
          <a:prstGeom prst="rect">
            <a:avLst/>
          </a:prstGeom>
        </p:spPr>
      </p:pic>
      <p:pic>
        <p:nvPicPr>
          <p:cNvPr id="65" name="Picture 64"/>
          <p:cNvPicPr>
            <a:picLocks noChangeAspect="1"/>
          </p:cNvPicPr>
          <p:nvPr/>
        </p:nvPicPr>
        <p:blipFill>
          <a:blip r:embed="rId28"/>
          <a:stretch>
            <a:fillRect/>
          </a:stretch>
        </p:blipFill>
        <p:spPr>
          <a:xfrm>
            <a:off x="-6942" y="5519336"/>
            <a:ext cx="1991120" cy="1548649"/>
          </a:xfrm>
          <a:prstGeom prst="rect">
            <a:avLst/>
          </a:prstGeom>
        </p:spPr>
      </p:pic>
    </p:spTree>
    <p:extLst>
      <p:ext uri="{BB962C8B-B14F-4D97-AF65-F5344CB8AC3E}">
        <p14:creationId xmlns:p14="http://schemas.microsoft.com/office/powerpoint/2010/main" val="3458281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9"/>
          <p:cNvSpPr/>
          <p:nvPr/>
        </p:nvSpPr>
        <p:spPr>
          <a:xfrm>
            <a:off x="-27366" y="-314902"/>
            <a:ext cx="8809143" cy="5072945"/>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 name="connsiteX0" fmla="*/ 9448676 w 12230913"/>
              <a:gd name="connsiteY0" fmla="*/ 0 h 6884422"/>
              <a:gd name="connsiteX1" fmla="*/ 12230913 w 12230913"/>
              <a:gd name="connsiteY1" fmla="*/ 448152 h 6884422"/>
              <a:gd name="connsiteX2" fmla="*/ 1081778 w 12230913"/>
              <a:gd name="connsiteY2" fmla="*/ 6882593 h 6884422"/>
              <a:gd name="connsiteX3" fmla="*/ 17744 w 12230913"/>
              <a:gd name="connsiteY3" fmla="*/ 6884422 h 6884422"/>
              <a:gd name="connsiteX4" fmla="*/ 134 w 12230913"/>
              <a:gd name="connsiteY4" fmla="*/ 5434062 h 6884422"/>
              <a:gd name="connsiteX5" fmla="*/ 9448676 w 12230913"/>
              <a:gd name="connsiteY5" fmla="*/ 0 h 6884422"/>
              <a:gd name="connsiteX0" fmla="*/ 9448676 w 10166585"/>
              <a:gd name="connsiteY0" fmla="*/ 0 h 6884422"/>
              <a:gd name="connsiteX1" fmla="*/ 10166585 w 10166585"/>
              <a:gd name="connsiteY1" fmla="*/ 1653498 h 6884422"/>
              <a:gd name="connsiteX2" fmla="*/ 1081778 w 10166585"/>
              <a:gd name="connsiteY2" fmla="*/ 6882593 h 6884422"/>
              <a:gd name="connsiteX3" fmla="*/ 17744 w 10166585"/>
              <a:gd name="connsiteY3" fmla="*/ 6884422 h 6884422"/>
              <a:gd name="connsiteX4" fmla="*/ 134 w 10166585"/>
              <a:gd name="connsiteY4" fmla="*/ 5434062 h 6884422"/>
              <a:gd name="connsiteX5" fmla="*/ 9448676 w 10166585"/>
              <a:gd name="connsiteY5" fmla="*/ 0 h 6884422"/>
              <a:gd name="connsiteX0" fmla="*/ 6580785 w 10166585"/>
              <a:gd name="connsiteY0" fmla="*/ 0 h 5249586"/>
              <a:gd name="connsiteX1" fmla="*/ 10166585 w 10166585"/>
              <a:gd name="connsiteY1" fmla="*/ 18662 h 5249586"/>
              <a:gd name="connsiteX2" fmla="*/ 1081778 w 10166585"/>
              <a:gd name="connsiteY2" fmla="*/ 5247757 h 5249586"/>
              <a:gd name="connsiteX3" fmla="*/ 17744 w 10166585"/>
              <a:gd name="connsiteY3" fmla="*/ 5249586 h 5249586"/>
              <a:gd name="connsiteX4" fmla="*/ 134 w 10166585"/>
              <a:gd name="connsiteY4" fmla="*/ 3799226 h 5249586"/>
              <a:gd name="connsiteX5" fmla="*/ 6580785 w 10166585"/>
              <a:gd name="connsiteY5" fmla="*/ 0 h 5249586"/>
              <a:gd name="connsiteX0" fmla="*/ 6560614 w 10166585"/>
              <a:gd name="connsiteY0" fmla="*/ 0 h 5236138"/>
              <a:gd name="connsiteX1" fmla="*/ 10166585 w 10166585"/>
              <a:gd name="connsiteY1" fmla="*/ 5214 h 5236138"/>
              <a:gd name="connsiteX2" fmla="*/ 1081778 w 10166585"/>
              <a:gd name="connsiteY2" fmla="*/ 5234309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91060 w 10166585"/>
              <a:gd name="connsiteY2" fmla="*/ 5052774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70889 w 10166585"/>
              <a:gd name="connsiteY2" fmla="*/ 5086392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57442 w 10166585"/>
              <a:gd name="connsiteY2" fmla="*/ 5072945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480 w 10166451"/>
              <a:gd name="connsiteY0" fmla="*/ 0 h 5072945"/>
              <a:gd name="connsiteX1" fmla="*/ 10166451 w 10166451"/>
              <a:gd name="connsiteY1" fmla="*/ 5214 h 5072945"/>
              <a:gd name="connsiteX2" fmla="*/ 1357308 w 10166451"/>
              <a:gd name="connsiteY2" fmla="*/ 5072945 h 5072945"/>
              <a:gd name="connsiteX3" fmla="*/ 0 w 10166451"/>
              <a:gd name="connsiteY3" fmla="*/ 3785778 h 5072945"/>
              <a:gd name="connsiteX4" fmla="*/ 6560480 w 10166451"/>
              <a:gd name="connsiteY4" fmla="*/ 0 h 5072945"/>
              <a:gd name="connsiteX0" fmla="*/ 5203172 w 8809143"/>
              <a:gd name="connsiteY0" fmla="*/ 0 h 5072945"/>
              <a:gd name="connsiteX1" fmla="*/ 8809143 w 8809143"/>
              <a:gd name="connsiteY1" fmla="*/ 5214 h 5072945"/>
              <a:gd name="connsiteX2" fmla="*/ 0 w 8809143"/>
              <a:gd name="connsiteY2" fmla="*/ 5072945 h 5072945"/>
              <a:gd name="connsiteX3" fmla="*/ 845 w 8809143"/>
              <a:gd name="connsiteY3" fmla="*/ 3012572 h 5072945"/>
              <a:gd name="connsiteX4" fmla="*/ 5203172 w 8809143"/>
              <a:gd name="connsiteY4" fmla="*/ 0 h 507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143" h="5072945">
                <a:moveTo>
                  <a:pt x="5203172" y="0"/>
                </a:moveTo>
                <a:lnTo>
                  <a:pt x="8809143" y="5214"/>
                </a:lnTo>
                <a:cubicBezTo>
                  <a:pt x="8192026" y="401979"/>
                  <a:pt x="589079" y="4725967"/>
                  <a:pt x="0" y="5072945"/>
                </a:cubicBezTo>
                <a:cubicBezTo>
                  <a:pt x="282" y="4386154"/>
                  <a:pt x="563" y="3699363"/>
                  <a:pt x="845" y="3012572"/>
                </a:cubicBezTo>
                <a:lnTo>
                  <a:pt x="5203172"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9"/>
          <p:cNvSpPr/>
          <p:nvPr/>
        </p:nvSpPr>
        <p:spPr>
          <a:xfrm>
            <a:off x="-27366" y="-14212"/>
            <a:ext cx="12231261" cy="6884422"/>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1261" h="6884422">
                <a:moveTo>
                  <a:pt x="9448676" y="0"/>
                </a:moveTo>
                <a:lnTo>
                  <a:pt x="12224905" y="8698"/>
                </a:lnTo>
                <a:cubicBezTo>
                  <a:pt x="12217250" y="244501"/>
                  <a:pt x="12233830" y="245513"/>
                  <a:pt x="12230913" y="448152"/>
                </a:cubicBezTo>
                <a:cubicBezTo>
                  <a:pt x="11613796" y="844917"/>
                  <a:pt x="1670857" y="6535615"/>
                  <a:pt x="1081778" y="6882593"/>
                </a:cubicBezTo>
                <a:lnTo>
                  <a:pt x="17744" y="6884422"/>
                </a:lnTo>
                <a:cubicBezTo>
                  <a:pt x="19771" y="6399389"/>
                  <a:pt x="-1893" y="5919095"/>
                  <a:pt x="134" y="5434062"/>
                </a:cubicBezTo>
                <a:lnTo>
                  <a:pt x="94486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p_car_fro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613" y="-71555"/>
            <a:ext cx="3481431" cy="2611073"/>
          </a:xfrm>
          <a:prstGeom prst="rect">
            <a:avLst/>
          </a:prstGeom>
        </p:spPr>
      </p:pic>
      <p:sp>
        <p:nvSpPr>
          <p:cNvPr id="9" name="TextBox 8"/>
          <p:cNvSpPr txBox="1"/>
          <p:nvPr/>
        </p:nvSpPr>
        <p:spPr>
          <a:xfrm rot="19829281">
            <a:off x="1378974" y="1236822"/>
            <a:ext cx="1217693" cy="230832"/>
          </a:xfrm>
          <a:prstGeom prst="rect">
            <a:avLst/>
          </a:prstGeom>
          <a:solidFill>
            <a:schemeClr val="bg2">
              <a:lumMod val="90000"/>
            </a:schemeClr>
          </a:solidFill>
        </p:spPr>
        <p:txBody>
          <a:bodyPr wrap="square" rtlCol="0">
            <a:spAutoFit/>
          </a:bodyPr>
          <a:lstStyle/>
          <a:p>
            <a:r>
              <a:rPr lang="en-US" sz="900" b="1" dirty="0"/>
              <a:t>ATTENDANCE PO </a:t>
            </a:r>
            <a:r>
              <a:rPr lang="en-US" sz="900" b="1" dirty="0" err="1"/>
              <a:t>PO</a:t>
            </a:r>
            <a:endParaRPr lang="en-US" sz="900" b="1" dirty="0"/>
          </a:p>
        </p:txBody>
      </p:sp>
      <p:pic>
        <p:nvPicPr>
          <p:cNvPr id="10" name="girl_back_chair_raise_han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5480" y="5323786"/>
            <a:ext cx="1044021" cy="1847114"/>
          </a:xfrm>
          <a:prstGeom prst="rect">
            <a:avLst/>
          </a:prstGeom>
        </p:spPr>
      </p:pic>
      <p:pic>
        <p:nvPicPr>
          <p:cNvPr id="11" name="boy_raise_arm_back_chai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2137" y="4855255"/>
            <a:ext cx="1602551" cy="1965733"/>
          </a:xfrm>
          <a:prstGeom prst="rect">
            <a:avLst/>
          </a:prstGeom>
        </p:spPr>
      </p:pic>
      <p:pic>
        <p:nvPicPr>
          <p:cNvPr id="12" name="girl_back_chair_raise_han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8594" y="3783446"/>
            <a:ext cx="1352788" cy="1764147"/>
          </a:xfrm>
          <a:prstGeom prst="rect">
            <a:avLst/>
          </a:prstGeom>
        </p:spPr>
      </p:pic>
      <p:sp>
        <p:nvSpPr>
          <p:cNvPr id="2" name="TextBox 1"/>
          <p:cNvSpPr txBox="1"/>
          <p:nvPr/>
        </p:nvSpPr>
        <p:spPr>
          <a:xfrm>
            <a:off x="1921145" y="1592823"/>
            <a:ext cx="9207952" cy="3539430"/>
          </a:xfrm>
          <a:prstGeom prst="rect">
            <a:avLst/>
          </a:prstGeom>
          <a:solidFill>
            <a:schemeClr val="accent5">
              <a:lumMod val="75000"/>
            </a:schemeClr>
          </a:solidFill>
        </p:spPr>
        <p:txBody>
          <a:bodyPr wrap="square" rtlCol="0">
            <a:spAutoFit/>
          </a:bodyPr>
          <a:lstStyle/>
          <a:p>
            <a:r>
              <a:rPr lang="en-US" sz="4400" b="1" spc="50" dirty="0">
                <a:ln w="0"/>
                <a:solidFill>
                  <a:schemeClr val="bg2"/>
                </a:solidFill>
                <a:effectLst>
                  <a:innerShdw blurRad="63500" dist="50800" dir="13500000">
                    <a:srgbClr val="000000">
                      <a:alpha val="50000"/>
                    </a:srgbClr>
                  </a:innerShdw>
                </a:effectLst>
              </a:rPr>
              <a:t>What is Chronic Absence?</a:t>
            </a:r>
          </a:p>
          <a:p>
            <a:endParaRPr lang="en-US" dirty="0">
              <a:solidFill>
                <a:schemeClr val="bg1"/>
              </a:solidFill>
            </a:endParaRPr>
          </a:p>
          <a:p>
            <a:endParaRPr lang="en-US" dirty="0">
              <a:solidFill>
                <a:schemeClr val="bg1"/>
              </a:solidFill>
            </a:endParaRPr>
          </a:p>
          <a:p>
            <a:r>
              <a:rPr lang="en-US" dirty="0">
                <a:solidFill>
                  <a:schemeClr val="bg1"/>
                </a:solidFill>
              </a:rPr>
              <a:t>“Missing 10% or more of school for any reason – excused, unexcused, etc. It is an indication that a student is academically at risk due to missing too much school starting in Kindergarten.” </a:t>
            </a:r>
          </a:p>
          <a:p>
            <a:r>
              <a:rPr lang="en-US" dirty="0">
                <a:solidFill>
                  <a:schemeClr val="bg1"/>
                </a:solidFill>
              </a:rPr>
              <a:t>“Reducing Chronic Absence: A Springboard for Academic </a:t>
            </a:r>
            <a:r>
              <a:rPr lang="en-US" dirty="0" err="1">
                <a:solidFill>
                  <a:schemeClr val="bg1"/>
                </a:solidFill>
              </a:rPr>
              <a:t>Success”,Chang</a:t>
            </a:r>
            <a:r>
              <a:rPr lang="en-US" dirty="0">
                <a:solidFill>
                  <a:schemeClr val="bg1"/>
                </a:solidFill>
              </a:rPr>
              <a:t>, Hedy, www.attendanceworks.org, Spring s014</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13" name="boy_raise_arm_back_chai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3603" y="4794058"/>
            <a:ext cx="1072169" cy="2195972"/>
          </a:xfrm>
          <a:prstGeom prst="rect">
            <a:avLst/>
          </a:prstGeom>
        </p:spPr>
      </p:pic>
    </p:spTree>
    <p:extLst>
      <p:ext uri="{BB962C8B-B14F-4D97-AF65-F5344CB8AC3E}">
        <p14:creationId xmlns:p14="http://schemas.microsoft.com/office/powerpoint/2010/main" val="2425887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n_pres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559" y="1242420"/>
            <a:ext cx="3929521" cy="5789415"/>
          </a:xfrm>
          <a:prstGeom prst="rect">
            <a:avLst/>
          </a:prstGeom>
        </p:spPr>
      </p:pic>
      <p:sp>
        <p:nvSpPr>
          <p:cNvPr id="5" name="TextBox 4"/>
          <p:cNvSpPr txBox="1"/>
          <p:nvPr/>
        </p:nvSpPr>
        <p:spPr>
          <a:xfrm>
            <a:off x="222353" y="2093"/>
            <a:ext cx="5159116" cy="584775"/>
          </a:xfrm>
          <a:prstGeom prst="rect">
            <a:avLst/>
          </a:prstGeom>
          <a:noFill/>
        </p:spPr>
        <p:txBody>
          <a:bodyPr wrap="square" rtlCol="0">
            <a:spAutoFit/>
          </a:bodyPr>
          <a:lstStyle/>
          <a:p>
            <a:r>
              <a:rPr lang="en-US" sz="3200" b="1" dirty="0">
                <a:solidFill>
                  <a:schemeClr val="accent1">
                    <a:lumMod val="50000"/>
                  </a:schemeClr>
                </a:solidFill>
              </a:rPr>
              <a:t>Corey Shepherd</a:t>
            </a:r>
          </a:p>
        </p:txBody>
      </p:sp>
      <p:pic>
        <p:nvPicPr>
          <p:cNvPr id="2" name="man_face_forwar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569" y="1143750"/>
            <a:ext cx="2610592" cy="5943614"/>
          </a:xfrm>
          <a:prstGeom prst="rect">
            <a:avLst/>
          </a:prstGeom>
        </p:spPr>
      </p:pic>
      <p:sp>
        <p:nvSpPr>
          <p:cNvPr id="3" name="TextBox 2"/>
          <p:cNvSpPr txBox="1"/>
          <p:nvPr/>
        </p:nvSpPr>
        <p:spPr>
          <a:xfrm>
            <a:off x="4137080" y="1041991"/>
            <a:ext cx="7463041" cy="4524315"/>
          </a:xfrm>
          <a:prstGeom prst="rect">
            <a:avLst/>
          </a:prstGeom>
          <a:noFill/>
        </p:spPr>
        <p:txBody>
          <a:bodyPr wrap="square" rtlCol="0">
            <a:spAutoFit/>
          </a:bodyPr>
          <a:lstStyle/>
          <a:p>
            <a:r>
              <a:rPr lang="en-US" sz="3600" dirty="0"/>
              <a:t>Ghost Children</a:t>
            </a:r>
          </a:p>
          <a:p>
            <a:endParaRPr lang="en-US" dirty="0"/>
          </a:p>
          <a:p>
            <a:r>
              <a:rPr lang="en-US" dirty="0"/>
              <a:t>Programs that try to hold on to children who have been enrolled, but they are no longer participating in their program.  This  misrepresents the actual enrollment of the program, by not dropping or withdrawing a child who does not participate in the program. These slots are typically held longer than 30 days.  </a:t>
            </a:r>
          </a:p>
          <a:p>
            <a:endParaRPr lang="en-US" dirty="0"/>
          </a:p>
          <a:p>
            <a:r>
              <a:rPr lang="en-US" dirty="0"/>
              <a:t>IF A CHILD IS ENROLLED BUT NOT ATTENDING, AND FAMILY DOES NOT COMMUNICATE, OR HAVE PROVIDED A REASONABLE TIME FOR WHEN THE CHILD SHOULD  ACTIVELY RETURN TO PROGRAM  THIS CHILD SHOULD BE DROPPED OR PLACED ON THE WAITING LIST.</a:t>
            </a:r>
          </a:p>
          <a:p>
            <a:endParaRPr lang="en-US" dirty="0"/>
          </a:p>
          <a:p>
            <a:r>
              <a:rPr lang="en-US" dirty="0"/>
              <a:t>Please review the Thrive by Five policy to ensure you do not have fraudulent numbers represented  in your agency.</a:t>
            </a:r>
          </a:p>
        </p:txBody>
      </p:sp>
    </p:spTree>
    <p:extLst>
      <p:ext uri="{BB962C8B-B14F-4D97-AF65-F5344CB8AC3E}">
        <p14:creationId xmlns:p14="http://schemas.microsoft.com/office/powerpoint/2010/main" val="146720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100"/>
                                  </p:stCondLst>
                                  <p:childTnLst>
                                    <p:animEffect transition="out" filter="fade">
                                      <p:cBhvr>
                                        <p:cTn id="6" dur="800"/>
                                        <p:tgtEl>
                                          <p:spTgt spid="2"/>
                                        </p:tgtEl>
                                      </p:cBhvr>
                                    </p:animEffect>
                                    <p:set>
                                      <p:cBhvr>
                                        <p:cTn id="7" dur="1" fill="hold">
                                          <p:stCondLst>
                                            <p:cond delay="799"/>
                                          </p:stCondLst>
                                        </p:cTn>
                                        <p:tgtEl>
                                          <p:spTgt spid="2"/>
                                        </p:tgtEl>
                                        <p:attrNameLst>
                                          <p:attrName>style.visibility</p:attrName>
                                        </p:attrNameLst>
                                      </p:cBhvr>
                                      <p:to>
                                        <p:strVal val="hidden"/>
                                      </p:to>
                                    </p:set>
                                  </p:childTnLst>
                                </p:cTn>
                              </p:par>
                              <p:par>
                                <p:cTn id="8" presetID="10" presetClass="entr" presetSubtype="0" fill="hold" nodeType="withEffect">
                                  <p:stCondLst>
                                    <p:cond delay="13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8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9"/>
          <p:cNvSpPr/>
          <p:nvPr/>
        </p:nvSpPr>
        <p:spPr>
          <a:xfrm>
            <a:off x="-27366" y="-314902"/>
            <a:ext cx="8809143" cy="5072945"/>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 name="connsiteX0" fmla="*/ 9448676 w 12230913"/>
              <a:gd name="connsiteY0" fmla="*/ 0 h 6884422"/>
              <a:gd name="connsiteX1" fmla="*/ 12230913 w 12230913"/>
              <a:gd name="connsiteY1" fmla="*/ 448152 h 6884422"/>
              <a:gd name="connsiteX2" fmla="*/ 1081778 w 12230913"/>
              <a:gd name="connsiteY2" fmla="*/ 6882593 h 6884422"/>
              <a:gd name="connsiteX3" fmla="*/ 17744 w 12230913"/>
              <a:gd name="connsiteY3" fmla="*/ 6884422 h 6884422"/>
              <a:gd name="connsiteX4" fmla="*/ 134 w 12230913"/>
              <a:gd name="connsiteY4" fmla="*/ 5434062 h 6884422"/>
              <a:gd name="connsiteX5" fmla="*/ 9448676 w 12230913"/>
              <a:gd name="connsiteY5" fmla="*/ 0 h 6884422"/>
              <a:gd name="connsiteX0" fmla="*/ 9448676 w 10166585"/>
              <a:gd name="connsiteY0" fmla="*/ 0 h 6884422"/>
              <a:gd name="connsiteX1" fmla="*/ 10166585 w 10166585"/>
              <a:gd name="connsiteY1" fmla="*/ 1653498 h 6884422"/>
              <a:gd name="connsiteX2" fmla="*/ 1081778 w 10166585"/>
              <a:gd name="connsiteY2" fmla="*/ 6882593 h 6884422"/>
              <a:gd name="connsiteX3" fmla="*/ 17744 w 10166585"/>
              <a:gd name="connsiteY3" fmla="*/ 6884422 h 6884422"/>
              <a:gd name="connsiteX4" fmla="*/ 134 w 10166585"/>
              <a:gd name="connsiteY4" fmla="*/ 5434062 h 6884422"/>
              <a:gd name="connsiteX5" fmla="*/ 9448676 w 10166585"/>
              <a:gd name="connsiteY5" fmla="*/ 0 h 6884422"/>
              <a:gd name="connsiteX0" fmla="*/ 6580785 w 10166585"/>
              <a:gd name="connsiteY0" fmla="*/ 0 h 5249586"/>
              <a:gd name="connsiteX1" fmla="*/ 10166585 w 10166585"/>
              <a:gd name="connsiteY1" fmla="*/ 18662 h 5249586"/>
              <a:gd name="connsiteX2" fmla="*/ 1081778 w 10166585"/>
              <a:gd name="connsiteY2" fmla="*/ 5247757 h 5249586"/>
              <a:gd name="connsiteX3" fmla="*/ 17744 w 10166585"/>
              <a:gd name="connsiteY3" fmla="*/ 5249586 h 5249586"/>
              <a:gd name="connsiteX4" fmla="*/ 134 w 10166585"/>
              <a:gd name="connsiteY4" fmla="*/ 3799226 h 5249586"/>
              <a:gd name="connsiteX5" fmla="*/ 6580785 w 10166585"/>
              <a:gd name="connsiteY5" fmla="*/ 0 h 5249586"/>
              <a:gd name="connsiteX0" fmla="*/ 6560614 w 10166585"/>
              <a:gd name="connsiteY0" fmla="*/ 0 h 5236138"/>
              <a:gd name="connsiteX1" fmla="*/ 10166585 w 10166585"/>
              <a:gd name="connsiteY1" fmla="*/ 5214 h 5236138"/>
              <a:gd name="connsiteX2" fmla="*/ 1081778 w 10166585"/>
              <a:gd name="connsiteY2" fmla="*/ 5234309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91060 w 10166585"/>
              <a:gd name="connsiteY2" fmla="*/ 5052774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70889 w 10166585"/>
              <a:gd name="connsiteY2" fmla="*/ 5086392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57442 w 10166585"/>
              <a:gd name="connsiteY2" fmla="*/ 5072945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480 w 10166451"/>
              <a:gd name="connsiteY0" fmla="*/ 0 h 5072945"/>
              <a:gd name="connsiteX1" fmla="*/ 10166451 w 10166451"/>
              <a:gd name="connsiteY1" fmla="*/ 5214 h 5072945"/>
              <a:gd name="connsiteX2" fmla="*/ 1357308 w 10166451"/>
              <a:gd name="connsiteY2" fmla="*/ 5072945 h 5072945"/>
              <a:gd name="connsiteX3" fmla="*/ 0 w 10166451"/>
              <a:gd name="connsiteY3" fmla="*/ 3785778 h 5072945"/>
              <a:gd name="connsiteX4" fmla="*/ 6560480 w 10166451"/>
              <a:gd name="connsiteY4" fmla="*/ 0 h 5072945"/>
              <a:gd name="connsiteX0" fmla="*/ 5203172 w 8809143"/>
              <a:gd name="connsiteY0" fmla="*/ 0 h 5072945"/>
              <a:gd name="connsiteX1" fmla="*/ 8809143 w 8809143"/>
              <a:gd name="connsiteY1" fmla="*/ 5214 h 5072945"/>
              <a:gd name="connsiteX2" fmla="*/ 0 w 8809143"/>
              <a:gd name="connsiteY2" fmla="*/ 5072945 h 5072945"/>
              <a:gd name="connsiteX3" fmla="*/ 845 w 8809143"/>
              <a:gd name="connsiteY3" fmla="*/ 3012572 h 5072945"/>
              <a:gd name="connsiteX4" fmla="*/ 5203172 w 8809143"/>
              <a:gd name="connsiteY4" fmla="*/ 0 h 507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143" h="5072945">
                <a:moveTo>
                  <a:pt x="5203172" y="0"/>
                </a:moveTo>
                <a:lnTo>
                  <a:pt x="8809143" y="5214"/>
                </a:lnTo>
                <a:cubicBezTo>
                  <a:pt x="8192026" y="401979"/>
                  <a:pt x="589079" y="4725967"/>
                  <a:pt x="0" y="5072945"/>
                </a:cubicBezTo>
                <a:cubicBezTo>
                  <a:pt x="282" y="4386154"/>
                  <a:pt x="563" y="3699363"/>
                  <a:pt x="845" y="3012572"/>
                </a:cubicBezTo>
                <a:lnTo>
                  <a:pt x="5203172"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9"/>
          <p:cNvSpPr/>
          <p:nvPr/>
        </p:nvSpPr>
        <p:spPr>
          <a:xfrm>
            <a:off x="-27366" y="-14212"/>
            <a:ext cx="12231261" cy="6884422"/>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1261" h="6884422">
                <a:moveTo>
                  <a:pt x="9448676" y="0"/>
                </a:moveTo>
                <a:lnTo>
                  <a:pt x="12224905" y="8698"/>
                </a:lnTo>
                <a:cubicBezTo>
                  <a:pt x="12217250" y="244501"/>
                  <a:pt x="12233830" y="245513"/>
                  <a:pt x="12230913" y="448152"/>
                </a:cubicBezTo>
                <a:cubicBezTo>
                  <a:pt x="11613796" y="844917"/>
                  <a:pt x="1670857" y="6535615"/>
                  <a:pt x="1081778" y="6882593"/>
                </a:cubicBezTo>
                <a:lnTo>
                  <a:pt x="17744" y="6884422"/>
                </a:lnTo>
                <a:cubicBezTo>
                  <a:pt x="19771" y="6399389"/>
                  <a:pt x="-1893" y="5919095"/>
                  <a:pt x="134" y="5434062"/>
                </a:cubicBezTo>
                <a:lnTo>
                  <a:pt x="94486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stretch>
            <a:fillRect/>
          </a:stretch>
        </p:blipFill>
        <p:spPr>
          <a:xfrm>
            <a:off x="635847" y="627482"/>
            <a:ext cx="10507217" cy="34577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864" y="3427999"/>
            <a:ext cx="6086344" cy="31207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metal_chair_bac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4075" y="4724166"/>
            <a:ext cx="1803633" cy="2061296"/>
          </a:xfrm>
          <a:prstGeom prst="rect">
            <a:avLst/>
          </a:prstGeom>
        </p:spPr>
      </p:pic>
      <p:pic>
        <p:nvPicPr>
          <p:cNvPr id="9" name="student_des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572" y="3899914"/>
            <a:ext cx="3208136" cy="2766886"/>
          </a:xfrm>
          <a:prstGeom prst="rect">
            <a:avLst/>
          </a:prstGeom>
        </p:spPr>
      </p:pic>
    </p:spTree>
    <p:extLst>
      <p:ext uri="{BB962C8B-B14F-4D97-AF65-F5344CB8AC3E}">
        <p14:creationId xmlns:p14="http://schemas.microsoft.com/office/powerpoint/2010/main" val="441541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9901" y="538555"/>
            <a:ext cx="10368793" cy="586953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821708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9"/>
          <p:cNvSpPr/>
          <p:nvPr/>
        </p:nvSpPr>
        <p:spPr>
          <a:xfrm>
            <a:off x="-27366" y="-314902"/>
            <a:ext cx="8809143" cy="5072945"/>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 name="connsiteX0" fmla="*/ 9448676 w 12230913"/>
              <a:gd name="connsiteY0" fmla="*/ 0 h 6884422"/>
              <a:gd name="connsiteX1" fmla="*/ 12230913 w 12230913"/>
              <a:gd name="connsiteY1" fmla="*/ 448152 h 6884422"/>
              <a:gd name="connsiteX2" fmla="*/ 1081778 w 12230913"/>
              <a:gd name="connsiteY2" fmla="*/ 6882593 h 6884422"/>
              <a:gd name="connsiteX3" fmla="*/ 17744 w 12230913"/>
              <a:gd name="connsiteY3" fmla="*/ 6884422 h 6884422"/>
              <a:gd name="connsiteX4" fmla="*/ 134 w 12230913"/>
              <a:gd name="connsiteY4" fmla="*/ 5434062 h 6884422"/>
              <a:gd name="connsiteX5" fmla="*/ 9448676 w 12230913"/>
              <a:gd name="connsiteY5" fmla="*/ 0 h 6884422"/>
              <a:gd name="connsiteX0" fmla="*/ 9448676 w 10166585"/>
              <a:gd name="connsiteY0" fmla="*/ 0 h 6884422"/>
              <a:gd name="connsiteX1" fmla="*/ 10166585 w 10166585"/>
              <a:gd name="connsiteY1" fmla="*/ 1653498 h 6884422"/>
              <a:gd name="connsiteX2" fmla="*/ 1081778 w 10166585"/>
              <a:gd name="connsiteY2" fmla="*/ 6882593 h 6884422"/>
              <a:gd name="connsiteX3" fmla="*/ 17744 w 10166585"/>
              <a:gd name="connsiteY3" fmla="*/ 6884422 h 6884422"/>
              <a:gd name="connsiteX4" fmla="*/ 134 w 10166585"/>
              <a:gd name="connsiteY4" fmla="*/ 5434062 h 6884422"/>
              <a:gd name="connsiteX5" fmla="*/ 9448676 w 10166585"/>
              <a:gd name="connsiteY5" fmla="*/ 0 h 6884422"/>
              <a:gd name="connsiteX0" fmla="*/ 6580785 w 10166585"/>
              <a:gd name="connsiteY0" fmla="*/ 0 h 5249586"/>
              <a:gd name="connsiteX1" fmla="*/ 10166585 w 10166585"/>
              <a:gd name="connsiteY1" fmla="*/ 18662 h 5249586"/>
              <a:gd name="connsiteX2" fmla="*/ 1081778 w 10166585"/>
              <a:gd name="connsiteY2" fmla="*/ 5247757 h 5249586"/>
              <a:gd name="connsiteX3" fmla="*/ 17744 w 10166585"/>
              <a:gd name="connsiteY3" fmla="*/ 5249586 h 5249586"/>
              <a:gd name="connsiteX4" fmla="*/ 134 w 10166585"/>
              <a:gd name="connsiteY4" fmla="*/ 3799226 h 5249586"/>
              <a:gd name="connsiteX5" fmla="*/ 6580785 w 10166585"/>
              <a:gd name="connsiteY5" fmla="*/ 0 h 5249586"/>
              <a:gd name="connsiteX0" fmla="*/ 6560614 w 10166585"/>
              <a:gd name="connsiteY0" fmla="*/ 0 h 5236138"/>
              <a:gd name="connsiteX1" fmla="*/ 10166585 w 10166585"/>
              <a:gd name="connsiteY1" fmla="*/ 5214 h 5236138"/>
              <a:gd name="connsiteX2" fmla="*/ 1081778 w 10166585"/>
              <a:gd name="connsiteY2" fmla="*/ 5234309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91060 w 10166585"/>
              <a:gd name="connsiteY2" fmla="*/ 5052774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70889 w 10166585"/>
              <a:gd name="connsiteY2" fmla="*/ 5086392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614 w 10166585"/>
              <a:gd name="connsiteY0" fmla="*/ 0 h 5236138"/>
              <a:gd name="connsiteX1" fmla="*/ 10166585 w 10166585"/>
              <a:gd name="connsiteY1" fmla="*/ 5214 h 5236138"/>
              <a:gd name="connsiteX2" fmla="*/ 1357442 w 10166585"/>
              <a:gd name="connsiteY2" fmla="*/ 5072945 h 5236138"/>
              <a:gd name="connsiteX3" fmla="*/ 17744 w 10166585"/>
              <a:gd name="connsiteY3" fmla="*/ 5236138 h 5236138"/>
              <a:gd name="connsiteX4" fmla="*/ 134 w 10166585"/>
              <a:gd name="connsiteY4" fmla="*/ 3785778 h 5236138"/>
              <a:gd name="connsiteX5" fmla="*/ 6560614 w 10166585"/>
              <a:gd name="connsiteY5" fmla="*/ 0 h 5236138"/>
              <a:gd name="connsiteX0" fmla="*/ 6560480 w 10166451"/>
              <a:gd name="connsiteY0" fmla="*/ 0 h 5072945"/>
              <a:gd name="connsiteX1" fmla="*/ 10166451 w 10166451"/>
              <a:gd name="connsiteY1" fmla="*/ 5214 h 5072945"/>
              <a:gd name="connsiteX2" fmla="*/ 1357308 w 10166451"/>
              <a:gd name="connsiteY2" fmla="*/ 5072945 h 5072945"/>
              <a:gd name="connsiteX3" fmla="*/ 0 w 10166451"/>
              <a:gd name="connsiteY3" fmla="*/ 3785778 h 5072945"/>
              <a:gd name="connsiteX4" fmla="*/ 6560480 w 10166451"/>
              <a:gd name="connsiteY4" fmla="*/ 0 h 5072945"/>
              <a:gd name="connsiteX0" fmla="*/ 5203172 w 8809143"/>
              <a:gd name="connsiteY0" fmla="*/ 0 h 5072945"/>
              <a:gd name="connsiteX1" fmla="*/ 8809143 w 8809143"/>
              <a:gd name="connsiteY1" fmla="*/ 5214 h 5072945"/>
              <a:gd name="connsiteX2" fmla="*/ 0 w 8809143"/>
              <a:gd name="connsiteY2" fmla="*/ 5072945 h 5072945"/>
              <a:gd name="connsiteX3" fmla="*/ 845 w 8809143"/>
              <a:gd name="connsiteY3" fmla="*/ 3012572 h 5072945"/>
              <a:gd name="connsiteX4" fmla="*/ 5203172 w 8809143"/>
              <a:gd name="connsiteY4" fmla="*/ 0 h 5072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143" h="5072945">
                <a:moveTo>
                  <a:pt x="5203172" y="0"/>
                </a:moveTo>
                <a:lnTo>
                  <a:pt x="8809143" y="5214"/>
                </a:lnTo>
                <a:cubicBezTo>
                  <a:pt x="8192026" y="401979"/>
                  <a:pt x="589079" y="4725967"/>
                  <a:pt x="0" y="5072945"/>
                </a:cubicBezTo>
                <a:cubicBezTo>
                  <a:pt x="282" y="4386154"/>
                  <a:pt x="563" y="3699363"/>
                  <a:pt x="845" y="3012572"/>
                </a:cubicBezTo>
                <a:lnTo>
                  <a:pt x="5203172"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9"/>
          <p:cNvSpPr/>
          <p:nvPr/>
        </p:nvSpPr>
        <p:spPr>
          <a:xfrm>
            <a:off x="-27366" y="-14212"/>
            <a:ext cx="12231261" cy="6884422"/>
          </a:xfrm>
          <a:custGeom>
            <a:avLst/>
            <a:gdLst>
              <a:gd name="connsiteX0" fmla="*/ 0 w 2374758"/>
              <a:gd name="connsiteY0" fmla="*/ 0 h 1744930"/>
              <a:gd name="connsiteX1" fmla="*/ 2374758 w 2374758"/>
              <a:gd name="connsiteY1" fmla="*/ 0 h 1744930"/>
              <a:gd name="connsiteX2" fmla="*/ 2374758 w 2374758"/>
              <a:gd name="connsiteY2" fmla="*/ 1744930 h 1744930"/>
              <a:gd name="connsiteX3" fmla="*/ 0 w 2374758"/>
              <a:gd name="connsiteY3" fmla="*/ 1744930 h 1744930"/>
              <a:gd name="connsiteX4" fmla="*/ 0 w 2374758"/>
              <a:gd name="connsiteY4" fmla="*/ 0 h 1744930"/>
              <a:gd name="connsiteX0" fmla="*/ 0 w 2899413"/>
              <a:gd name="connsiteY0" fmla="*/ 14990 h 1759920"/>
              <a:gd name="connsiteX1" fmla="*/ 2899413 w 2899413"/>
              <a:gd name="connsiteY1" fmla="*/ 0 h 1759920"/>
              <a:gd name="connsiteX2" fmla="*/ 2374758 w 2899413"/>
              <a:gd name="connsiteY2" fmla="*/ 1759920 h 1759920"/>
              <a:gd name="connsiteX3" fmla="*/ 0 w 2899413"/>
              <a:gd name="connsiteY3" fmla="*/ 1759920 h 1759920"/>
              <a:gd name="connsiteX4" fmla="*/ 0 w 2899413"/>
              <a:gd name="connsiteY4"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0 w 2909398"/>
              <a:gd name="connsiteY0" fmla="*/ 14990 h 1759920"/>
              <a:gd name="connsiteX1" fmla="*/ 2899413 w 2909398"/>
              <a:gd name="connsiteY1" fmla="*/ 0 h 1759920"/>
              <a:gd name="connsiteX2" fmla="*/ 2876993 w 2909398"/>
              <a:gd name="connsiteY2" fmla="*/ 434715 h 1759920"/>
              <a:gd name="connsiteX3" fmla="*/ 2374758 w 2909398"/>
              <a:gd name="connsiteY3" fmla="*/ 1759920 h 1759920"/>
              <a:gd name="connsiteX4" fmla="*/ 0 w 2909398"/>
              <a:gd name="connsiteY4" fmla="*/ 1759920 h 1759920"/>
              <a:gd name="connsiteX5" fmla="*/ 0 w 2909398"/>
              <a:gd name="connsiteY5" fmla="*/ 14990 h 1759920"/>
              <a:gd name="connsiteX0" fmla="*/ 8343209 w 11252607"/>
              <a:gd name="connsiteY0" fmla="*/ 14990 h 6916536"/>
              <a:gd name="connsiteX1" fmla="*/ 11242622 w 11252607"/>
              <a:gd name="connsiteY1" fmla="*/ 0 h 6916536"/>
              <a:gd name="connsiteX2" fmla="*/ 11220202 w 11252607"/>
              <a:gd name="connsiteY2" fmla="*/ 434715 h 6916536"/>
              <a:gd name="connsiteX3" fmla="*/ 0 w 11252607"/>
              <a:gd name="connsiteY3" fmla="*/ 6916536 h 6916536"/>
              <a:gd name="connsiteX4" fmla="*/ 8343209 w 11252607"/>
              <a:gd name="connsiteY4" fmla="*/ 1759920 h 6916536"/>
              <a:gd name="connsiteX5" fmla="*/ 8343209 w 11252607"/>
              <a:gd name="connsiteY5" fmla="*/ 14990 h 6916536"/>
              <a:gd name="connsiteX0" fmla="*/ 9443803 w 12353201"/>
              <a:gd name="connsiteY0" fmla="*/ 14990 h 6916536"/>
              <a:gd name="connsiteX1" fmla="*/ 12343216 w 12353201"/>
              <a:gd name="connsiteY1" fmla="*/ 0 h 6916536"/>
              <a:gd name="connsiteX2" fmla="*/ 12320796 w 12353201"/>
              <a:gd name="connsiteY2" fmla="*/ 434715 h 6916536"/>
              <a:gd name="connsiteX3" fmla="*/ 1100594 w 12353201"/>
              <a:gd name="connsiteY3" fmla="*/ 6916536 h 6916536"/>
              <a:gd name="connsiteX4" fmla="*/ 0 w 12353201"/>
              <a:gd name="connsiteY4" fmla="*/ 5477480 h 6916536"/>
              <a:gd name="connsiteX5" fmla="*/ 9443803 w 12353201"/>
              <a:gd name="connsiteY5" fmla="*/ 14990 h 6916536"/>
              <a:gd name="connsiteX0" fmla="*/ 9443803 w 12353201"/>
              <a:gd name="connsiteY0" fmla="*/ 14990 h 6919489"/>
              <a:gd name="connsiteX1" fmla="*/ 12343216 w 12353201"/>
              <a:gd name="connsiteY1" fmla="*/ 0 h 6919489"/>
              <a:gd name="connsiteX2" fmla="*/ 12320796 w 12353201"/>
              <a:gd name="connsiteY2" fmla="*/ 434715 h 6919489"/>
              <a:gd name="connsiteX3" fmla="*/ 1100594 w 12353201"/>
              <a:gd name="connsiteY3" fmla="*/ 6916536 h 6919489"/>
              <a:gd name="connsiteX4" fmla="*/ 102890 w 12353201"/>
              <a:gd name="connsiteY4" fmla="*/ 6837821 h 6919489"/>
              <a:gd name="connsiteX5" fmla="*/ 0 w 12353201"/>
              <a:gd name="connsiteY5" fmla="*/ 5477480 h 6919489"/>
              <a:gd name="connsiteX6" fmla="*/ 9443803 w 12353201"/>
              <a:gd name="connsiteY6" fmla="*/ 14990 h 6919489"/>
              <a:gd name="connsiteX0" fmla="*/ 9443803 w 12353201"/>
              <a:gd name="connsiteY0" fmla="*/ 14990 h 6974418"/>
              <a:gd name="connsiteX1" fmla="*/ 12343216 w 12353201"/>
              <a:gd name="connsiteY1" fmla="*/ 0 h 6974418"/>
              <a:gd name="connsiteX2" fmla="*/ 12320796 w 12353201"/>
              <a:gd name="connsiteY2" fmla="*/ 434715 h 6974418"/>
              <a:gd name="connsiteX3" fmla="*/ 1100594 w 12353201"/>
              <a:gd name="connsiteY3" fmla="*/ 6916536 h 6974418"/>
              <a:gd name="connsiteX4" fmla="*/ 102890 w 12353201"/>
              <a:gd name="connsiteY4" fmla="*/ 6837821 h 6974418"/>
              <a:gd name="connsiteX5" fmla="*/ 0 w 12353201"/>
              <a:gd name="connsiteY5" fmla="*/ 5477480 h 6974418"/>
              <a:gd name="connsiteX6" fmla="*/ 9443803 w 12353201"/>
              <a:gd name="connsiteY6" fmla="*/ 14990 h 6974418"/>
              <a:gd name="connsiteX0" fmla="*/ 9358522 w 12267920"/>
              <a:gd name="connsiteY0" fmla="*/ 14990 h 6974418"/>
              <a:gd name="connsiteX1" fmla="*/ 12257935 w 12267920"/>
              <a:gd name="connsiteY1" fmla="*/ 0 h 6974418"/>
              <a:gd name="connsiteX2" fmla="*/ 12235515 w 12267920"/>
              <a:gd name="connsiteY2" fmla="*/ 434715 h 6974418"/>
              <a:gd name="connsiteX3" fmla="*/ 1015313 w 12267920"/>
              <a:gd name="connsiteY3" fmla="*/ 6916536 h 6974418"/>
              <a:gd name="connsiteX4" fmla="*/ 17609 w 12267920"/>
              <a:gd name="connsiteY4" fmla="*/ 6837821 h 6974418"/>
              <a:gd name="connsiteX5" fmla="*/ 0 w 12267920"/>
              <a:gd name="connsiteY5" fmla="*/ 5430101 h 6974418"/>
              <a:gd name="connsiteX6" fmla="*/ 9358522 w 12267920"/>
              <a:gd name="connsiteY6" fmla="*/ 14990 h 6974418"/>
              <a:gd name="connsiteX0" fmla="*/ 9358522 w 12267920"/>
              <a:gd name="connsiteY0" fmla="*/ 14990 h 6983230"/>
              <a:gd name="connsiteX1" fmla="*/ 12257935 w 12267920"/>
              <a:gd name="connsiteY1" fmla="*/ 0 h 6983230"/>
              <a:gd name="connsiteX2" fmla="*/ 12235515 w 12267920"/>
              <a:gd name="connsiteY2" fmla="*/ 434715 h 6983230"/>
              <a:gd name="connsiteX3" fmla="*/ 1015313 w 12267920"/>
              <a:gd name="connsiteY3" fmla="*/ 6916536 h 6983230"/>
              <a:gd name="connsiteX4" fmla="*/ 8133 w 12267920"/>
              <a:gd name="connsiteY4" fmla="*/ 6852035 h 6983230"/>
              <a:gd name="connsiteX5" fmla="*/ 0 w 12267920"/>
              <a:gd name="connsiteY5" fmla="*/ 5430101 h 6983230"/>
              <a:gd name="connsiteX6" fmla="*/ 9358522 w 12267920"/>
              <a:gd name="connsiteY6" fmla="*/ 14990 h 6983230"/>
              <a:gd name="connsiteX0" fmla="*/ 9358522 w 12267920"/>
              <a:gd name="connsiteY0" fmla="*/ 14990 h 6916968"/>
              <a:gd name="connsiteX1" fmla="*/ 12257935 w 12267920"/>
              <a:gd name="connsiteY1" fmla="*/ 0 h 6916968"/>
              <a:gd name="connsiteX2" fmla="*/ 12235515 w 12267920"/>
              <a:gd name="connsiteY2" fmla="*/ 434715 h 6916968"/>
              <a:gd name="connsiteX3" fmla="*/ 1015313 w 12267920"/>
              <a:gd name="connsiteY3" fmla="*/ 6916536 h 6916968"/>
              <a:gd name="connsiteX4" fmla="*/ 8133 w 12267920"/>
              <a:gd name="connsiteY4" fmla="*/ 6852035 h 6916968"/>
              <a:gd name="connsiteX5" fmla="*/ 0 w 12267920"/>
              <a:gd name="connsiteY5" fmla="*/ 5430101 h 6916968"/>
              <a:gd name="connsiteX6" fmla="*/ 9358522 w 12267920"/>
              <a:gd name="connsiteY6" fmla="*/ 14990 h 6916968"/>
              <a:gd name="connsiteX0" fmla="*/ 9358522 w 12267920"/>
              <a:gd name="connsiteY0" fmla="*/ 14990 h 6907554"/>
              <a:gd name="connsiteX1" fmla="*/ 12257935 w 12267920"/>
              <a:gd name="connsiteY1" fmla="*/ 0 h 6907554"/>
              <a:gd name="connsiteX2" fmla="*/ 12235515 w 12267920"/>
              <a:gd name="connsiteY2" fmla="*/ 434715 h 6907554"/>
              <a:gd name="connsiteX3" fmla="*/ 1034264 w 12267920"/>
              <a:gd name="connsiteY3" fmla="*/ 6907060 h 6907554"/>
              <a:gd name="connsiteX4" fmla="*/ 8133 w 12267920"/>
              <a:gd name="connsiteY4" fmla="*/ 6852035 h 6907554"/>
              <a:gd name="connsiteX5" fmla="*/ 0 w 12267920"/>
              <a:gd name="connsiteY5" fmla="*/ 5430101 h 6907554"/>
              <a:gd name="connsiteX6" fmla="*/ 9358522 w 12267920"/>
              <a:gd name="connsiteY6" fmla="*/ 14990 h 6907554"/>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143"/>
              <a:gd name="connsiteX1" fmla="*/ 12257935 w 12267920"/>
              <a:gd name="connsiteY1" fmla="*/ 0 h 6884143"/>
              <a:gd name="connsiteX2" fmla="*/ 12235515 w 12267920"/>
              <a:gd name="connsiteY2" fmla="*/ 434715 h 6884143"/>
              <a:gd name="connsiteX3" fmla="*/ 1057954 w 12267920"/>
              <a:gd name="connsiteY3" fmla="*/ 6883370 h 6884143"/>
              <a:gd name="connsiteX4" fmla="*/ 8133 w 12267920"/>
              <a:gd name="connsiteY4" fmla="*/ 6852035 h 6884143"/>
              <a:gd name="connsiteX5" fmla="*/ 0 w 12267920"/>
              <a:gd name="connsiteY5" fmla="*/ 5430101 h 6884143"/>
              <a:gd name="connsiteX6" fmla="*/ 9358522 w 12267920"/>
              <a:gd name="connsiteY6" fmla="*/ 14990 h 6884143"/>
              <a:gd name="connsiteX0" fmla="*/ 9358522 w 12267920"/>
              <a:gd name="connsiteY0" fmla="*/ 14990 h 6884367"/>
              <a:gd name="connsiteX1" fmla="*/ 12257935 w 12267920"/>
              <a:gd name="connsiteY1" fmla="*/ 0 h 6884367"/>
              <a:gd name="connsiteX2" fmla="*/ 12235515 w 12267920"/>
              <a:gd name="connsiteY2" fmla="*/ 434715 h 6884367"/>
              <a:gd name="connsiteX3" fmla="*/ 1057954 w 12267920"/>
              <a:gd name="connsiteY3" fmla="*/ 6883370 h 6884367"/>
              <a:gd name="connsiteX4" fmla="*/ 8133 w 12267920"/>
              <a:gd name="connsiteY4" fmla="*/ 6861510 h 6884367"/>
              <a:gd name="connsiteX5" fmla="*/ 0 w 12267920"/>
              <a:gd name="connsiteY5" fmla="*/ 5430101 h 6884367"/>
              <a:gd name="connsiteX6" fmla="*/ 9358522 w 12267920"/>
              <a:gd name="connsiteY6" fmla="*/ 14990 h 6884367"/>
              <a:gd name="connsiteX0" fmla="*/ 9358522 w 12267920"/>
              <a:gd name="connsiteY0" fmla="*/ 14990 h 6883370"/>
              <a:gd name="connsiteX1" fmla="*/ 12257935 w 12267920"/>
              <a:gd name="connsiteY1" fmla="*/ 0 h 6883370"/>
              <a:gd name="connsiteX2" fmla="*/ 12235515 w 12267920"/>
              <a:gd name="connsiteY2" fmla="*/ 434715 h 6883370"/>
              <a:gd name="connsiteX3" fmla="*/ 1057954 w 12267920"/>
              <a:gd name="connsiteY3" fmla="*/ 6883370 h 6883370"/>
              <a:gd name="connsiteX4" fmla="*/ 8133 w 12267920"/>
              <a:gd name="connsiteY4" fmla="*/ 6870986 h 6883370"/>
              <a:gd name="connsiteX5" fmla="*/ 0 w 12267920"/>
              <a:gd name="connsiteY5" fmla="*/ 5430101 h 6883370"/>
              <a:gd name="connsiteX6" fmla="*/ 9358522 w 12267920"/>
              <a:gd name="connsiteY6" fmla="*/ 14990 h 6883370"/>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58657 w 12268055"/>
              <a:gd name="connsiteY0" fmla="*/ 14990 h 6885199"/>
              <a:gd name="connsiteX1" fmla="*/ 12258070 w 12268055"/>
              <a:gd name="connsiteY1" fmla="*/ 0 h 6885199"/>
              <a:gd name="connsiteX2" fmla="*/ 12235650 w 12268055"/>
              <a:gd name="connsiteY2" fmla="*/ 434715 h 6885199"/>
              <a:gd name="connsiteX3" fmla="*/ 1058089 w 12268055"/>
              <a:gd name="connsiteY3" fmla="*/ 6883370 h 6885199"/>
              <a:gd name="connsiteX4" fmla="*/ 17744 w 12268055"/>
              <a:gd name="connsiteY4" fmla="*/ 6885199 h 6885199"/>
              <a:gd name="connsiteX5" fmla="*/ 135 w 12268055"/>
              <a:gd name="connsiteY5" fmla="*/ 5430101 h 6885199"/>
              <a:gd name="connsiteX6" fmla="*/ 9358657 w 12268055"/>
              <a:gd name="connsiteY6" fmla="*/ 14990 h 6885199"/>
              <a:gd name="connsiteX0" fmla="*/ 9364602 w 12274000"/>
              <a:gd name="connsiteY0" fmla="*/ 14990 h 6885199"/>
              <a:gd name="connsiteX1" fmla="*/ 12264015 w 12274000"/>
              <a:gd name="connsiteY1" fmla="*/ 0 h 6885199"/>
              <a:gd name="connsiteX2" fmla="*/ 12241595 w 12274000"/>
              <a:gd name="connsiteY2" fmla="*/ 434715 h 6885199"/>
              <a:gd name="connsiteX3" fmla="*/ 1064034 w 12274000"/>
              <a:gd name="connsiteY3" fmla="*/ 6883370 h 6885199"/>
              <a:gd name="connsiteX4" fmla="*/ 0 w 12274000"/>
              <a:gd name="connsiteY4" fmla="*/ 6885199 h 6885199"/>
              <a:gd name="connsiteX5" fmla="*/ 6080 w 12274000"/>
              <a:gd name="connsiteY5" fmla="*/ 5430101 h 6885199"/>
              <a:gd name="connsiteX6" fmla="*/ 9364602 w 12274000"/>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9577 h 6885199"/>
              <a:gd name="connsiteX6" fmla="*/ 9382346 w 12291744"/>
              <a:gd name="connsiteY6" fmla="*/ 14990 h 6885199"/>
              <a:gd name="connsiteX0" fmla="*/ 9382346 w 12291744"/>
              <a:gd name="connsiteY0" fmla="*/ 14990 h 6885199"/>
              <a:gd name="connsiteX1" fmla="*/ 12281759 w 12291744"/>
              <a:gd name="connsiteY1" fmla="*/ 0 h 6885199"/>
              <a:gd name="connsiteX2" fmla="*/ 12259339 w 12291744"/>
              <a:gd name="connsiteY2" fmla="*/ 434715 h 6885199"/>
              <a:gd name="connsiteX3" fmla="*/ 1081778 w 12291744"/>
              <a:gd name="connsiteY3" fmla="*/ 6883370 h 6885199"/>
              <a:gd name="connsiteX4" fmla="*/ 17744 w 12291744"/>
              <a:gd name="connsiteY4" fmla="*/ 6885199 h 6885199"/>
              <a:gd name="connsiteX5" fmla="*/ 134 w 12291744"/>
              <a:gd name="connsiteY5" fmla="*/ 5434839 h 6885199"/>
              <a:gd name="connsiteX6" fmla="*/ 9382346 w 12291744"/>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81759"/>
              <a:gd name="connsiteY0" fmla="*/ 14990 h 6885199"/>
              <a:gd name="connsiteX1" fmla="*/ 12281759 w 12281759"/>
              <a:gd name="connsiteY1" fmla="*/ 0 h 6885199"/>
              <a:gd name="connsiteX2" fmla="*/ 12230913 w 12281759"/>
              <a:gd name="connsiteY2" fmla="*/ 448929 h 6885199"/>
              <a:gd name="connsiteX3" fmla="*/ 1081778 w 12281759"/>
              <a:gd name="connsiteY3" fmla="*/ 6883370 h 6885199"/>
              <a:gd name="connsiteX4" fmla="*/ 17744 w 12281759"/>
              <a:gd name="connsiteY4" fmla="*/ 6885199 h 6885199"/>
              <a:gd name="connsiteX5" fmla="*/ 134 w 12281759"/>
              <a:gd name="connsiteY5" fmla="*/ 5434839 h 6885199"/>
              <a:gd name="connsiteX6" fmla="*/ 9382346 w 12281759"/>
              <a:gd name="connsiteY6" fmla="*/ 14990 h 6885199"/>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382346 w 12234380"/>
              <a:gd name="connsiteY0" fmla="*/ 5515 h 6875724"/>
              <a:gd name="connsiteX1" fmla="*/ 12234380 w 12234380"/>
              <a:gd name="connsiteY1" fmla="*/ 0 h 6875724"/>
              <a:gd name="connsiteX2" fmla="*/ 12230913 w 12234380"/>
              <a:gd name="connsiteY2" fmla="*/ 439454 h 6875724"/>
              <a:gd name="connsiteX3" fmla="*/ 1081778 w 12234380"/>
              <a:gd name="connsiteY3" fmla="*/ 6873895 h 6875724"/>
              <a:gd name="connsiteX4" fmla="*/ 17744 w 12234380"/>
              <a:gd name="connsiteY4" fmla="*/ 6875724 h 6875724"/>
              <a:gd name="connsiteX5" fmla="*/ 134 w 12234380"/>
              <a:gd name="connsiteY5" fmla="*/ 5425364 h 6875724"/>
              <a:gd name="connsiteX6" fmla="*/ 9382346 w 12234380"/>
              <a:gd name="connsiteY6" fmla="*/ 5515 h 6875724"/>
              <a:gd name="connsiteX0" fmla="*/ 9448676 w 12234380"/>
              <a:gd name="connsiteY0" fmla="*/ 0 h 6884422"/>
              <a:gd name="connsiteX1" fmla="*/ 12234380 w 12234380"/>
              <a:gd name="connsiteY1" fmla="*/ 8698 h 6884422"/>
              <a:gd name="connsiteX2" fmla="*/ 12230913 w 12234380"/>
              <a:gd name="connsiteY2" fmla="*/ 448152 h 6884422"/>
              <a:gd name="connsiteX3" fmla="*/ 1081778 w 12234380"/>
              <a:gd name="connsiteY3" fmla="*/ 6882593 h 6884422"/>
              <a:gd name="connsiteX4" fmla="*/ 17744 w 12234380"/>
              <a:gd name="connsiteY4" fmla="*/ 6884422 h 6884422"/>
              <a:gd name="connsiteX5" fmla="*/ 134 w 12234380"/>
              <a:gd name="connsiteY5" fmla="*/ 5434062 h 6884422"/>
              <a:gd name="connsiteX6" fmla="*/ 9448676 w 12234380"/>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2599"/>
              <a:gd name="connsiteY0" fmla="*/ 0 h 6884422"/>
              <a:gd name="connsiteX1" fmla="*/ 12224905 w 12232599"/>
              <a:gd name="connsiteY1" fmla="*/ 8698 h 6884422"/>
              <a:gd name="connsiteX2" fmla="*/ 12230913 w 12232599"/>
              <a:gd name="connsiteY2" fmla="*/ 448152 h 6884422"/>
              <a:gd name="connsiteX3" fmla="*/ 1081778 w 12232599"/>
              <a:gd name="connsiteY3" fmla="*/ 6882593 h 6884422"/>
              <a:gd name="connsiteX4" fmla="*/ 17744 w 12232599"/>
              <a:gd name="connsiteY4" fmla="*/ 6884422 h 6884422"/>
              <a:gd name="connsiteX5" fmla="*/ 134 w 12232599"/>
              <a:gd name="connsiteY5" fmla="*/ 5434062 h 6884422"/>
              <a:gd name="connsiteX6" fmla="*/ 9448676 w 12232599"/>
              <a:gd name="connsiteY6" fmla="*/ 0 h 6884422"/>
              <a:gd name="connsiteX0" fmla="*/ 9448676 w 12230913"/>
              <a:gd name="connsiteY0" fmla="*/ 0 h 6884422"/>
              <a:gd name="connsiteX1" fmla="*/ 12224905 w 12230913"/>
              <a:gd name="connsiteY1" fmla="*/ 8698 h 6884422"/>
              <a:gd name="connsiteX2" fmla="*/ 12230913 w 12230913"/>
              <a:gd name="connsiteY2" fmla="*/ 448152 h 6884422"/>
              <a:gd name="connsiteX3" fmla="*/ 1081778 w 12230913"/>
              <a:gd name="connsiteY3" fmla="*/ 6882593 h 6884422"/>
              <a:gd name="connsiteX4" fmla="*/ 17744 w 12230913"/>
              <a:gd name="connsiteY4" fmla="*/ 6884422 h 6884422"/>
              <a:gd name="connsiteX5" fmla="*/ 134 w 12230913"/>
              <a:gd name="connsiteY5" fmla="*/ 5434062 h 6884422"/>
              <a:gd name="connsiteX6" fmla="*/ 9448676 w 12230913"/>
              <a:gd name="connsiteY6" fmla="*/ 0 h 6884422"/>
              <a:gd name="connsiteX0" fmla="*/ 9448676 w 12231261"/>
              <a:gd name="connsiteY0" fmla="*/ 0 h 6884422"/>
              <a:gd name="connsiteX1" fmla="*/ 12224905 w 12231261"/>
              <a:gd name="connsiteY1" fmla="*/ 8698 h 6884422"/>
              <a:gd name="connsiteX2" fmla="*/ 12230913 w 12231261"/>
              <a:gd name="connsiteY2" fmla="*/ 448152 h 6884422"/>
              <a:gd name="connsiteX3" fmla="*/ 1081778 w 12231261"/>
              <a:gd name="connsiteY3" fmla="*/ 6882593 h 6884422"/>
              <a:gd name="connsiteX4" fmla="*/ 17744 w 12231261"/>
              <a:gd name="connsiteY4" fmla="*/ 6884422 h 6884422"/>
              <a:gd name="connsiteX5" fmla="*/ 134 w 12231261"/>
              <a:gd name="connsiteY5" fmla="*/ 5434062 h 6884422"/>
              <a:gd name="connsiteX6" fmla="*/ 9448676 w 12231261"/>
              <a:gd name="connsiteY6" fmla="*/ 0 h 688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1261" h="6884422">
                <a:moveTo>
                  <a:pt x="9448676" y="0"/>
                </a:moveTo>
                <a:lnTo>
                  <a:pt x="12224905" y="8698"/>
                </a:lnTo>
                <a:cubicBezTo>
                  <a:pt x="12217250" y="244501"/>
                  <a:pt x="12233830" y="245513"/>
                  <a:pt x="12230913" y="448152"/>
                </a:cubicBezTo>
                <a:cubicBezTo>
                  <a:pt x="11613796" y="844917"/>
                  <a:pt x="1670857" y="6535615"/>
                  <a:pt x="1081778" y="6882593"/>
                </a:cubicBezTo>
                <a:lnTo>
                  <a:pt x="17744" y="6884422"/>
                </a:lnTo>
                <a:cubicBezTo>
                  <a:pt x="19771" y="6399389"/>
                  <a:pt x="-1893" y="5919095"/>
                  <a:pt x="134" y="5434062"/>
                </a:cubicBezTo>
                <a:lnTo>
                  <a:pt x="94486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stretch>
            <a:fillRect/>
          </a:stretch>
        </p:blipFill>
        <p:spPr>
          <a:xfrm>
            <a:off x="635847" y="627482"/>
            <a:ext cx="10507217" cy="34577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864" y="3427999"/>
            <a:ext cx="6086344" cy="31207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metal_chair_bac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4075" y="4724166"/>
            <a:ext cx="1803633" cy="2061296"/>
          </a:xfrm>
          <a:prstGeom prst="rect">
            <a:avLst/>
          </a:prstGeom>
        </p:spPr>
      </p:pic>
      <p:pic>
        <p:nvPicPr>
          <p:cNvPr id="9" name="student_des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572" y="3899914"/>
            <a:ext cx="3208136" cy="2766886"/>
          </a:xfrm>
          <a:prstGeom prst="rect">
            <a:avLst/>
          </a:prstGeom>
        </p:spPr>
      </p:pic>
    </p:spTree>
    <p:extLst>
      <p:ext uri="{BB962C8B-B14F-4D97-AF65-F5344CB8AC3E}">
        <p14:creationId xmlns:p14="http://schemas.microsoft.com/office/powerpoint/2010/main" val="2845449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chool"/>
          <p:cNvGrpSpPr/>
          <p:nvPr/>
        </p:nvGrpSpPr>
        <p:grpSpPr>
          <a:xfrm>
            <a:off x="486777" y="-367445"/>
            <a:ext cx="5716944" cy="4471641"/>
            <a:chOff x="3185034" y="1480859"/>
            <a:chExt cx="5170664" cy="4044355"/>
          </a:xfrm>
        </p:grpSpPr>
        <p:pic>
          <p:nvPicPr>
            <p:cNvPr id="21" name="hed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63447" y="3050225"/>
              <a:ext cx="892251" cy="718321"/>
            </a:xfrm>
            <a:prstGeom prst="rect">
              <a:avLst/>
            </a:prstGeom>
          </p:spPr>
        </p:pic>
        <p:pic>
          <p:nvPicPr>
            <p:cNvPr id="22" name="Schoo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5034" y="1480859"/>
              <a:ext cx="4799646" cy="3870213"/>
            </a:xfrm>
            <a:prstGeom prst="rect">
              <a:avLst/>
            </a:prstGeom>
          </p:spPr>
        </p:pic>
        <p:pic>
          <p:nvPicPr>
            <p:cNvPr id="23" name="hed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68865" y="4430713"/>
              <a:ext cx="838825" cy="718321"/>
            </a:xfrm>
            <a:prstGeom prst="rect">
              <a:avLst/>
            </a:prstGeom>
          </p:spPr>
        </p:pic>
        <p:pic>
          <p:nvPicPr>
            <p:cNvPr id="25" name="hed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0202" y="3320100"/>
              <a:ext cx="872076" cy="718321"/>
            </a:xfrm>
            <a:prstGeom prst="rect">
              <a:avLst/>
            </a:prstGeom>
          </p:spPr>
        </p:pic>
        <p:pic>
          <p:nvPicPr>
            <p:cNvPr id="27" name="hed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45081" y="4699114"/>
              <a:ext cx="838825" cy="718321"/>
            </a:xfrm>
            <a:prstGeom prst="rect">
              <a:avLst/>
            </a:prstGeom>
          </p:spPr>
        </p:pic>
        <p:pic>
          <p:nvPicPr>
            <p:cNvPr id="29" name="hedg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4931" y="4806893"/>
              <a:ext cx="820001" cy="718321"/>
            </a:xfrm>
            <a:prstGeom prst="rect">
              <a:avLst/>
            </a:prstGeom>
          </p:spPr>
        </p:pic>
      </p:grpSp>
      <p:sp>
        <p:nvSpPr>
          <p:cNvPr id="26" name="Rectangle 25"/>
          <p:cNvSpPr/>
          <p:nvPr/>
        </p:nvSpPr>
        <p:spPr>
          <a:xfrm>
            <a:off x="8617199" y="1930526"/>
            <a:ext cx="1104282" cy="4533786"/>
          </a:xfrm>
          <a:prstGeom prst="rect">
            <a:avLst/>
          </a:prstGeom>
          <a:solidFill>
            <a:schemeClr val="accent3"/>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754603" y="1071948"/>
            <a:ext cx="1104282" cy="6651091"/>
          </a:xfrm>
          <a:prstGeom prst="rect">
            <a:avLst/>
          </a:prstGeom>
          <a:solidFill>
            <a:schemeClr val="accent2"/>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450279" y="1367724"/>
            <a:ext cx="1104282" cy="6974601"/>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400067" y="3395376"/>
            <a:ext cx="1104282" cy="4548405"/>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587955" y="3936829"/>
            <a:ext cx="6004498" cy="1600438"/>
          </a:xfrm>
          <a:prstGeom prst="rect">
            <a:avLst/>
          </a:prstGeom>
          <a:noFill/>
          <a:scene3d>
            <a:camera prst="isometricBottomDown"/>
            <a:lightRig rig="threePt" dir="t"/>
          </a:scene3d>
        </p:spPr>
        <p:txBody>
          <a:bodyPr wrap="square" rtlCol="0">
            <a:spAutoFit/>
          </a:bodyPr>
          <a:lstStyle/>
          <a:p>
            <a:r>
              <a:rPr lang="en-US" sz="1600" dirty="0"/>
              <a:t>These procedures must include home visits or other direct contact with the child's parents. Contacts with the family must emphasize the benefits of regular attendance, while at the same time remaining sensitive to any special family circumstances influencing attendance patterns. </a:t>
            </a:r>
          </a:p>
          <a:p>
            <a:endParaRPr lang="en-US" dirty="0"/>
          </a:p>
        </p:txBody>
      </p:sp>
      <p:sp>
        <p:nvSpPr>
          <p:cNvPr id="24" name="TextBox 23"/>
          <p:cNvSpPr txBox="1"/>
          <p:nvPr/>
        </p:nvSpPr>
        <p:spPr>
          <a:xfrm>
            <a:off x="2636798" y="5054659"/>
            <a:ext cx="4706879" cy="1477328"/>
          </a:xfrm>
          <a:prstGeom prst="rect">
            <a:avLst/>
          </a:prstGeom>
          <a:noFill/>
          <a:scene3d>
            <a:camera prst="isometricBottomDown"/>
            <a:lightRig rig="threePt" dir="t"/>
          </a:scene3d>
        </p:spPr>
        <p:txBody>
          <a:bodyPr wrap="square" rtlCol="0">
            <a:spAutoFit/>
          </a:bodyPr>
          <a:lstStyle/>
          <a:p>
            <a:r>
              <a:rPr lang="en-US" b="1" dirty="0">
                <a:solidFill>
                  <a:srgbClr val="FFFF00"/>
                </a:solidFill>
              </a:rPr>
              <a:t>All contacts with the child's family as well as special family support service activities provided by program staff must be documented. </a:t>
            </a:r>
          </a:p>
          <a:p>
            <a:endParaRPr lang="en-US" dirty="0"/>
          </a:p>
        </p:txBody>
      </p:sp>
      <p:sp>
        <p:nvSpPr>
          <p:cNvPr id="34" name="TextBox 33"/>
          <p:cNvSpPr txBox="1"/>
          <p:nvPr/>
        </p:nvSpPr>
        <p:spPr>
          <a:xfrm>
            <a:off x="4244888" y="3720653"/>
            <a:ext cx="5573268" cy="954107"/>
          </a:xfrm>
          <a:prstGeom prst="rect">
            <a:avLst/>
          </a:prstGeom>
          <a:noFill/>
          <a:scene3d>
            <a:camera prst="isometricBottomDown"/>
            <a:lightRig rig="threePt" dir="t"/>
          </a:scene3d>
        </p:spPr>
        <p:txBody>
          <a:bodyPr wrap="square" rtlCol="0">
            <a:spAutoFit/>
          </a:bodyPr>
          <a:lstStyle/>
          <a:p>
            <a:r>
              <a:rPr lang="en-US" sz="1400" dirty="0"/>
              <a:t>If, however, the absences result from other factors, including temporary family problems that affect a child's regular attendance</a:t>
            </a:r>
            <a:r>
              <a:rPr lang="en-US" sz="1400" dirty="0">
                <a:solidFill>
                  <a:srgbClr val="FFFF00"/>
                </a:solidFill>
              </a:rPr>
              <a:t>, </a:t>
            </a:r>
            <a:r>
              <a:rPr lang="en-US" sz="1400" b="1" dirty="0">
                <a:solidFill>
                  <a:srgbClr val="FFFF00"/>
                </a:solidFill>
              </a:rPr>
              <a:t>the program must initiate appropriate family support procedures for all children with four or more consecutive unexcused absences. </a:t>
            </a:r>
          </a:p>
        </p:txBody>
      </p:sp>
      <p:sp>
        <p:nvSpPr>
          <p:cNvPr id="35" name="TextBox 34"/>
          <p:cNvSpPr txBox="1"/>
          <p:nvPr/>
        </p:nvSpPr>
        <p:spPr>
          <a:xfrm>
            <a:off x="7092847" y="3190855"/>
            <a:ext cx="2863376" cy="1508105"/>
          </a:xfrm>
          <a:prstGeom prst="rect">
            <a:avLst/>
          </a:prstGeom>
          <a:noFill/>
          <a:scene3d>
            <a:camera prst="isometricBottomDown"/>
            <a:lightRig rig="threePt" dir="t"/>
          </a:scene3d>
        </p:spPr>
        <p:txBody>
          <a:bodyPr wrap="square" rtlCol="0">
            <a:spAutoFit/>
          </a:bodyPr>
          <a:lstStyle/>
          <a:p>
            <a:r>
              <a:rPr lang="en-US" b="1" dirty="0">
                <a:solidFill>
                  <a:srgbClr val="FFFF00"/>
                </a:solidFill>
              </a:rPr>
              <a:t> (b) If the </a:t>
            </a:r>
            <a:r>
              <a:rPr lang="en-US" sz="1400" b="1" dirty="0">
                <a:solidFill>
                  <a:srgbClr val="FFFF00"/>
                </a:solidFill>
              </a:rPr>
              <a:t>absences are a result of illness or if they are well documented absences for other reasons, no special action is required. </a:t>
            </a:r>
          </a:p>
          <a:p>
            <a:endParaRPr lang="en-US" dirty="0"/>
          </a:p>
        </p:txBody>
      </p:sp>
      <p:pic>
        <p:nvPicPr>
          <p:cNvPr id="17" name="female_bicycl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718964" y="4005426"/>
            <a:ext cx="993617" cy="1322267"/>
          </a:xfrm>
          <a:prstGeom prst="rect">
            <a:avLst/>
          </a:prstGeom>
        </p:spPr>
      </p:pic>
      <p:pic>
        <p:nvPicPr>
          <p:cNvPr id="18" name="bus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20963" y="4840697"/>
            <a:ext cx="3000512" cy="2346401"/>
          </a:xfrm>
          <a:prstGeom prst="rect">
            <a:avLst/>
          </a:prstGeom>
        </p:spPr>
      </p:pic>
      <p:pic>
        <p:nvPicPr>
          <p:cNvPr id="20" name="ca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329464" y="5551055"/>
            <a:ext cx="2093782" cy="1961864"/>
          </a:xfrm>
          <a:prstGeom prst="rect">
            <a:avLst/>
          </a:prstGeom>
        </p:spPr>
      </p:pic>
      <p:pic>
        <p:nvPicPr>
          <p:cNvPr id="31" name="boy_stand_backpack_bac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18722" y="5669579"/>
            <a:ext cx="1108350" cy="1477800"/>
          </a:xfrm>
          <a:prstGeom prst="rect">
            <a:avLst/>
          </a:prstGeom>
        </p:spPr>
      </p:pic>
      <p:sp>
        <p:nvSpPr>
          <p:cNvPr id="36" name="TextBox 35"/>
          <p:cNvSpPr txBox="1"/>
          <p:nvPr/>
        </p:nvSpPr>
        <p:spPr>
          <a:xfrm>
            <a:off x="6456788" y="2093"/>
            <a:ext cx="5735211" cy="584775"/>
          </a:xfrm>
          <a:prstGeom prst="rect">
            <a:avLst/>
          </a:prstGeom>
          <a:noFill/>
        </p:spPr>
        <p:txBody>
          <a:bodyPr wrap="square" rtlCol="0">
            <a:spAutoFit/>
          </a:bodyPr>
          <a:lstStyle/>
          <a:p>
            <a:r>
              <a:rPr lang="en-US" sz="3200" b="1" dirty="0">
                <a:solidFill>
                  <a:schemeClr val="accent2"/>
                </a:solidFill>
              </a:rPr>
              <a:t>45 CFR 1305.8</a:t>
            </a:r>
            <a:endParaRPr lang="en-US" sz="3200" b="1" dirty="0">
              <a:solidFill>
                <a:schemeClr val="accent1">
                  <a:lumMod val="50000"/>
                </a:schemeClr>
              </a:solidFill>
            </a:endParaRPr>
          </a:p>
        </p:txBody>
      </p:sp>
      <p:pic>
        <p:nvPicPr>
          <p:cNvPr id="38" name="tre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41448" y="2264578"/>
            <a:ext cx="1371877" cy="2191498"/>
          </a:xfrm>
          <a:prstGeom prst="rect">
            <a:avLst/>
          </a:prstGeom>
        </p:spPr>
      </p:pic>
      <p:pic>
        <p:nvPicPr>
          <p:cNvPr id="39" name="lg_tre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9957" y="296576"/>
            <a:ext cx="1709165" cy="2278887"/>
          </a:xfrm>
          <a:prstGeom prst="rect">
            <a:avLst/>
          </a:prstGeom>
        </p:spPr>
      </p:pic>
      <p:pic>
        <p:nvPicPr>
          <p:cNvPr id="40" name="lg_t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4279" y="-209037"/>
            <a:ext cx="2139431" cy="2852575"/>
          </a:xfrm>
          <a:prstGeom prst="rect">
            <a:avLst/>
          </a:prstGeom>
        </p:spPr>
      </p:pic>
      <p:pic>
        <p:nvPicPr>
          <p:cNvPr id="41" name="lg_tre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771" y="4197136"/>
            <a:ext cx="2038534" cy="2718046"/>
          </a:xfrm>
          <a:prstGeom prst="rect">
            <a:avLst/>
          </a:prstGeom>
        </p:spPr>
      </p:pic>
    </p:spTree>
    <p:extLst>
      <p:ext uri="{BB962C8B-B14F-4D97-AF65-F5344CB8AC3E}">
        <p14:creationId xmlns:p14="http://schemas.microsoft.com/office/powerpoint/2010/main" val="831565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802855" y="-1305276"/>
            <a:ext cx="1823103" cy="7485008"/>
          </a:xfrm>
          <a:prstGeom prst="rect">
            <a:avLst/>
          </a:prstGeom>
          <a:solidFill>
            <a:schemeClr val="accent3"/>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492060" y="-1434063"/>
            <a:ext cx="1823103" cy="10980551"/>
          </a:xfrm>
          <a:prstGeom prst="rect">
            <a:avLst/>
          </a:prstGeom>
          <a:solidFill>
            <a:schemeClr val="accent2"/>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073668" y="210313"/>
            <a:ext cx="1823103" cy="8540229"/>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217021" y="2259597"/>
            <a:ext cx="1823103" cy="4820015"/>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male_bicyc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744137" y="-53535"/>
            <a:ext cx="1340045" cy="1960742"/>
          </a:xfrm>
          <a:prstGeom prst="rect">
            <a:avLst/>
          </a:prstGeom>
        </p:spPr>
      </p:pic>
      <p:pic>
        <p:nvPicPr>
          <p:cNvPr id="5" name="bu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2642" y="1038057"/>
            <a:ext cx="3817392" cy="2985201"/>
          </a:xfrm>
          <a:prstGeom prst="rect">
            <a:avLst/>
          </a:prstGeom>
        </p:spPr>
      </p:pic>
      <p:pic>
        <p:nvPicPr>
          <p:cNvPr id="33" name="ca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14175" y="2167306"/>
            <a:ext cx="2535626" cy="2250370"/>
          </a:xfrm>
          <a:prstGeom prst="rect">
            <a:avLst/>
          </a:prstGeom>
        </p:spPr>
      </p:pic>
      <p:pic>
        <p:nvPicPr>
          <p:cNvPr id="41" name="boy_stan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23" y="2578784"/>
            <a:ext cx="1577352" cy="2103135"/>
          </a:xfrm>
          <a:prstGeom prst="rect">
            <a:avLst/>
          </a:prstGeom>
        </p:spPr>
      </p:pic>
      <p:sp>
        <p:nvSpPr>
          <p:cNvPr id="15" name="TextBox 14"/>
          <p:cNvSpPr txBox="1"/>
          <p:nvPr/>
        </p:nvSpPr>
        <p:spPr>
          <a:xfrm>
            <a:off x="8062717" y="145106"/>
            <a:ext cx="3911360" cy="707886"/>
          </a:xfrm>
          <a:prstGeom prst="rect">
            <a:avLst/>
          </a:prstGeom>
          <a:noFill/>
        </p:spPr>
        <p:txBody>
          <a:bodyPr wrap="square" rtlCol="0">
            <a:spAutoFit/>
          </a:bodyPr>
          <a:lstStyle/>
          <a:p>
            <a:r>
              <a:rPr lang="en-US" sz="2000" b="1" dirty="0">
                <a:solidFill>
                  <a:schemeClr val="accent1">
                    <a:lumMod val="50000"/>
                  </a:schemeClr>
                </a:solidFill>
              </a:rPr>
              <a:t>Let’s get our children to school</a:t>
            </a:r>
            <a:endParaRPr lang="en-US" dirty="0">
              <a:solidFill>
                <a:schemeClr val="accent1">
                  <a:lumMod val="50000"/>
                </a:schemeClr>
              </a:solidFill>
            </a:endParaRPr>
          </a:p>
          <a:p>
            <a:endParaRPr lang="en-US" sz="2000" dirty="0">
              <a:solidFill>
                <a:schemeClr val="accent1">
                  <a:lumMod val="50000"/>
                </a:schemeClr>
              </a:solidFill>
            </a:endParaRPr>
          </a:p>
        </p:txBody>
      </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0" b="98077" l="5128" r="97436"/>
                    </a14:imgEffect>
                  </a14:imgLayer>
                </a14:imgProps>
              </a:ext>
              <a:ext uri="{28A0092B-C50C-407E-A947-70E740481C1C}">
                <a14:useLocalDpi xmlns:a14="http://schemas.microsoft.com/office/drawing/2010/main" val="0"/>
              </a:ext>
            </a:extLst>
          </a:blip>
          <a:stretch>
            <a:fillRect/>
          </a:stretch>
        </p:blipFill>
        <p:spPr>
          <a:xfrm>
            <a:off x="4693675" y="2673688"/>
            <a:ext cx="291544" cy="291544"/>
          </a:xfrm>
          <a:prstGeom prst="rect">
            <a:avLst/>
          </a:prstGeom>
        </p:spPr>
      </p:pic>
    </p:spTree>
    <p:extLst>
      <p:ext uri="{BB962C8B-B14F-4D97-AF65-F5344CB8AC3E}">
        <p14:creationId xmlns:p14="http://schemas.microsoft.com/office/powerpoint/2010/main" val="239697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40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1000"/>
                                        <p:tgtEl>
                                          <p:spTgt spid="32"/>
                                        </p:tgtEl>
                                      </p:cBhvr>
                                    </p:animEffect>
                                  </p:childTnLst>
                                </p:cTn>
                              </p:par>
                            </p:childTnLst>
                          </p:cTn>
                        </p:par>
                        <p:par>
                          <p:cTn id="12" fill="hold">
                            <p:stCondLst>
                              <p:cond delay="1400"/>
                            </p:stCondLst>
                            <p:childTnLst>
                              <p:par>
                                <p:cTn id="13" presetID="23" presetClass="entr" presetSubtype="16"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childTnLst>
                                </p:cTn>
                              </p:par>
                              <p:par>
                                <p:cTn id="17" presetID="22" presetClass="entr" presetSubtype="8" fill="hold" grpId="0" nodeType="withEffect">
                                  <p:stCondLst>
                                    <p:cond delay="40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par>
                          <p:cTn id="20" fill="hold">
                            <p:stCondLst>
                              <p:cond delay="2800"/>
                            </p:stCondLst>
                            <p:childTnLst>
                              <p:par>
                                <p:cTn id="21" presetID="23"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childTnLst>
                                </p:cTn>
                              </p:par>
                              <p:par>
                                <p:cTn id="25" presetID="22" presetClass="entr" presetSubtype="8" fill="hold" grpId="0" nodeType="withEffect">
                                  <p:stCondLst>
                                    <p:cond delay="40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1000"/>
                                        <p:tgtEl>
                                          <p:spTgt spid="28"/>
                                        </p:tgtEl>
                                      </p:cBhvr>
                                    </p:animEffect>
                                  </p:childTnLst>
                                </p:cTn>
                              </p:par>
                            </p:childTnLst>
                          </p:cTn>
                        </p:par>
                        <p:par>
                          <p:cTn id="28" fill="hold">
                            <p:stCondLst>
                              <p:cond delay="4200"/>
                            </p:stCondLst>
                            <p:childTnLst>
                              <p:par>
                                <p:cTn id="29" presetID="23" presetClass="entr" presetSubtype="16"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childTnLst>
                                </p:cTn>
                              </p:par>
                              <p:par>
                                <p:cTn id="33" presetID="22" presetClass="entr" presetSubtype="8" fill="hold" grpId="0" nodeType="withEffect">
                                  <p:stCondLst>
                                    <p:cond delay="40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CASE NOTES</a:t>
            </a:r>
          </a:p>
        </p:txBody>
      </p:sp>
      <p:sp>
        <p:nvSpPr>
          <p:cNvPr id="3" name="Content Placeholder 2"/>
          <p:cNvSpPr>
            <a:spLocks noGrp="1"/>
          </p:cNvSpPr>
          <p:nvPr>
            <p:ph idx="1"/>
          </p:nvPr>
        </p:nvSpPr>
        <p:spPr/>
        <p:txBody>
          <a:bodyPr>
            <a:normAutofit lnSpcReduction="10000"/>
          </a:bodyPr>
          <a:lstStyle/>
          <a:p>
            <a:r>
              <a:rPr lang="en-US" sz="3200" dirty="0"/>
              <a:t>Case Notes gives your file and work a voice.</a:t>
            </a:r>
          </a:p>
          <a:p>
            <a:r>
              <a:rPr lang="en-US" sz="3200" dirty="0"/>
              <a:t>Captures relevant data</a:t>
            </a:r>
          </a:p>
          <a:p>
            <a:r>
              <a:rPr lang="en-US" sz="3200" dirty="0"/>
              <a:t>Who?</a:t>
            </a:r>
          </a:p>
          <a:p>
            <a:r>
              <a:rPr lang="en-US" sz="3200" dirty="0"/>
              <a:t>What?</a:t>
            </a:r>
          </a:p>
          <a:p>
            <a:r>
              <a:rPr lang="en-US" sz="3200" dirty="0"/>
              <a:t>When?</a:t>
            </a:r>
          </a:p>
          <a:p>
            <a:r>
              <a:rPr lang="en-US" sz="3200" dirty="0"/>
              <a:t>Where?</a:t>
            </a:r>
          </a:p>
          <a:p>
            <a:r>
              <a:rPr lang="en-US" sz="3200" dirty="0"/>
              <a:t>Why?</a:t>
            </a:r>
          </a:p>
          <a:p>
            <a:r>
              <a:rPr lang="en-US" sz="3200" dirty="0"/>
              <a:t>Provides a snapshot of the event</a:t>
            </a:r>
          </a:p>
          <a:p>
            <a:endParaRPr lang="en-US" sz="3200" dirty="0"/>
          </a:p>
          <a:p>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85138">
            <a:off x="7429849" y="2285999"/>
            <a:ext cx="4372406" cy="2724721"/>
          </a:xfrm>
          <a:prstGeom prst="rect">
            <a:avLst/>
          </a:prstGeom>
        </p:spPr>
      </p:pic>
      <p:pic>
        <p:nvPicPr>
          <p:cNvPr id="6" name="Picture 5"/>
          <p:cNvPicPr>
            <a:picLocks noChangeAspect="1"/>
          </p:cNvPicPr>
          <p:nvPr/>
        </p:nvPicPr>
        <p:blipFill>
          <a:blip r:embed="rId3"/>
          <a:stretch>
            <a:fillRect/>
          </a:stretch>
        </p:blipFill>
        <p:spPr>
          <a:xfrm rot="3390874">
            <a:off x="9165275" y="2764345"/>
            <a:ext cx="1752070" cy="19333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8134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CASE NOTES</a:t>
            </a:r>
          </a:p>
        </p:txBody>
      </p:sp>
      <p:sp>
        <p:nvSpPr>
          <p:cNvPr id="3" name="Content Placeholder 2"/>
          <p:cNvSpPr>
            <a:spLocks noGrp="1"/>
          </p:cNvSpPr>
          <p:nvPr>
            <p:ph idx="1"/>
          </p:nvPr>
        </p:nvSpPr>
        <p:spPr/>
        <p:txBody>
          <a:bodyPr>
            <a:normAutofit lnSpcReduction="10000"/>
          </a:bodyPr>
          <a:lstStyle/>
          <a:p>
            <a:r>
              <a:rPr lang="en-US" sz="3200" dirty="0"/>
              <a:t>Case Notes should be clear and concise</a:t>
            </a:r>
          </a:p>
          <a:p>
            <a:r>
              <a:rPr lang="en-US" sz="3200" dirty="0"/>
              <a:t>Accurate and brief</a:t>
            </a:r>
          </a:p>
          <a:p>
            <a:r>
              <a:rPr lang="en-US" sz="3200" dirty="0"/>
              <a:t>Timely</a:t>
            </a:r>
          </a:p>
          <a:p>
            <a:r>
              <a:rPr lang="en-US" sz="3200" dirty="0"/>
              <a:t>Readable and acceptable grammar</a:t>
            </a:r>
          </a:p>
          <a:p>
            <a:endParaRPr lang="en-US" sz="3200" dirty="0"/>
          </a:p>
          <a:p>
            <a:r>
              <a:rPr lang="en-US" sz="3200" dirty="0"/>
              <a:t>Avoid:</a:t>
            </a:r>
          </a:p>
          <a:p>
            <a:r>
              <a:rPr lang="en-US" sz="3200" dirty="0"/>
              <a:t>Diagnosis</a:t>
            </a:r>
          </a:p>
          <a:p>
            <a:r>
              <a:rPr lang="en-US" sz="3200" dirty="0"/>
              <a:t>Clichés, street talk and industry jargon</a:t>
            </a:r>
          </a:p>
          <a:p>
            <a:endParaRPr lang="en-US" sz="3200" dirty="0"/>
          </a:p>
          <a:p>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85138">
            <a:off x="7429849" y="2285999"/>
            <a:ext cx="4372406" cy="2724721"/>
          </a:xfrm>
          <a:prstGeom prst="rect">
            <a:avLst/>
          </a:prstGeom>
        </p:spPr>
      </p:pic>
      <p:pic>
        <p:nvPicPr>
          <p:cNvPr id="6" name="Picture 5"/>
          <p:cNvPicPr>
            <a:picLocks noChangeAspect="1"/>
          </p:cNvPicPr>
          <p:nvPr/>
        </p:nvPicPr>
        <p:blipFill>
          <a:blip r:embed="rId3"/>
          <a:stretch>
            <a:fillRect/>
          </a:stretch>
        </p:blipFill>
        <p:spPr>
          <a:xfrm rot="3390874">
            <a:off x="9165275" y="2764345"/>
            <a:ext cx="1752070" cy="19333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85217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1355112" y="205263"/>
            <a:ext cx="6405002" cy="2308324"/>
          </a:xfrm>
          <a:prstGeom prst="rect">
            <a:avLst/>
          </a:prstGeom>
          <a:noFill/>
          <a:effectLst>
            <a:outerShdw blurRad="76200" dir="13500000" sy="23000" kx="1200000" algn="br" rotWithShape="0">
              <a:prstClr val="black">
                <a:alpha val="20000"/>
              </a:prstClr>
            </a:outerShdw>
          </a:effectLst>
        </p:spPr>
        <p:txBody>
          <a:bodyPr wrap="square" rtlCol="0">
            <a:spAutoFit/>
            <a:scene3d>
              <a:camera prst="isometricOffAxis1Right">
                <a:rot lat="1826861" lon="18585453" rev="21510057"/>
              </a:camera>
              <a:lightRig rig="twoPt" dir="t"/>
            </a:scene3d>
            <a:sp3d extrusionH="171450"/>
          </a:bodyPr>
          <a:lstStyle/>
          <a:p>
            <a:pPr algn="ctr"/>
            <a:r>
              <a:rPr lang="en-US" sz="7200" b="1" dirty="0">
                <a:solidFill>
                  <a:schemeClr val="bg1"/>
                </a:solidFill>
                <a:effectLst>
                  <a:outerShdw blurRad="101600" dist="203200" dir="7800000" sy="30000" kx="1300200" algn="ctr" rotWithShape="0">
                    <a:prstClr val="black">
                      <a:alpha val="32000"/>
                    </a:prstClr>
                  </a:outerShdw>
                </a:effectLst>
              </a:rPr>
              <a:t>Today’s Objectives</a:t>
            </a:r>
          </a:p>
        </p:txBody>
      </p:sp>
      <p:grpSp>
        <p:nvGrpSpPr>
          <p:cNvPr id="50" name="Group 49"/>
          <p:cNvGrpSpPr/>
          <p:nvPr/>
        </p:nvGrpSpPr>
        <p:grpSpPr>
          <a:xfrm>
            <a:off x="2413945" y="205263"/>
            <a:ext cx="9324895" cy="8373349"/>
            <a:chOff x="110855" y="-458369"/>
            <a:chExt cx="12284950" cy="11031347"/>
          </a:xfrm>
        </p:grpSpPr>
        <p:sp>
          <p:nvSpPr>
            <p:cNvPr id="54" name="Rectangle 53"/>
            <p:cNvSpPr/>
            <p:nvPr/>
          </p:nvSpPr>
          <p:spPr>
            <a:xfrm>
              <a:off x="2819160" y="-310504"/>
              <a:ext cx="7685339" cy="10883482"/>
            </a:xfrm>
            <a:prstGeom prst="rect">
              <a:avLst/>
            </a:prstGeom>
            <a:solidFill>
              <a:schemeClr val="accent2"/>
            </a:solidFill>
            <a:ln>
              <a:noFill/>
            </a:ln>
            <a:effectLst>
              <a:outerShdw blurRad="50800" dist="38100" dir="8100000" algn="tr" rotWithShape="0">
                <a:prstClr val="black">
                  <a:alpha val="40000"/>
                </a:prstClr>
              </a:outerShdw>
            </a:effectLst>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10855" y="-458369"/>
              <a:ext cx="6659689" cy="4001633"/>
            </a:xfrm>
            <a:prstGeom prst="rect">
              <a:avLst/>
            </a:prstGeom>
            <a:solidFill>
              <a:schemeClr val="accent1">
                <a:lumMod val="60000"/>
                <a:lumOff val="40000"/>
              </a:schemeClr>
            </a:solidFill>
            <a:ln>
              <a:noFill/>
            </a:ln>
            <a:effectLst>
              <a:outerShdw blurRad="50800" dist="38100" dir="8100000" algn="tr" rotWithShape="0">
                <a:prstClr val="black">
                  <a:alpha val="40000"/>
                </a:prstClr>
              </a:outerShdw>
            </a:effectLst>
            <a:scene3d>
              <a:camera prst="isometricRightUp">
                <a:rot lat="2100000" lon="18899998" rev="0"/>
              </a:camera>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574827" y="-141646"/>
              <a:ext cx="7820978" cy="3816518"/>
            </a:xfrm>
            <a:prstGeom prst="rect">
              <a:avLst/>
            </a:prstGeom>
            <a:solidFill>
              <a:schemeClr val="accent1">
                <a:lumMod val="60000"/>
                <a:lumOff val="40000"/>
              </a:schemeClr>
            </a:solidFill>
            <a:ln>
              <a:noFill/>
            </a:ln>
            <a:effectLst>
              <a:outerShdw blurRad="50800" dist="38100" dir="8100000" algn="tr" rotWithShape="0">
                <a:prstClr val="black">
                  <a:alpha val="40000"/>
                </a:prstClr>
              </a:outerShdw>
            </a:effectLst>
            <a:scene3d>
              <a:camera prst="isometricLeftDown">
                <a:rot lat="2100000" lon="2700000" rev="0"/>
              </a:camera>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462230" y="1920822"/>
              <a:ext cx="6659689" cy="3816516"/>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a:sp3d extrusionH="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4798800" y="3062372"/>
              <a:ext cx="6659689" cy="5532025"/>
            </a:xfrm>
            <a:prstGeom prst="rect">
              <a:avLst/>
            </a:prstGeom>
            <a:solidFill>
              <a:schemeClr val="bg1">
                <a:lumMod val="65000"/>
              </a:schemeClr>
            </a:solidFill>
            <a:ln>
              <a:noFill/>
            </a:ln>
            <a:effectLst>
              <a:outerShdw blurRad="50800" dist="38100" dir="8100000" algn="tr" rotWithShape="0">
                <a:prstClr val="black">
                  <a:alpha val="40000"/>
                </a:prstClr>
              </a:outerShdw>
            </a:effectLst>
            <a:scene3d>
              <a:camera prst="isometricTopUp"/>
              <a:lightRig rig="threePt" dir="t"/>
            </a:scene3d>
            <a:sp3d extrusionH="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chalkboard_l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6899" y="-75539"/>
            <a:ext cx="3559402" cy="3336940"/>
          </a:xfrm>
          <a:prstGeom prst="rect">
            <a:avLst/>
          </a:prstGeom>
        </p:spPr>
      </p:pic>
      <p:pic>
        <p:nvPicPr>
          <p:cNvPr id="78" name="chai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0781" y="2041237"/>
            <a:ext cx="1204782" cy="1376894"/>
          </a:xfrm>
          <a:prstGeom prst="rect">
            <a:avLst/>
          </a:prstGeom>
        </p:spPr>
      </p:pic>
      <p:pic>
        <p:nvPicPr>
          <p:cNvPr id="79" name="desk_fro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3928" y="2011188"/>
            <a:ext cx="2620596" cy="2047341"/>
          </a:xfrm>
          <a:prstGeom prst="rect">
            <a:avLst/>
          </a:prstGeom>
        </p:spPr>
      </p:pic>
      <p:sp>
        <p:nvSpPr>
          <p:cNvPr id="80" name="TextBox 79"/>
          <p:cNvSpPr txBox="1"/>
          <p:nvPr/>
        </p:nvSpPr>
        <p:spPr>
          <a:xfrm>
            <a:off x="3556817" y="809485"/>
            <a:ext cx="2795300" cy="1077218"/>
          </a:xfrm>
          <a:prstGeom prst="rect">
            <a:avLst/>
          </a:prstGeom>
          <a:noFill/>
          <a:scene3d>
            <a:camera prst="isometricRightUp"/>
            <a:lightRig rig="threePt" dir="t"/>
          </a:scene3d>
        </p:spPr>
        <p:txBody>
          <a:bodyPr wrap="square" rtlCol="0">
            <a:spAutoFit/>
          </a:bodyPr>
          <a:lstStyle/>
          <a:p>
            <a:pPr algn="ctr"/>
            <a:r>
              <a:rPr lang="en-US" sz="3200" b="1" dirty="0">
                <a:solidFill>
                  <a:schemeClr val="bg1"/>
                </a:solidFill>
              </a:rPr>
              <a:t>Mr. Shepherd is mean</a:t>
            </a:r>
            <a:r>
              <a:rPr lang="en-US" sz="2000" dirty="0">
                <a:solidFill>
                  <a:schemeClr val="bg1"/>
                </a:solidFill>
              </a:rPr>
              <a:t>.</a:t>
            </a:r>
          </a:p>
        </p:txBody>
      </p:sp>
      <p:sp>
        <p:nvSpPr>
          <p:cNvPr id="81" name="TextBox 80"/>
          <p:cNvSpPr txBox="1"/>
          <p:nvPr/>
        </p:nvSpPr>
        <p:spPr>
          <a:xfrm>
            <a:off x="3432027" y="5401039"/>
            <a:ext cx="4582551" cy="523220"/>
          </a:xfrm>
          <a:prstGeom prst="rect">
            <a:avLst/>
          </a:prstGeom>
          <a:noFill/>
          <a:scene3d>
            <a:camera prst="isometricBottomDown"/>
            <a:lightRig rig="threePt" dir="t"/>
          </a:scene3d>
        </p:spPr>
        <p:txBody>
          <a:bodyPr wrap="square" rtlCol="0">
            <a:spAutoFit/>
          </a:bodyPr>
          <a:lstStyle/>
          <a:p>
            <a:r>
              <a:rPr lang="en-US" sz="2800" dirty="0"/>
              <a:t>School Readiness</a:t>
            </a:r>
            <a:r>
              <a:rPr lang="en-US" dirty="0"/>
              <a:t>.</a:t>
            </a:r>
          </a:p>
        </p:txBody>
      </p:sp>
      <p:pic>
        <p:nvPicPr>
          <p:cNvPr id="83" name="pla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5125" y="965636"/>
            <a:ext cx="830397" cy="1239398"/>
          </a:xfrm>
          <a:prstGeom prst="rect">
            <a:avLst/>
          </a:prstGeom>
        </p:spPr>
      </p:pic>
      <p:pic>
        <p:nvPicPr>
          <p:cNvPr id="84" name="man_stand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211477" y="2172516"/>
            <a:ext cx="882091" cy="2151444"/>
          </a:xfrm>
          <a:prstGeom prst="rect">
            <a:avLst/>
          </a:prstGeom>
        </p:spPr>
      </p:pic>
      <p:pic>
        <p:nvPicPr>
          <p:cNvPr id="85" name="boy_backpac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8284" y="2193917"/>
            <a:ext cx="1078678" cy="1438238"/>
          </a:xfrm>
          <a:prstGeom prst="rect">
            <a:avLst/>
          </a:prstGeom>
        </p:spPr>
      </p:pic>
      <p:pic>
        <p:nvPicPr>
          <p:cNvPr id="86" name="clock"/>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782732" y="247727"/>
            <a:ext cx="737553" cy="905544"/>
          </a:xfrm>
          <a:prstGeom prst="rect">
            <a:avLst/>
          </a:prstGeom>
        </p:spPr>
      </p:pic>
      <p:pic>
        <p:nvPicPr>
          <p:cNvPr id="87" name="window"/>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4779" y="711566"/>
            <a:ext cx="1053327" cy="1539616"/>
          </a:xfrm>
          <a:prstGeom prst="rect">
            <a:avLst/>
          </a:prstGeom>
          <a:effectLst/>
        </p:spPr>
      </p:pic>
      <p:sp>
        <p:nvSpPr>
          <p:cNvPr id="88" name="TextBox 87"/>
          <p:cNvSpPr txBox="1"/>
          <p:nvPr/>
        </p:nvSpPr>
        <p:spPr>
          <a:xfrm>
            <a:off x="84045" y="4020855"/>
            <a:ext cx="4995126"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Defining Average Daily Attendance</a:t>
            </a:r>
          </a:p>
          <a:p>
            <a:pPr marL="342900" indent="-342900">
              <a:buFont typeface="Arial" panose="020B0604020202020204" pitchFamily="34" charset="0"/>
              <a:buChar char="•"/>
            </a:pPr>
            <a:r>
              <a:rPr lang="en-US" sz="2400" dirty="0"/>
              <a:t>Develop Strategies For ADA Compliance</a:t>
            </a:r>
          </a:p>
          <a:p>
            <a:pPr marL="342900" indent="-342900">
              <a:buFont typeface="Arial" panose="020B0604020202020204" pitchFamily="34" charset="0"/>
              <a:buChar char="•"/>
            </a:pPr>
            <a:r>
              <a:rPr lang="en-US" sz="2400" dirty="0"/>
              <a:t>Review Policy For Chronic Attendance</a:t>
            </a:r>
          </a:p>
          <a:p>
            <a:pPr marL="342900" indent="-342900">
              <a:buFont typeface="Arial" panose="020B0604020202020204" pitchFamily="34" charset="0"/>
              <a:buChar char="•"/>
            </a:pPr>
            <a:r>
              <a:rPr lang="en-US" sz="2400" dirty="0"/>
              <a:t>Developing Case Notes</a:t>
            </a:r>
          </a:p>
          <a:p>
            <a:pPr marL="342900" indent="-342900">
              <a:buFont typeface="Arial" panose="020B0604020202020204" pitchFamily="34" charset="0"/>
              <a:buChar char="•"/>
            </a:pPr>
            <a:r>
              <a:rPr lang="en-US" sz="2400" dirty="0"/>
              <a:t>Strategies to increase ADA</a:t>
            </a:r>
          </a:p>
        </p:txBody>
      </p:sp>
      <p:pic>
        <p:nvPicPr>
          <p:cNvPr id="89" name="female_student_fron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75948" y="2868460"/>
            <a:ext cx="544832" cy="1284548"/>
          </a:xfrm>
          <a:prstGeom prst="rect">
            <a:avLst/>
          </a:prstGeom>
        </p:spPr>
      </p:pic>
      <p:sp>
        <p:nvSpPr>
          <p:cNvPr id="90" name="TextBox 89"/>
          <p:cNvSpPr txBox="1"/>
          <p:nvPr/>
        </p:nvSpPr>
        <p:spPr>
          <a:xfrm>
            <a:off x="4738193" y="2287312"/>
            <a:ext cx="3220342" cy="584775"/>
          </a:xfrm>
          <a:prstGeom prst="rect">
            <a:avLst/>
          </a:prstGeom>
          <a:noFill/>
          <a:effectLst>
            <a:outerShdw blurRad="76200" dir="13500000" sy="23000" kx="1200000" algn="br" rotWithShape="0">
              <a:prstClr val="black">
                <a:alpha val="20000"/>
              </a:prstClr>
            </a:outerShdw>
          </a:effectLst>
        </p:spPr>
        <p:txBody>
          <a:bodyPr wrap="square" rtlCol="0">
            <a:spAutoFit/>
            <a:scene3d>
              <a:camera prst="isometricOffAxis1Right">
                <a:rot lat="1826861" lon="18585453" rev="21510057"/>
              </a:camera>
              <a:lightRig rig="twoPt" dir="t"/>
            </a:scene3d>
            <a:sp3d extrusionH="139700"/>
          </a:bodyPr>
          <a:lstStyle/>
          <a:p>
            <a:pPr algn="ctr"/>
            <a:r>
              <a:rPr lang="en-US" sz="3200" b="1" dirty="0">
                <a:solidFill>
                  <a:schemeClr val="accent1"/>
                </a:solidFill>
                <a:effectLst>
                  <a:outerShdw blurRad="101600" dist="203200" dir="7800000" sy="30000" kx="1300200" algn="ctr" rotWithShape="0">
                    <a:prstClr val="black">
                      <a:alpha val="32000"/>
                    </a:prstClr>
                  </a:outerShdw>
                </a:effectLst>
              </a:rPr>
              <a:t>Mr. Shepherd</a:t>
            </a:r>
          </a:p>
        </p:txBody>
      </p:sp>
      <p:pic>
        <p:nvPicPr>
          <p:cNvPr id="91" name="student_des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30813" y="2998283"/>
            <a:ext cx="1585523" cy="1367449"/>
          </a:xfrm>
          <a:prstGeom prst="rect">
            <a:avLst/>
          </a:prstGeom>
        </p:spPr>
      </p:pic>
      <p:pic>
        <p:nvPicPr>
          <p:cNvPr id="92" name="student_des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1394" y="3636766"/>
            <a:ext cx="1585523" cy="1367449"/>
          </a:xfrm>
          <a:prstGeom prst="rect">
            <a:avLst/>
          </a:prstGeom>
        </p:spPr>
      </p:pic>
      <p:pic>
        <p:nvPicPr>
          <p:cNvPr id="93" name="student_des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24062" y="4282961"/>
            <a:ext cx="1585523" cy="1367449"/>
          </a:xfrm>
          <a:prstGeom prst="rect">
            <a:avLst/>
          </a:prstGeom>
        </p:spPr>
      </p:pic>
      <p:pic>
        <p:nvPicPr>
          <p:cNvPr id="94" name="student_des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05433" y="3875550"/>
            <a:ext cx="1585523" cy="1367449"/>
          </a:xfrm>
          <a:prstGeom prst="rect">
            <a:avLst/>
          </a:prstGeom>
        </p:spPr>
      </p:pic>
      <p:pic>
        <p:nvPicPr>
          <p:cNvPr id="95" name="student_des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56014" y="4514033"/>
            <a:ext cx="1585523" cy="1367449"/>
          </a:xfrm>
          <a:prstGeom prst="rect">
            <a:avLst/>
          </a:prstGeom>
        </p:spPr>
      </p:pic>
      <p:pic>
        <p:nvPicPr>
          <p:cNvPr id="96" name="desk_back"/>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44405" y="4709792"/>
            <a:ext cx="1075875" cy="1229572"/>
          </a:xfrm>
          <a:prstGeom prst="rect">
            <a:avLst/>
          </a:prstGeom>
        </p:spPr>
      </p:pic>
      <p:pic>
        <p:nvPicPr>
          <p:cNvPr id="97" name="student_des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8682" y="5160228"/>
            <a:ext cx="1585523" cy="1367449"/>
          </a:xfrm>
          <a:prstGeom prst="rect">
            <a:avLst/>
          </a:prstGeom>
        </p:spPr>
      </p:pic>
      <p:pic>
        <p:nvPicPr>
          <p:cNvPr id="98" name="boy_back_chai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36456" y="3507155"/>
            <a:ext cx="1392714" cy="1714109"/>
          </a:xfrm>
          <a:prstGeom prst="rect">
            <a:avLst/>
          </a:prstGeom>
        </p:spPr>
      </p:pic>
      <p:pic>
        <p:nvPicPr>
          <p:cNvPr id="99" name="boy_raise_arm_back_chair"/>
          <p:cNvPicPr>
            <a:picLocks noChangeAspect="1"/>
          </p:cNvPicPr>
          <p:nvPr/>
        </p:nvPicPr>
        <p:blipFill>
          <a:blip r:embed="rId14" cstate="print">
            <a:extLst>
              <a:ext uri="{BEBA8EAE-BF5A-486C-A8C5-ECC9F3942E4B}">
                <a14:imgProps xmlns:a14="http://schemas.microsoft.com/office/drawing/2010/main">
                  <a14:imgLayer r:embed="rId1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351927" y="2896057"/>
            <a:ext cx="1406426" cy="1730986"/>
          </a:xfrm>
          <a:prstGeom prst="rect">
            <a:avLst/>
          </a:prstGeom>
        </p:spPr>
      </p:pic>
      <p:pic>
        <p:nvPicPr>
          <p:cNvPr id="100" name="girl_back_chair_raise_han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62692" y="4432953"/>
            <a:ext cx="754546" cy="1334965"/>
          </a:xfrm>
          <a:prstGeom prst="rect">
            <a:avLst/>
          </a:prstGeom>
        </p:spPr>
      </p:pic>
      <p:pic>
        <p:nvPicPr>
          <p:cNvPr id="101" name="girl_back_chair"/>
          <p:cNvPicPr>
            <a:picLocks noChangeAspect="1"/>
          </p:cNvPicPr>
          <p:nvPr/>
        </p:nvPicPr>
        <p:blipFill>
          <a:blip r:embed="rId17" cstate="print">
            <a:extLst>
              <a:ext uri="{BEBA8EAE-BF5A-486C-A8C5-ECC9F3942E4B}">
                <a14:imgProps xmlns:a14="http://schemas.microsoft.com/office/drawing/2010/main">
                  <a14:imgLayer r:embed="rId18">
                    <a14:imgEffect>
                      <a14:saturation sat="33000"/>
                    </a14:imgEffect>
                  </a14:imgLayer>
                </a14:imgProps>
              </a:ext>
              <a:ext uri="{28A0092B-C50C-407E-A947-70E740481C1C}">
                <a14:useLocalDpi xmlns:a14="http://schemas.microsoft.com/office/drawing/2010/main" val="0"/>
              </a:ext>
            </a:extLst>
          </a:blip>
          <a:stretch>
            <a:fillRect/>
          </a:stretch>
        </p:blipFill>
        <p:spPr>
          <a:xfrm>
            <a:off x="10073142" y="4020855"/>
            <a:ext cx="754129" cy="1225461"/>
          </a:xfrm>
          <a:prstGeom prst="rect">
            <a:avLst/>
          </a:prstGeom>
        </p:spPr>
      </p:pic>
      <p:pic>
        <p:nvPicPr>
          <p:cNvPr id="102" name="boy_back_chai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65165" y="5003163"/>
            <a:ext cx="836902" cy="1714109"/>
          </a:xfrm>
          <a:prstGeom prst="rect">
            <a:avLst/>
          </a:prstGeom>
        </p:spPr>
      </p:pic>
      <p:pic>
        <p:nvPicPr>
          <p:cNvPr id="103" name="yellow_book"/>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04606" y="4298798"/>
            <a:ext cx="473861" cy="369619"/>
          </a:xfrm>
          <a:prstGeom prst="rect">
            <a:avLst/>
          </a:prstGeom>
        </p:spPr>
      </p:pic>
      <p:pic>
        <p:nvPicPr>
          <p:cNvPr id="104" name="green_book"/>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758494">
            <a:off x="9654660" y="4265379"/>
            <a:ext cx="412612" cy="321844"/>
          </a:xfrm>
          <a:prstGeom prst="rect">
            <a:avLst/>
          </a:prstGeom>
        </p:spPr>
      </p:pic>
      <p:pic>
        <p:nvPicPr>
          <p:cNvPr id="105" name="blue_book"/>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054874" y="4603556"/>
            <a:ext cx="487489" cy="380249"/>
          </a:xfrm>
          <a:prstGeom prst="rect">
            <a:avLst/>
          </a:prstGeom>
        </p:spPr>
      </p:pic>
      <p:pic>
        <p:nvPicPr>
          <p:cNvPr id="106" name="red_book"/>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1127776">
            <a:off x="7334054" y="3990941"/>
            <a:ext cx="428204" cy="334006"/>
          </a:xfrm>
          <a:prstGeom prst="rect">
            <a:avLst/>
          </a:prstGeom>
        </p:spPr>
      </p:pic>
      <p:pic>
        <p:nvPicPr>
          <p:cNvPr id="107" name="blue_book"/>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532401" y="5427963"/>
            <a:ext cx="487489" cy="380249"/>
          </a:xfrm>
          <a:prstGeom prst="rect">
            <a:avLst/>
          </a:prstGeom>
        </p:spPr>
      </p:pic>
      <p:pic>
        <p:nvPicPr>
          <p:cNvPr id="108" name="grey_book"/>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368608" y="3422875"/>
            <a:ext cx="368619" cy="287528"/>
          </a:xfrm>
          <a:prstGeom prst="rect">
            <a:avLst/>
          </a:prstGeom>
        </p:spPr>
      </p:pic>
      <p:pic>
        <p:nvPicPr>
          <p:cNvPr id="109" name="red_book"/>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21127776">
            <a:off x="8379481" y="3346943"/>
            <a:ext cx="385613" cy="300784"/>
          </a:xfrm>
          <a:prstGeom prst="rect">
            <a:avLst/>
          </a:prstGeom>
        </p:spPr>
      </p:pic>
      <p:pic>
        <p:nvPicPr>
          <p:cNvPr id="44" name="Picture 4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1946209">
            <a:off x="8383153" y="1542004"/>
            <a:ext cx="1889032" cy="375820"/>
          </a:xfrm>
          <a:prstGeom prst="rect">
            <a:avLst/>
          </a:prstGeom>
        </p:spPr>
      </p:pic>
    </p:spTree>
    <p:extLst>
      <p:ext uri="{BB962C8B-B14F-4D97-AF65-F5344CB8AC3E}">
        <p14:creationId xmlns:p14="http://schemas.microsoft.com/office/powerpoint/2010/main" val="144883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500"/>
                                        <p:tgtEl>
                                          <p:spTgt spid="9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fade">
                                      <p:cBhvr>
                                        <p:cTn id="31" dur="500"/>
                                        <p:tgtEl>
                                          <p:spTgt spid="85"/>
                                        </p:tgtEl>
                                      </p:cBhvr>
                                    </p:animEffect>
                                  </p:childTnLst>
                                </p:cTn>
                              </p:par>
                              <p:par>
                                <p:cTn id="32" presetID="10" presetClass="entr" presetSubtype="0" fill="hold" nodeType="withEffect">
                                  <p:stCondLst>
                                    <p:cond delay="40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par>
                                <p:cTn id="35" presetID="5" presetClass="entr" presetSubtype="10" fill="hold" grpId="0"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checkerboard(across)">
                                      <p:cBhvr>
                                        <p:cTn id="37" dur="500"/>
                                        <p:tgtEl>
                                          <p:spTgt spid="80"/>
                                        </p:tgtEl>
                                      </p:cBhvr>
                                    </p:animEffect>
                                  </p:childTnLst>
                                </p:cTn>
                              </p:par>
                              <p:par>
                                <p:cTn id="38" presetID="42" presetClass="entr" presetSubtype="0" fill="hold" grpId="0" nodeType="withEffect">
                                  <p:stCondLst>
                                    <p:cond delay="90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170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0" grpId="0"/>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0" y="259902"/>
            <a:ext cx="6792649" cy="2246769"/>
          </a:xfrm>
          <a:prstGeom prst="rect">
            <a:avLst/>
          </a:prstGeom>
          <a:noFill/>
        </p:spPr>
        <p:txBody>
          <a:bodyPr wrap="square" rtlCol="0">
            <a:spAutoFit/>
          </a:bodyPr>
          <a:lstStyle/>
          <a:p>
            <a:pPr marL="342900" indent="-342900">
              <a:buFont typeface="Arial" panose="020B0604020202020204" pitchFamily="34" charset="0"/>
              <a:buChar char="•"/>
            </a:pPr>
            <a:r>
              <a:rPr lang="en-US" sz="2800" dirty="0"/>
              <a:t>Defining Average Daily Attendance</a:t>
            </a:r>
          </a:p>
          <a:p>
            <a:pPr marL="342900" indent="-342900">
              <a:buFont typeface="Arial" panose="020B0604020202020204" pitchFamily="34" charset="0"/>
              <a:buChar char="•"/>
            </a:pPr>
            <a:r>
              <a:rPr lang="en-US" sz="2800" dirty="0"/>
              <a:t>Develop Strategies For ADA Compliance</a:t>
            </a:r>
          </a:p>
          <a:p>
            <a:pPr marL="342900" indent="-342900">
              <a:buFont typeface="Arial" panose="020B0604020202020204" pitchFamily="34" charset="0"/>
              <a:buChar char="•"/>
            </a:pPr>
            <a:r>
              <a:rPr lang="en-US" sz="2800" dirty="0"/>
              <a:t>Review Policy For Chronic Attendance</a:t>
            </a:r>
          </a:p>
          <a:p>
            <a:pPr marL="342900" indent="-342900">
              <a:buFont typeface="Arial" panose="020B0604020202020204" pitchFamily="34" charset="0"/>
              <a:buChar char="•"/>
            </a:pPr>
            <a:r>
              <a:rPr lang="en-US" sz="2800" dirty="0"/>
              <a:t>Strategies to increase ADA</a:t>
            </a:r>
          </a:p>
          <a:p>
            <a:pPr marL="342900" indent="-342900">
              <a:buFont typeface="Arial" panose="020B0604020202020204" pitchFamily="34" charset="0"/>
              <a:buChar char="•"/>
            </a:pPr>
            <a:r>
              <a:rPr lang="en-US" sz="2800" dirty="0"/>
              <a:t>Developing Case Notes</a:t>
            </a:r>
          </a:p>
        </p:txBody>
      </p:sp>
      <p:pic>
        <p:nvPicPr>
          <p:cNvPr id="38" name="whitebo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354723" y="233701"/>
            <a:ext cx="4430784" cy="4933670"/>
          </a:xfrm>
          <a:prstGeom prst="rect">
            <a:avLst/>
          </a:prstGeom>
        </p:spPr>
      </p:pic>
      <p:sp>
        <p:nvSpPr>
          <p:cNvPr id="19" name="TextBox 18"/>
          <p:cNvSpPr txBox="1"/>
          <p:nvPr/>
        </p:nvSpPr>
        <p:spPr>
          <a:xfrm>
            <a:off x="5964004" y="1734571"/>
            <a:ext cx="5090961" cy="1446550"/>
          </a:xfrm>
          <a:prstGeom prst="rect">
            <a:avLst/>
          </a:prstGeom>
          <a:noFill/>
          <a:scene3d>
            <a:camera prst="isometricOffAxis2Left">
              <a:rot lat="2100000" lon="2700000" rev="0"/>
            </a:camera>
            <a:lightRig rig="threePt" dir="t"/>
          </a:scene3d>
        </p:spPr>
        <p:txBody>
          <a:bodyPr wrap="square" rtlCol="0">
            <a:spAutoFit/>
          </a:bodyPr>
          <a:lstStyle/>
          <a:p>
            <a:pPr algn="ctr"/>
            <a:r>
              <a:rPr lang="en-US" sz="4400" b="1" dirty="0">
                <a:solidFill>
                  <a:srgbClr val="FF0000"/>
                </a:solidFill>
              </a:rPr>
              <a:t>Workshop Objectives</a:t>
            </a:r>
            <a:endParaRPr lang="en-US" sz="2000" dirty="0">
              <a:solidFill>
                <a:srgbClr val="FF0000"/>
              </a:solidFill>
            </a:endParaRPr>
          </a:p>
        </p:txBody>
      </p:sp>
      <p:pic>
        <p:nvPicPr>
          <p:cNvPr id="10" name="boy_stand_b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16555" y="2798457"/>
            <a:ext cx="1824725" cy="2456853"/>
          </a:xfrm>
          <a:prstGeom prst="rect">
            <a:avLst/>
          </a:prstGeom>
        </p:spPr>
      </p:pic>
      <p:pic>
        <p:nvPicPr>
          <p:cNvPr id="6" name="student_des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14961" y="3325326"/>
            <a:ext cx="2642257" cy="2267535"/>
          </a:xfrm>
          <a:prstGeom prst="rect">
            <a:avLst/>
          </a:prstGeom>
        </p:spPr>
      </p:pic>
      <p:pic>
        <p:nvPicPr>
          <p:cNvPr id="8" name="student_des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39529" y="4393778"/>
            <a:ext cx="2642257" cy="2267535"/>
          </a:xfrm>
          <a:prstGeom prst="rect">
            <a:avLst/>
          </a:prstGeom>
        </p:spPr>
      </p:pic>
      <p:pic>
        <p:nvPicPr>
          <p:cNvPr id="9" name="student_des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12274" y="5472994"/>
            <a:ext cx="2642257" cy="2267535"/>
          </a:xfrm>
          <a:prstGeom prst="rect">
            <a:avLst/>
          </a:prstGeom>
        </p:spPr>
      </p:pic>
      <p:pic>
        <p:nvPicPr>
          <p:cNvPr id="12" name="girl_back_chai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135600" y="3563092"/>
            <a:ext cx="1106424" cy="1984002"/>
          </a:xfrm>
          <a:prstGeom prst="rect">
            <a:avLst/>
          </a:prstGeom>
        </p:spPr>
      </p:pic>
      <p:pic>
        <p:nvPicPr>
          <p:cNvPr id="13" name="boy_back_chai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094425" y="4578532"/>
            <a:ext cx="1219471" cy="2028658"/>
          </a:xfrm>
          <a:prstGeom prst="rect">
            <a:avLst/>
          </a:prstGeom>
        </p:spPr>
      </p:pic>
      <p:pic>
        <p:nvPicPr>
          <p:cNvPr id="14" name="boy_raise_arm_back_chai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179130" y="5269245"/>
            <a:ext cx="1246921" cy="2404641"/>
          </a:xfrm>
          <a:prstGeom prst="rect">
            <a:avLst/>
          </a:prstGeom>
        </p:spPr>
      </p:pic>
      <p:pic>
        <p:nvPicPr>
          <p:cNvPr id="15" name="student_des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90236" y="4524409"/>
            <a:ext cx="2642257" cy="2267535"/>
          </a:xfrm>
          <a:prstGeom prst="rect">
            <a:avLst/>
          </a:prstGeom>
        </p:spPr>
      </p:pic>
      <p:pic>
        <p:nvPicPr>
          <p:cNvPr id="16" name="student_des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14804" y="5592861"/>
            <a:ext cx="2642257" cy="2267535"/>
          </a:xfrm>
          <a:prstGeom prst="rect">
            <a:avLst/>
          </a:prstGeom>
        </p:spPr>
      </p:pic>
      <p:pic>
        <p:nvPicPr>
          <p:cNvPr id="18" name="boy_raise_arm_back_chai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0728" y="4393778"/>
            <a:ext cx="1256467" cy="2309923"/>
          </a:xfrm>
          <a:prstGeom prst="rect">
            <a:avLst/>
          </a:prstGeom>
        </p:spPr>
      </p:pic>
      <p:pic>
        <p:nvPicPr>
          <p:cNvPr id="21" name="girl_back_chair"/>
          <p:cNvPicPr>
            <a:picLocks noChangeAspect="1"/>
          </p:cNvPicPr>
          <p:nvPr/>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flipH="1">
            <a:off x="3483418" y="5917511"/>
            <a:ext cx="1106424" cy="1984002"/>
          </a:xfrm>
          <a:prstGeom prst="rect">
            <a:avLst/>
          </a:prstGeom>
        </p:spPr>
      </p:pic>
      <p:pic>
        <p:nvPicPr>
          <p:cNvPr id="17" name="blue_boo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49267" y="3715651"/>
            <a:ext cx="798013" cy="622463"/>
          </a:xfrm>
          <a:prstGeom prst="rect">
            <a:avLst/>
          </a:prstGeom>
        </p:spPr>
      </p:pic>
      <p:pic>
        <p:nvPicPr>
          <p:cNvPr id="20" name="black_book"/>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44984" y="5040482"/>
            <a:ext cx="791899" cy="617694"/>
          </a:xfrm>
          <a:prstGeom prst="rect">
            <a:avLst/>
          </a:prstGeom>
        </p:spPr>
      </p:pic>
      <p:pic>
        <p:nvPicPr>
          <p:cNvPr id="22" name="blue_boo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1314" y="5101029"/>
            <a:ext cx="798013" cy="622463"/>
          </a:xfrm>
          <a:prstGeom prst="rect">
            <a:avLst/>
          </a:prstGeom>
        </p:spPr>
      </p:pic>
      <p:pic>
        <p:nvPicPr>
          <p:cNvPr id="23" name="blue_boo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8097" y="5983186"/>
            <a:ext cx="798013" cy="622463"/>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95156" y="1409911"/>
            <a:ext cx="2256783" cy="3324948"/>
          </a:xfrm>
          <a:prstGeom prst="rect">
            <a:avLst/>
          </a:prstGeom>
        </p:spPr>
      </p:pic>
    </p:spTree>
    <p:extLst>
      <p:ext uri="{BB962C8B-B14F-4D97-AF65-F5344CB8AC3E}">
        <p14:creationId xmlns:p14="http://schemas.microsoft.com/office/powerpoint/2010/main" val="35270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500"/>
                                        <p:tgtEl>
                                          <p:spTgt spid="6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
                                            <p:txEl>
                                              <p:pRg st="1" end="1"/>
                                            </p:txEl>
                                          </p:spTgt>
                                        </p:tgtEl>
                                        <p:attrNameLst>
                                          <p:attrName>style.visibility</p:attrName>
                                        </p:attrNameLst>
                                      </p:cBhvr>
                                      <p:to>
                                        <p:strVal val="visible"/>
                                      </p:to>
                                    </p:set>
                                    <p:animEffect transition="in" filter="fade">
                                      <p:cBhvr>
                                        <p:cTn id="11" dur="500"/>
                                        <p:tgtEl>
                                          <p:spTgt spid="6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3">
                                            <p:txEl>
                                              <p:pRg st="2" end="2"/>
                                            </p:txEl>
                                          </p:spTgt>
                                        </p:tgtEl>
                                        <p:attrNameLst>
                                          <p:attrName>style.visibility</p:attrName>
                                        </p:attrNameLst>
                                      </p:cBhvr>
                                      <p:to>
                                        <p:strVal val="visible"/>
                                      </p:to>
                                    </p:set>
                                    <p:animEffect transition="in" filter="fade">
                                      <p:cBhvr>
                                        <p:cTn id="15" dur="500"/>
                                        <p:tgtEl>
                                          <p:spTgt spid="6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3">
                                            <p:txEl>
                                              <p:pRg st="3" end="3"/>
                                            </p:txEl>
                                          </p:spTgt>
                                        </p:tgtEl>
                                        <p:attrNameLst>
                                          <p:attrName>style.visibility</p:attrName>
                                        </p:attrNameLst>
                                      </p:cBhvr>
                                      <p:to>
                                        <p:strVal val="visible"/>
                                      </p:to>
                                    </p:set>
                                    <p:animEffect transition="in" filter="fade">
                                      <p:cBhvr>
                                        <p:cTn id="19" dur="500"/>
                                        <p:tgtEl>
                                          <p:spTgt spid="6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3">
                                            <p:txEl>
                                              <p:pRg st="4" end="4"/>
                                            </p:txEl>
                                          </p:spTgt>
                                        </p:tgtEl>
                                        <p:attrNameLst>
                                          <p:attrName>style.visibility</p:attrName>
                                        </p:attrNameLst>
                                      </p:cBhvr>
                                      <p:to>
                                        <p:strVal val="visible"/>
                                      </p:to>
                                    </p:set>
                                    <p:animEffect transition="in" filter="fade">
                                      <p:cBhvr>
                                        <p:cTn id="23" dur="500"/>
                                        <p:tgtEl>
                                          <p:spTgt spid="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b="51572"/>
          <a:stretch/>
        </p:blipFill>
        <p:spPr>
          <a:xfrm>
            <a:off x="1707093" y="3479813"/>
            <a:ext cx="10241846" cy="2910704"/>
          </a:xfrm>
          <a:prstGeom prst="rect">
            <a:avLst/>
          </a:prstGeom>
          <a:ln>
            <a:noFill/>
          </a:ln>
          <a:effectLst>
            <a:softEdge rad="112500"/>
          </a:effectLst>
        </p:spPr>
      </p:pic>
      <p:pic>
        <p:nvPicPr>
          <p:cNvPr id="5" name="ease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960" y="0"/>
            <a:ext cx="3741756" cy="4818520"/>
          </a:xfrm>
          <a:prstGeom prst="rect">
            <a:avLst/>
          </a:prstGeom>
        </p:spPr>
      </p:pic>
      <p:sp>
        <p:nvSpPr>
          <p:cNvPr id="2" name="Title 1"/>
          <p:cNvSpPr>
            <a:spLocks noGrp="1"/>
          </p:cNvSpPr>
          <p:nvPr>
            <p:ph type="title"/>
          </p:nvPr>
        </p:nvSpPr>
        <p:spPr>
          <a:xfrm rot="19912528">
            <a:off x="-962420" y="1275012"/>
            <a:ext cx="6236516" cy="1325563"/>
          </a:xfrm>
        </p:spPr>
        <p:txBody>
          <a:bodyPr/>
          <a:lstStyle/>
          <a:p>
            <a:pPr algn="ctr"/>
            <a:r>
              <a:rPr lang="en-US" dirty="0">
                <a:solidFill>
                  <a:schemeClr val="bg1"/>
                </a:solidFill>
              </a:rPr>
              <a:t>Developing </a:t>
            </a:r>
            <a:br>
              <a:rPr lang="en-US" dirty="0">
                <a:solidFill>
                  <a:schemeClr val="bg1"/>
                </a:solidFill>
              </a:rPr>
            </a:br>
            <a:r>
              <a:rPr lang="en-US" dirty="0">
                <a:solidFill>
                  <a:schemeClr val="bg1"/>
                </a:solidFill>
              </a:rPr>
              <a:t>Systems</a:t>
            </a:r>
          </a:p>
        </p:txBody>
      </p:sp>
    </p:spTree>
    <p:extLst>
      <p:ext uri="{BB962C8B-B14F-4D97-AF65-F5344CB8AC3E}">
        <p14:creationId xmlns:p14="http://schemas.microsoft.com/office/powerpoint/2010/main" val="4177253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Services</a:t>
            </a:r>
          </a:p>
        </p:txBody>
      </p:sp>
      <p:sp>
        <p:nvSpPr>
          <p:cNvPr id="3" name="Content Placeholder 2"/>
          <p:cNvSpPr>
            <a:spLocks noGrp="1"/>
          </p:cNvSpPr>
          <p:nvPr>
            <p:ph idx="1"/>
          </p:nvPr>
        </p:nvSpPr>
        <p:spPr/>
        <p:txBody>
          <a:bodyPr/>
          <a:lstStyle/>
          <a:p>
            <a:r>
              <a:rPr lang="en-US" dirty="0"/>
              <a:t>When absence patterns begin to develop in a child attendance, staff should be concerned.  As the absence patterns emerge they may give a snapshot into the family structure or dynamic.  </a:t>
            </a:r>
          </a:p>
          <a:p>
            <a:r>
              <a:rPr lang="en-US" dirty="0"/>
              <a:t>However, some patterns may be cause for other professionals to be called for their expertise to ensure the safety of all children, staff and other Head Start families.</a:t>
            </a:r>
          </a:p>
          <a:p>
            <a:pPr marL="0" indent="0">
              <a:buNone/>
            </a:pPr>
            <a:endParaRPr lang="en-US" dirty="0"/>
          </a:p>
          <a:p>
            <a:r>
              <a:rPr lang="en-US" dirty="0">
                <a:solidFill>
                  <a:schemeClr val="accent1">
                    <a:lumMod val="75000"/>
                  </a:schemeClr>
                </a:solidFill>
              </a:rPr>
              <a:t>When would you make contact to another Head Start Specialist regarding a child’s attendance.</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9461" y="237945"/>
            <a:ext cx="1439526" cy="1767404"/>
          </a:xfrm>
          <a:prstGeom prst="rect">
            <a:avLst/>
          </a:prstGeom>
        </p:spPr>
      </p:pic>
      <p:pic>
        <p:nvPicPr>
          <p:cNvPr id="5" name="m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118613" y="4262423"/>
            <a:ext cx="1073387" cy="2618018"/>
          </a:xfrm>
          <a:prstGeom prst="rect">
            <a:avLst/>
          </a:prstGeom>
        </p:spPr>
      </p:pic>
      <p:pic>
        <p:nvPicPr>
          <p:cNvPr id="6" name="female_fro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0833" y="4351785"/>
            <a:ext cx="1079070" cy="2631875"/>
          </a:xfrm>
          <a:prstGeom prst="rect">
            <a:avLst/>
          </a:prstGeom>
        </p:spPr>
      </p:pic>
    </p:spTree>
    <p:extLst>
      <p:ext uri="{BB962C8B-B14F-4D97-AF65-F5344CB8AC3E}">
        <p14:creationId xmlns:p14="http://schemas.microsoft.com/office/powerpoint/2010/main" val="737722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811" y="382718"/>
            <a:ext cx="10515600" cy="4417882"/>
          </a:xfrm>
          <a:solidFill>
            <a:schemeClr val="accent6">
              <a:alpha val="50000"/>
            </a:schemeClr>
          </a:solidFill>
          <a:ln w="57150">
            <a:solidFill>
              <a:schemeClr val="tx1"/>
            </a:solidFill>
          </a:ln>
        </p:spPr>
        <p:style>
          <a:lnRef idx="0">
            <a:scrgbClr r="0" g="0" b="0"/>
          </a:lnRef>
          <a:fillRef idx="0">
            <a:scrgbClr r="0" g="0" b="0"/>
          </a:fillRef>
          <a:effectRef idx="0">
            <a:scrgbClr r="0" g="0" b="0"/>
          </a:effectRef>
          <a:fontRef idx="minor">
            <a:schemeClr val="lt1"/>
          </a:fontRef>
        </p:style>
        <p:txBody>
          <a:bodyPr>
            <a:normAutofit fontScale="92500" lnSpcReduction="20000"/>
          </a:bodyPr>
          <a:lstStyle/>
          <a:p>
            <a:pPr marL="0" indent="0">
              <a:buNone/>
            </a:pPr>
            <a:endParaRPr lang="en-US" dirty="0"/>
          </a:p>
          <a:p>
            <a:r>
              <a:rPr lang="en-US" sz="5800" u="sng" dirty="0"/>
              <a:t>What Do we follow as the rules?</a:t>
            </a:r>
          </a:p>
          <a:p>
            <a:r>
              <a:rPr lang="en-US" sz="5200" dirty="0"/>
              <a:t>Head Start Act</a:t>
            </a:r>
          </a:p>
          <a:p>
            <a:r>
              <a:rPr lang="en-US" sz="5200" dirty="0"/>
              <a:t>Head Start Performance Standards</a:t>
            </a:r>
          </a:p>
          <a:p>
            <a:r>
              <a:rPr lang="en-US" sz="5200" dirty="0"/>
              <a:t>State Law or  Administrative Law</a:t>
            </a:r>
          </a:p>
          <a:p>
            <a:r>
              <a:rPr lang="en-US" sz="5200" dirty="0"/>
              <a:t>Grantee Policy or Contract</a:t>
            </a:r>
          </a:p>
          <a:p>
            <a:r>
              <a:rPr lang="en-US" sz="5200" dirty="0"/>
              <a:t>Delegate Policy</a:t>
            </a:r>
            <a:endParaRPr lang="en-US" dirty="0"/>
          </a:p>
          <a:p>
            <a:pPr marL="0" indent="0">
              <a:buNone/>
            </a:pPr>
            <a:endParaRPr lang="en-US" dirty="0"/>
          </a:p>
        </p:txBody>
      </p:sp>
      <p:pic>
        <p:nvPicPr>
          <p:cNvPr id="5" name="girl_back_chair_raise_ha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6052" y="3938670"/>
            <a:ext cx="1650056" cy="2919330"/>
          </a:xfrm>
          <a:prstGeom prst="rect">
            <a:avLst/>
          </a:prstGeom>
        </p:spPr>
      </p:pic>
      <p:pic>
        <p:nvPicPr>
          <p:cNvPr id="6" name="boy_raise_arm_back_chai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868" y="3644747"/>
            <a:ext cx="1694543" cy="3470693"/>
          </a:xfrm>
          <a:prstGeom prst="rect">
            <a:avLst/>
          </a:prstGeom>
        </p:spPr>
      </p:pic>
    </p:spTree>
    <p:extLst>
      <p:ext uri="{BB962C8B-B14F-4D97-AF65-F5344CB8AC3E}">
        <p14:creationId xmlns:p14="http://schemas.microsoft.com/office/powerpoint/2010/main" val="3791942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811" y="382719"/>
            <a:ext cx="10515600" cy="3327342"/>
          </a:xfrm>
          <a:solidFill>
            <a:schemeClr val="accent6">
              <a:alpha val="50000"/>
            </a:schemeClr>
          </a:solidFill>
          <a:ln w="57150">
            <a:solidFill>
              <a:schemeClr val="tx1"/>
            </a:solidFill>
          </a:ln>
        </p:spPr>
        <p:style>
          <a:lnRef idx="0">
            <a:scrgbClr r="0" g="0" b="0"/>
          </a:lnRef>
          <a:fillRef idx="0">
            <a:scrgbClr r="0" g="0" b="0"/>
          </a:fillRef>
          <a:effectRef idx="0">
            <a:scrgbClr r="0" g="0" b="0"/>
          </a:effectRef>
          <a:fontRef idx="minor">
            <a:schemeClr val="lt1"/>
          </a:fontRef>
        </p:style>
        <p:txBody>
          <a:bodyPr>
            <a:normAutofit lnSpcReduction="10000"/>
          </a:bodyPr>
          <a:lstStyle/>
          <a:p>
            <a:pPr marL="0" indent="0">
              <a:buNone/>
            </a:pPr>
            <a:endParaRPr lang="en-US" dirty="0"/>
          </a:p>
          <a:p>
            <a:r>
              <a:rPr lang="en-US" sz="5200" dirty="0"/>
              <a:t>45 CFR 1305.8</a:t>
            </a:r>
          </a:p>
          <a:p>
            <a:r>
              <a:rPr lang="en-US" dirty="0"/>
              <a:t>(a) When the monthly average daily attendance rate in a center-based program falls below </a:t>
            </a:r>
            <a:r>
              <a:rPr lang="en-US" dirty="0">
                <a:solidFill>
                  <a:schemeClr val="accent1">
                    <a:lumMod val="75000"/>
                  </a:schemeClr>
                </a:solidFill>
              </a:rPr>
              <a:t>85 percent</a:t>
            </a:r>
            <a:r>
              <a:rPr lang="en-US" dirty="0"/>
              <a:t>, a Head Start program </a:t>
            </a:r>
            <a:r>
              <a:rPr lang="en-US" u="sng" dirty="0"/>
              <a:t>must analyze the causes of absenteeism</a:t>
            </a:r>
            <a:r>
              <a:rPr lang="en-US" dirty="0"/>
              <a:t>. The analysis must include a study of the pattern of absences for each child, including the reasons for absences as well as the number of absences that occur on consecutive days. </a:t>
            </a:r>
          </a:p>
          <a:p>
            <a:pPr marL="0" indent="0">
              <a:buNone/>
            </a:pPr>
            <a:endParaRPr lang="en-US" dirty="0"/>
          </a:p>
        </p:txBody>
      </p:sp>
      <p:pic>
        <p:nvPicPr>
          <p:cNvPr id="5" name="girl_back_chair_raise_han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52" y="3920429"/>
            <a:ext cx="1650056" cy="2919330"/>
          </a:xfrm>
          <a:prstGeom prst="rect">
            <a:avLst/>
          </a:prstGeom>
        </p:spPr>
      </p:pic>
      <p:pic>
        <p:nvPicPr>
          <p:cNvPr id="6" name="boy_raise_arm_back_chai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8878" y="3710061"/>
            <a:ext cx="1694543" cy="3470693"/>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98077" l="5128" r="97436"/>
                    </a14:imgEffect>
                  </a14:imgLayer>
                </a14:imgProps>
              </a:ext>
              <a:ext uri="{28A0092B-C50C-407E-A947-70E740481C1C}">
                <a14:useLocalDpi xmlns:a14="http://schemas.microsoft.com/office/drawing/2010/main" val="0"/>
              </a:ext>
            </a:extLst>
          </a:blip>
          <a:stretch>
            <a:fillRect/>
          </a:stretch>
        </p:blipFill>
        <p:spPr>
          <a:xfrm>
            <a:off x="1868045" y="4622335"/>
            <a:ext cx="265228" cy="265228"/>
          </a:xfrm>
          <a:prstGeom prst="rect">
            <a:avLst/>
          </a:prstGeom>
        </p:spPr>
      </p:pic>
      <p:pic>
        <p:nvPicPr>
          <p:cNvPr id="7" name="female_student_front_backpac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33" y="3096460"/>
            <a:ext cx="1761687" cy="3919112"/>
          </a:xfrm>
          <a:prstGeom prst="rect">
            <a:avLst/>
          </a:prstGeom>
        </p:spPr>
      </p:pic>
    </p:spTree>
    <p:extLst>
      <p:ext uri="{BB962C8B-B14F-4D97-AF65-F5344CB8AC3E}">
        <p14:creationId xmlns:p14="http://schemas.microsoft.com/office/powerpoint/2010/main" val="309232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15873</TotalTime>
  <Words>2015</Words>
  <Application>Microsoft Office PowerPoint</Application>
  <PresentationFormat>Widescreen</PresentationFormat>
  <Paragraphs>183</Paragraphs>
  <Slides>38</Slides>
  <Notes>13</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Developing  Systems</vt:lpstr>
      <vt:lpstr>Integrated Services</vt:lpstr>
      <vt:lpstr>PowerPoint Presentation</vt:lpstr>
      <vt:lpstr>PowerPoint Presentation</vt:lpstr>
      <vt:lpstr>PowerPoint Presentation</vt:lpstr>
      <vt:lpstr>PowerPoint Presentation</vt:lpstr>
      <vt:lpstr>PowerPoint Presentation</vt:lpstr>
      <vt:lpstr>NEW</vt:lpstr>
      <vt:lpstr>PowerPoint Presentation</vt:lpstr>
      <vt:lpstr>PowerPoint Presentation</vt:lpstr>
      <vt:lpstr>PowerPoint Presentation</vt:lpstr>
      <vt:lpstr>PowerPoint Presentation</vt:lpstr>
      <vt:lpstr>Class 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NOTES</vt:lpstr>
      <vt:lpstr>CASE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Darlene Jardine-Miller</cp:lastModifiedBy>
  <cp:revision>230</cp:revision>
  <dcterms:created xsi:type="dcterms:W3CDTF">2015-07-22T16:37:21Z</dcterms:created>
  <dcterms:modified xsi:type="dcterms:W3CDTF">2020-02-09T15:36:49Z</dcterms:modified>
</cp:coreProperties>
</file>