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Lst>
  <p:notesMasterIdLst>
    <p:notesMasterId r:id="rId31"/>
  </p:notesMasterIdLst>
  <p:handoutMasterIdLst>
    <p:handoutMasterId r:id="rId32"/>
  </p:handoutMasterIdLst>
  <p:sldIdLst>
    <p:sldId id="285" r:id="rId3"/>
    <p:sldId id="280" r:id="rId4"/>
    <p:sldId id="282" r:id="rId5"/>
    <p:sldId id="281" r:id="rId6"/>
    <p:sldId id="286" r:id="rId7"/>
    <p:sldId id="287" r:id="rId8"/>
    <p:sldId id="288" r:id="rId9"/>
    <p:sldId id="284" r:id="rId10"/>
    <p:sldId id="289" r:id="rId11"/>
    <p:sldId id="290" r:id="rId12"/>
    <p:sldId id="291" r:id="rId13"/>
    <p:sldId id="292" r:id="rId14"/>
    <p:sldId id="293" r:id="rId15"/>
    <p:sldId id="294" r:id="rId16"/>
    <p:sldId id="306" r:id="rId17"/>
    <p:sldId id="305" r:id="rId18"/>
    <p:sldId id="295" r:id="rId19"/>
    <p:sldId id="278" r:id="rId20"/>
    <p:sldId id="297" r:id="rId21"/>
    <p:sldId id="298" r:id="rId22"/>
    <p:sldId id="299" r:id="rId23"/>
    <p:sldId id="303" r:id="rId24"/>
    <p:sldId id="302" r:id="rId25"/>
    <p:sldId id="301" r:id="rId26"/>
    <p:sldId id="300" r:id="rId27"/>
    <p:sldId id="296" r:id="rId28"/>
    <p:sldId id="307"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k7hrC3FAKry06f+3e2WFg==" hashData="xMjKoyRD6qppVAGCC58ImBOiCWKl4+Il2kcYM7exU46ybxW1HWBbPrCdiOVow5k787X2ZreE5IyRVvbxqiFUT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295412"/>
    <a:srgbClr val="0898C5"/>
    <a:srgbClr val="099BCB"/>
    <a:srgbClr val="66579C"/>
    <a:srgbClr val="506CAA"/>
    <a:srgbClr val="3D5382"/>
    <a:srgbClr val="B9CDE5"/>
    <a:srgbClr val="B9C3CD"/>
    <a:srgbClr val="F3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p:cViewPr varScale="1">
        <p:scale>
          <a:sx n="83" d="100"/>
          <a:sy n="83" d="100"/>
        </p:scale>
        <p:origin x="36" y="51"/>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102" d="100"/>
          <a:sy n="102" d="100"/>
        </p:scale>
        <p:origin x="-34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F15C0B-2712-4899-A610-6A22CFA8CC92}" type="datetimeFigureOut">
              <a:rPr lang="en-US" smtClean="0"/>
              <a:t>2/9/2020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656F9E-7A5B-4BEA-8047-39AAE21FA2FD}" type="slidenum">
              <a:rPr lang="en-US" smtClean="0"/>
              <a:t>‹#›</a:t>
            </a:fld>
            <a:endParaRPr lang="en-US"/>
          </a:p>
        </p:txBody>
      </p:sp>
    </p:spTree>
    <p:extLst>
      <p:ext uri="{BB962C8B-B14F-4D97-AF65-F5344CB8AC3E}">
        <p14:creationId xmlns:p14="http://schemas.microsoft.com/office/powerpoint/2010/main" val="121466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40CE1-B388-46AA-B27A-774235EB2274}" type="datetimeFigureOut">
              <a:rPr lang="en-US" smtClean="0"/>
              <a:t>2/9/2020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01A37-CE72-450D-BEF2-BCD2479F086A}" type="slidenum">
              <a:rPr lang="en-US" smtClean="0"/>
              <a:t>‹#›</a:t>
            </a:fld>
            <a:endParaRPr lang="en-US"/>
          </a:p>
        </p:txBody>
      </p:sp>
    </p:spTree>
    <p:extLst>
      <p:ext uri="{BB962C8B-B14F-4D97-AF65-F5344CB8AC3E}">
        <p14:creationId xmlns:p14="http://schemas.microsoft.com/office/powerpoint/2010/main" val="282347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01A37-CE72-450D-BEF2-BCD2479F086A}" type="slidenum">
              <a:rPr lang="en-US" smtClean="0"/>
              <a:t>2</a:t>
            </a:fld>
            <a:endParaRPr lang="en-US"/>
          </a:p>
        </p:txBody>
      </p:sp>
    </p:spTree>
    <p:extLst>
      <p:ext uri="{BB962C8B-B14F-4D97-AF65-F5344CB8AC3E}">
        <p14:creationId xmlns:p14="http://schemas.microsoft.com/office/powerpoint/2010/main" val="273104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01A37-CE72-450D-BEF2-BCD2479F086A}" type="slidenum">
              <a:rPr lang="en-US" smtClean="0"/>
              <a:t>5</a:t>
            </a:fld>
            <a:endParaRPr lang="en-US"/>
          </a:p>
        </p:txBody>
      </p:sp>
    </p:spTree>
    <p:extLst>
      <p:ext uri="{BB962C8B-B14F-4D97-AF65-F5344CB8AC3E}">
        <p14:creationId xmlns:p14="http://schemas.microsoft.com/office/powerpoint/2010/main" val="2509954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01A37-CE72-450D-BEF2-BCD2479F086A}" type="slidenum">
              <a:rPr lang="en-US" smtClean="0"/>
              <a:t>7</a:t>
            </a:fld>
            <a:endParaRPr lang="en-US"/>
          </a:p>
        </p:txBody>
      </p:sp>
    </p:spTree>
    <p:extLst>
      <p:ext uri="{BB962C8B-B14F-4D97-AF65-F5344CB8AC3E}">
        <p14:creationId xmlns:p14="http://schemas.microsoft.com/office/powerpoint/2010/main" val="2002213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01A37-CE72-450D-BEF2-BCD2479F086A}" type="slidenum">
              <a:rPr lang="en-US" smtClean="0"/>
              <a:t>16</a:t>
            </a:fld>
            <a:endParaRPr lang="en-US"/>
          </a:p>
        </p:txBody>
      </p:sp>
    </p:spTree>
    <p:extLst>
      <p:ext uri="{BB962C8B-B14F-4D97-AF65-F5344CB8AC3E}">
        <p14:creationId xmlns:p14="http://schemas.microsoft.com/office/powerpoint/2010/main" val="4041768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a:xfrm>
            <a:off x="4138617" y="6858000"/>
            <a:ext cx="3860800" cy="365125"/>
          </a:xfrm>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203200" y="-76200"/>
            <a:ext cx="10363200" cy="933451"/>
          </a:xfrm>
        </p:spPr>
        <p:txBody>
          <a:bodyPr anchor="b">
            <a:normAutofit/>
          </a:bodyPr>
          <a:lstStyle>
            <a:lvl1pPr algn="l">
              <a:defRPr sz="3200">
                <a:solidFill>
                  <a:schemeClr val="bg1">
                    <a:lumMod val="90000"/>
                  </a:schemeClr>
                </a:solidFill>
              </a:defRPr>
            </a:lvl1pPr>
          </a:lstStyle>
          <a:p>
            <a:r>
              <a:rPr lang="en-US" dirty="0"/>
              <a:t>Click to edit Master title style</a:t>
            </a:r>
          </a:p>
        </p:txBody>
      </p:sp>
      <p:sp>
        <p:nvSpPr>
          <p:cNvPr id="3" name="Subtitle 2"/>
          <p:cNvSpPr>
            <a:spLocks noGrp="1"/>
          </p:cNvSpPr>
          <p:nvPr>
            <p:ph type="subTitle" idx="1"/>
          </p:nvPr>
        </p:nvSpPr>
        <p:spPr>
          <a:xfrm>
            <a:off x="609600" y="830943"/>
            <a:ext cx="8534400" cy="685800"/>
          </a:xfrm>
        </p:spPr>
        <p:txBody>
          <a:bodyPr>
            <a:normAutofit/>
          </a:bodyPr>
          <a:lstStyle>
            <a:lvl1pPr marL="0" indent="0" algn="l">
              <a:buNone/>
              <a:defRPr sz="2400">
                <a:solidFill>
                  <a:schemeClr val="bg1">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4796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152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1"/>
            <a:ext cx="4976445"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3"/>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1"/>
            <a:ext cx="4978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3"/>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146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1" y="381000"/>
            <a:ext cx="3352800" cy="762001"/>
          </a:xfrm>
        </p:spPr>
        <p:txBody>
          <a:bodyPr anchor="b"/>
          <a:lstStyle>
            <a:lvl1pPr algn="l">
              <a:defRPr sz="2000" b="1">
                <a:solidFill>
                  <a:schemeClr val="tx1">
                    <a:lumMod val="95000"/>
                    <a:lumOff val="5000"/>
                  </a:schemeClr>
                </a:solidFill>
              </a:defRPr>
            </a:lvl1pPr>
          </a:lstStyle>
          <a:p>
            <a:r>
              <a:rPr lang="en-US" dirty="0"/>
              <a:t>Click to edit Master title style</a:t>
            </a:r>
          </a:p>
        </p:txBody>
      </p:sp>
      <p:sp>
        <p:nvSpPr>
          <p:cNvPr id="3" name="Content Placeholder 2"/>
          <p:cNvSpPr>
            <a:spLocks noGrp="1"/>
          </p:cNvSpPr>
          <p:nvPr>
            <p:ph idx="1"/>
          </p:nvPr>
        </p:nvSpPr>
        <p:spPr>
          <a:xfrm>
            <a:off x="6172200" y="609600"/>
            <a:ext cx="4876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00200" y="1143002"/>
            <a:ext cx="3047999" cy="4876799"/>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0" y="4953001"/>
            <a:ext cx="73152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4165600" y="279400"/>
            <a:ext cx="73152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657600" y="55197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435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0"/>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76411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a:xfrm>
            <a:off x="4138617" y="6858000"/>
            <a:ext cx="3860800" cy="365125"/>
          </a:xfrm>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203200" y="-76200"/>
            <a:ext cx="10363200" cy="933451"/>
          </a:xfrm>
        </p:spPr>
        <p:txBody>
          <a:bodyPr anchor="b">
            <a:normAutofit/>
          </a:bodyPr>
          <a:lstStyle>
            <a:lvl1pPr algn="l">
              <a:defRPr sz="3200">
                <a:solidFill>
                  <a:schemeClr val="bg1">
                    <a:lumMod val="90000"/>
                  </a:schemeClr>
                </a:solidFill>
              </a:defRPr>
            </a:lvl1pPr>
          </a:lstStyle>
          <a:p>
            <a:r>
              <a:rPr lang="en-US" dirty="0"/>
              <a:t>Click to edit Master title style</a:t>
            </a:r>
          </a:p>
        </p:txBody>
      </p:sp>
      <p:sp>
        <p:nvSpPr>
          <p:cNvPr id="3" name="Subtitle 2"/>
          <p:cNvSpPr>
            <a:spLocks noGrp="1"/>
          </p:cNvSpPr>
          <p:nvPr>
            <p:ph type="subTitle" idx="1"/>
          </p:nvPr>
        </p:nvSpPr>
        <p:spPr>
          <a:xfrm>
            <a:off x="609600" y="830943"/>
            <a:ext cx="8534400" cy="685800"/>
          </a:xfrm>
        </p:spPr>
        <p:txBody>
          <a:bodyPr>
            <a:normAutofit/>
          </a:bodyPr>
          <a:lstStyle>
            <a:lvl1pPr marL="0" indent="0" algn="l">
              <a:buNone/>
              <a:defRPr sz="2400">
                <a:solidFill>
                  <a:schemeClr val="bg1">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0277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3479800" y="914400"/>
            <a:ext cx="86360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57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3479800" y="914400"/>
            <a:ext cx="86360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928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5029200" y="237474"/>
            <a:ext cx="8737603" cy="525463"/>
          </a:xfrm>
        </p:spPr>
        <p:txBody>
          <a:bodyPr/>
          <a:lstStyle/>
          <a:p>
            <a:r>
              <a:rPr lang="en-US"/>
              <a:t>Click to edit Master title style</a:t>
            </a:r>
          </a:p>
        </p:txBody>
      </p:sp>
      <p:sp>
        <p:nvSpPr>
          <p:cNvPr id="13" name="Content Placeholder 12"/>
          <p:cNvSpPr>
            <a:spLocks noGrp="1"/>
          </p:cNvSpPr>
          <p:nvPr>
            <p:ph sz="quarter" idx="13"/>
          </p:nvPr>
        </p:nvSpPr>
        <p:spPr>
          <a:xfrm>
            <a:off x="5181600" y="1049878"/>
            <a:ext cx="632460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1813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5029200" y="237474"/>
            <a:ext cx="8737603" cy="525463"/>
          </a:xfrm>
        </p:spPr>
        <p:txBody>
          <a:bodyPr/>
          <a:lstStyle/>
          <a:p>
            <a:r>
              <a:rPr lang="en-US"/>
              <a:t>Click to edit Master title style</a:t>
            </a:r>
          </a:p>
        </p:txBody>
      </p:sp>
      <p:sp>
        <p:nvSpPr>
          <p:cNvPr id="13" name="Content Placeholder 12"/>
          <p:cNvSpPr>
            <a:spLocks noGrp="1"/>
          </p:cNvSpPr>
          <p:nvPr>
            <p:ph sz="quarter" idx="13"/>
          </p:nvPr>
        </p:nvSpPr>
        <p:spPr>
          <a:xfrm>
            <a:off x="5181600" y="1049878"/>
            <a:ext cx="632460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3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8" name="Group 7"/>
          <p:cNvGrpSpPr/>
          <p:nvPr userDrawn="1"/>
        </p:nvGrpSpPr>
        <p:grpSpPr>
          <a:xfrm>
            <a:off x="-31587" y="42399"/>
            <a:ext cx="12401571" cy="195074"/>
            <a:chOff x="-31587" y="0"/>
            <a:chExt cx="12401571" cy="195074"/>
          </a:xfrm>
        </p:grpSpPr>
        <p:sp>
          <p:nvSpPr>
            <p:cNvPr id="9" name="Rectangle 8"/>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1" name="Rectangle 10"/>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grpSp>
        <p:nvGrpSpPr>
          <p:cNvPr id="12" name="Group 11"/>
          <p:cNvGrpSpPr/>
          <p:nvPr userDrawn="1"/>
        </p:nvGrpSpPr>
        <p:grpSpPr>
          <a:xfrm rot="10800000">
            <a:off x="-104786" y="6653226"/>
            <a:ext cx="12401571" cy="195074"/>
            <a:chOff x="-31587" y="0"/>
            <a:chExt cx="12401571" cy="195074"/>
          </a:xfrm>
        </p:grpSpPr>
        <p:sp>
          <p:nvSpPr>
            <p:cNvPr id="14" name="Rectangle 13"/>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5" name="Rectangle 14"/>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5486400" y="76202"/>
            <a:ext cx="6756403" cy="525463"/>
          </a:xfrm>
        </p:spPr>
        <p:txBody>
          <a:bodyPr/>
          <a:lstStyle/>
          <a:p>
            <a:r>
              <a:rPr lang="en-US"/>
              <a:t>Click to edit Master title style</a:t>
            </a:r>
          </a:p>
        </p:txBody>
      </p:sp>
      <p:sp>
        <p:nvSpPr>
          <p:cNvPr id="13" name="Content Placeholder 12"/>
          <p:cNvSpPr>
            <a:spLocks noGrp="1"/>
          </p:cNvSpPr>
          <p:nvPr>
            <p:ph sz="quarter" idx="13"/>
          </p:nvPr>
        </p:nvSpPr>
        <p:spPr>
          <a:xfrm>
            <a:off x="5486400" y="914400"/>
            <a:ext cx="66294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7826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397" y="76202"/>
            <a:ext cx="8737603" cy="525463"/>
          </a:xfrm>
        </p:spPr>
        <p:txBody>
          <a:bodyPr/>
          <a:lstStyle/>
          <a:p>
            <a:r>
              <a:rPr lang="en-US"/>
              <a:t>Click to edit Master title style</a:t>
            </a:r>
          </a:p>
        </p:txBody>
      </p:sp>
      <p:sp>
        <p:nvSpPr>
          <p:cNvPr id="3" name="Content Placeholder 2"/>
          <p:cNvSpPr>
            <a:spLocks noGrp="1"/>
          </p:cNvSpPr>
          <p:nvPr>
            <p:ph idx="1"/>
          </p:nvPr>
        </p:nvSpPr>
        <p:spPr>
          <a:xfrm>
            <a:off x="3733800" y="990600"/>
            <a:ext cx="102616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75300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2/9/2020</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a:xfrm>
            <a:off x="3810000" y="838200"/>
            <a:ext cx="9144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3240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2/9/2020</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886200" y="838200"/>
            <a:ext cx="9144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2572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0" y="1532846"/>
            <a:ext cx="94488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657600" y="32658"/>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863623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152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325869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1"/>
            <a:ext cx="4976445"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3"/>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1"/>
            <a:ext cx="4978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3"/>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686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0585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5029200" y="237474"/>
            <a:ext cx="8737603" cy="525463"/>
          </a:xfrm>
        </p:spPr>
        <p:txBody>
          <a:bodyPr/>
          <a:lstStyle/>
          <a:p>
            <a:r>
              <a:rPr lang="en-US"/>
              <a:t>Click to edit Master title style</a:t>
            </a:r>
          </a:p>
        </p:txBody>
      </p:sp>
      <p:sp>
        <p:nvSpPr>
          <p:cNvPr id="13" name="Content Placeholder 12"/>
          <p:cNvSpPr>
            <a:spLocks noGrp="1"/>
          </p:cNvSpPr>
          <p:nvPr>
            <p:ph sz="quarter" idx="13"/>
          </p:nvPr>
        </p:nvSpPr>
        <p:spPr>
          <a:xfrm>
            <a:off x="5181600" y="1049878"/>
            <a:ext cx="632460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6531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30591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1" y="381000"/>
            <a:ext cx="3352800" cy="762001"/>
          </a:xfrm>
        </p:spPr>
        <p:txBody>
          <a:bodyPr anchor="b"/>
          <a:lstStyle>
            <a:lvl1pPr algn="l">
              <a:defRPr sz="2000" b="1">
                <a:solidFill>
                  <a:schemeClr val="tx1">
                    <a:lumMod val="95000"/>
                    <a:lumOff val="5000"/>
                  </a:schemeClr>
                </a:solidFill>
              </a:defRPr>
            </a:lvl1pPr>
          </a:lstStyle>
          <a:p>
            <a:r>
              <a:rPr lang="en-US" dirty="0"/>
              <a:t>Click to edit Master title style</a:t>
            </a:r>
          </a:p>
        </p:txBody>
      </p:sp>
      <p:sp>
        <p:nvSpPr>
          <p:cNvPr id="3" name="Content Placeholder 2"/>
          <p:cNvSpPr>
            <a:spLocks noGrp="1"/>
          </p:cNvSpPr>
          <p:nvPr>
            <p:ph idx="1"/>
          </p:nvPr>
        </p:nvSpPr>
        <p:spPr>
          <a:xfrm>
            <a:off x="6172200" y="609600"/>
            <a:ext cx="4876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00200" y="1143002"/>
            <a:ext cx="3047999" cy="4876799"/>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974683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0" y="4953001"/>
            <a:ext cx="73152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4165600" y="279400"/>
            <a:ext cx="73152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657600" y="55197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337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38463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0"/>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22817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60800" y="11938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860800" y="20320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860800" y="28702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860800" y="37084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224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5791200" y="304801"/>
            <a:ext cx="59944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9836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219203"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4825999"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8432798"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1219203" y="1660525"/>
            <a:ext cx="3352796"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48259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84327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295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5029200" y="237474"/>
            <a:ext cx="8737603" cy="525463"/>
          </a:xfrm>
        </p:spPr>
        <p:txBody>
          <a:bodyPr/>
          <a:lstStyle/>
          <a:p>
            <a:r>
              <a:rPr lang="en-US"/>
              <a:t>Click to edit Master title style</a:t>
            </a:r>
          </a:p>
        </p:txBody>
      </p:sp>
      <p:sp>
        <p:nvSpPr>
          <p:cNvPr id="13" name="Content Placeholder 12"/>
          <p:cNvSpPr>
            <a:spLocks noGrp="1"/>
          </p:cNvSpPr>
          <p:nvPr>
            <p:ph sz="quarter" idx="13"/>
          </p:nvPr>
        </p:nvSpPr>
        <p:spPr>
          <a:xfrm>
            <a:off x="5181600" y="1049878"/>
            <a:ext cx="6324600" cy="4758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844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8" name="Group 7"/>
          <p:cNvGrpSpPr/>
          <p:nvPr userDrawn="1"/>
        </p:nvGrpSpPr>
        <p:grpSpPr>
          <a:xfrm>
            <a:off x="-31587" y="42399"/>
            <a:ext cx="12401571" cy="195074"/>
            <a:chOff x="-31587" y="0"/>
            <a:chExt cx="12401571" cy="195074"/>
          </a:xfrm>
        </p:grpSpPr>
        <p:sp>
          <p:nvSpPr>
            <p:cNvPr id="9" name="Rectangle 8"/>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1" name="Rectangle 10"/>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grpSp>
        <p:nvGrpSpPr>
          <p:cNvPr id="12" name="Group 11"/>
          <p:cNvGrpSpPr/>
          <p:nvPr userDrawn="1"/>
        </p:nvGrpSpPr>
        <p:grpSpPr>
          <a:xfrm rot="10800000">
            <a:off x="-104786" y="6653226"/>
            <a:ext cx="12401571" cy="195074"/>
            <a:chOff x="-31587" y="0"/>
            <a:chExt cx="12401571" cy="195074"/>
          </a:xfrm>
        </p:grpSpPr>
        <p:sp>
          <p:nvSpPr>
            <p:cNvPr id="14" name="Rectangle 13"/>
            <p:cNvSpPr/>
            <p:nvPr userDrawn="1"/>
          </p:nvSpPr>
          <p:spPr>
            <a:xfrm rot="16200000">
              <a:off x="6082544" y="-6114131"/>
              <a:ext cx="143165" cy="12371427"/>
            </a:xfrm>
            <a:prstGeom prst="rect">
              <a:avLst/>
            </a:prstGeom>
            <a:gradFill>
              <a:gsLst>
                <a:gs pos="0">
                  <a:schemeClr val="tx1">
                    <a:lumMod val="95000"/>
                    <a:lumOff val="5000"/>
                  </a:schemeClr>
                </a:gs>
                <a:gs pos="13000">
                  <a:schemeClr val="accent2">
                    <a:lumMod val="5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5" name="Rectangle 14"/>
            <p:cNvSpPr/>
            <p:nvPr userDrawn="1"/>
          </p:nvSpPr>
          <p:spPr>
            <a:xfrm rot="5400000">
              <a:off x="6141554" y="-6033355"/>
              <a:ext cx="85433" cy="12371426"/>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5486400" y="76202"/>
            <a:ext cx="6756403" cy="525463"/>
          </a:xfrm>
        </p:spPr>
        <p:txBody>
          <a:bodyPr/>
          <a:lstStyle/>
          <a:p>
            <a:r>
              <a:rPr lang="en-US"/>
              <a:t>Click to edit Master title style</a:t>
            </a:r>
          </a:p>
        </p:txBody>
      </p:sp>
      <p:sp>
        <p:nvSpPr>
          <p:cNvPr id="13" name="Content Placeholder 12"/>
          <p:cNvSpPr>
            <a:spLocks noGrp="1"/>
          </p:cNvSpPr>
          <p:nvPr>
            <p:ph sz="quarter" idx="13"/>
          </p:nvPr>
        </p:nvSpPr>
        <p:spPr>
          <a:xfrm>
            <a:off x="5486400" y="914400"/>
            <a:ext cx="66294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288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397" y="76202"/>
            <a:ext cx="8737603" cy="525463"/>
          </a:xfrm>
        </p:spPr>
        <p:txBody>
          <a:bodyPr/>
          <a:lstStyle/>
          <a:p>
            <a:r>
              <a:rPr lang="en-US"/>
              <a:t>Click to edit Master title style</a:t>
            </a:r>
          </a:p>
        </p:txBody>
      </p:sp>
      <p:sp>
        <p:nvSpPr>
          <p:cNvPr id="3" name="Content Placeholder 2"/>
          <p:cNvSpPr>
            <a:spLocks noGrp="1"/>
          </p:cNvSpPr>
          <p:nvPr>
            <p:ph idx="1"/>
          </p:nvPr>
        </p:nvSpPr>
        <p:spPr>
          <a:xfrm>
            <a:off x="3733800" y="990600"/>
            <a:ext cx="102616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2/9/2020</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a:xfrm>
            <a:off x="3810000" y="838200"/>
            <a:ext cx="9144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389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2/9/2020</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886200" y="838200"/>
            <a:ext cx="9144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60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0" y="1532846"/>
            <a:ext cx="94488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657600" y="32658"/>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userDrawn="1">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2/9/2020</a:t>
            </a:fld>
            <a:endParaRPr lang="en-US"/>
          </a:p>
        </p:txBody>
      </p:sp>
      <p:sp>
        <p:nvSpPr>
          <p:cNvPr id="5" name="Footer Placeholder 4"/>
          <p:cNvSpPr>
            <a:spLocks noGrp="1"/>
          </p:cNvSpPr>
          <p:nvPr userDrawn="1">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hidden="1"/>
          <p:cNvSpPr>
            <a:spLocks noGrp="1"/>
          </p:cNvSpPr>
          <p:nvPr userDrawn="1">
            <p:ph type="body" idx="1"/>
          </p:nvPr>
        </p:nvSpPr>
        <p:spPr>
          <a:xfrm>
            <a:off x="3048000" y="838200"/>
            <a:ext cx="9144000" cy="601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userDrawn="1">
            <p:ph type="title"/>
          </p:nvPr>
        </p:nvSpPr>
        <p:spPr>
          <a:xfrm>
            <a:off x="3810000" y="6485"/>
            <a:ext cx="8737603" cy="525463"/>
          </a:xfrm>
          <a:prstGeom prst="rect">
            <a:avLst/>
          </a:prstGeom>
        </p:spPr>
        <p:txBody>
          <a:bodyPr vert="horz" lIns="91440" tIns="45720" rIns="91440" bIns="45720" rtlCol="0" anchor="b">
            <a:normAutofit/>
          </a:bodyPr>
          <a:lstStyle/>
          <a:p>
            <a:r>
              <a:rPr lang="en-US" dirty="0"/>
              <a:t>Click to edit Master title style</a:t>
            </a:r>
          </a:p>
        </p:txBody>
      </p:sp>
      <p:pic>
        <p:nvPicPr>
          <p:cNvPr id="13" name="sprinkle_main.mov">
            <a:hlinkClick r:id="" action="ppaction://media"/>
          </p:cNvPr>
          <p:cNvPicPr>
            <a:picLocks noChangeAspect="1"/>
          </p:cNvPicPr>
          <p:nvPr userDrawn="1">
            <a:videoFile r:link="rId20"/>
            <p:extLst>
              <p:ext uri="{DAA4B4D4-6D71-4841-9C94-3DE7FCFB9230}">
                <p14:media xmlns:p14="http://schemas.microsoft.com/office/powerpoint/2010/main" r:embed="rId19"/>
              </p:ext>
            </p:extLst>
          </p:nvPr>
        </p:nvPicPr>
        <p:blipFill>
          <a:blip r:embed="rId21"/>
          <a:stretch>
            <a:fillRect/>
          </a:stretch>
        </p:blipFill>
        <p:spPr>
          <a:xfrm>
            <a:off x="0" y="0"/>
            <a:ext cx="12192000" cy="6858000"/>
          </a:xfrm>
          <a:prstGeom prst="rect">
            <a:avLst/>
          </a:prstGeom>
        </p:spPr>
      </p:pic>
      <p:sp>
        <p:nvSpPr>
          <p:cNvPr id="7" name="Rectangle 6"/>
          <p:cNvSpPr/>
          <p:nvPr userDrawn="1"/>
        </p:nvSpPr>
        <p:spPr>
          <a:xfrm>
            <a:off x="0" y="0"/>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3" r:id="rId3"/>
    <p:sldLayoutId id="2147483725" r:id="rId4"/>
    <p:sldLayoutId id="2147483702" r:id="rId5"/>
    <p:sldLayoutId id="2147483664" r:id="rId6"/>
    <p:sldLayoutId id="2147483663" r:id="rId7"/>
    <p:sldLayoutId id="2147483682"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childTnLst>
        </p:cTn>
      </p:par>
    </p:tnLst>
  </p:timing>
  <p:txStyles>
    <p:titleStyle>
      <a:lvl1pPr algn="l" defTabSz="914400"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userDrawn="1">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2/9/2020</a:t>
            </a:fld>
            <a:endParaRPr lang="en-US"/>
          </a:p>
        </p:txBody>
      </p:sp>
      <p:sp>
        <p:nvSpPr>
          <p:cNvPr id="5" name="Footer Placeholder 4"/>
          <p:cNvSpPr>
            <a:spLocks noGrp="1"/>
          </p:cNvSpPr>
          <p:nvPr userDrawn="1">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hidden="1"/>
          <p:cNvSpPr>
            <a:spLocks noGrp="1"/>
          </p:cNvSpPr>
          <p:nvPr userDrawn="1">
            <p:ph type="body" idx="1"/>
          </p:nvPr>
        </p:nvSpPr>
        <p:spPr>
          <a:xfrm>
            <a:off x="3048000" y="838200"/>
            <a:ext cx="9144000" cy="601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userDrawn="1">
            <p:ph type="title"/>
          </p:nvPr>
        </p:nvSpPr>
        <p:spPr>
          <a:xfrm>
            <a:off x="3810000" y="6485"/>
            <a:ext cx="8737603" cy="525463"/>
          </a:xfrm>
          <a:prstGeom prst="rect">
            <a:avLst/>
          </a:prstGeom>
        </p:spPr>
        <p:txBody>
          <a:bodyPr vert="horz" lIns="91440" tIns="45720" rIns="91440" bIns="45720" rtlCol="0" anchor="b">
            <a:normAutofit/>
          </a:bodyPr>
          <a:lstStyle/>
          <a:p>
            <a:r>
              <a:rPr lang="en-US" dirty="0"/>
              <a:t>Click to edit Master title style</a:t>
            </a:r>
          </a:p>
        </p:txBody>
      </p:sp>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61" y="428"/>
            <a:ext cx="12191242" cy="6857572"/>
          </a:xfrm>
          <a:prstGeom prst="rect">
            <a:avLst/>
          </a:prstGeom>
        </p:spPr>
      </p:pic>
    </p:spTree>
    <p:extLst>
      <p:ext uri="{BB962C8B-B14F-4D97-AF65-F5344CB8AC3E}">
        <p14:creationId xmlns:p14="http://schemas.microsoft.com/office/powerpoint/2010/main" val="382641668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txStyles>
    <p:titleStyle>
      <a:lvl1pPr algn="l" defTabSz="914400"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senterMediaLog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65" y="44640"/>
            <a:ext cx="12112640" cy="6813360"/>
          </a:xfrm>
          <a:prstGeom prst="rect">
            <a:avLst/>
          </a:prstGeom>
        </p:spPr>
      </p:pic>
      <p:pic>
        <p:nvPicPr>
          <p:cNvPr id="7" name="Picture 6">
            <a:extLst>
              <a:ext uri="{FF2B5EF4-FFF2-40B4-BE49-F238E27FC236}">
                <a16:creationId xmlns:a16="http://schemas.microsoft.com/office/drawing/2014/main" id="{581421BD-151C-45C4-8741-CC18E8AB775C}"/>
              </a:ext>
            </a:extLst>
          </p:cNvPr>
          <p:cNvPicPr>
            <a:picLocks noChangeAspect="1"/>
          </p:cNvPicPr>
          <p:nvPr/>
        </p:nvPicPr>
        <p:blipFill rotWithShape="1">
          <a:blip r:embed="rId5">
            <a:extLst>
              <a:ext uri="{28A0092B-C50C-407E-A947-70E740481C1C}">
                <a14:useLocalDpi xmlns:a14="http://schemas.microsoft.com/office/drawing/2010/main" val="0"/>
              </a:ext>
            </a:extLst>
          </a:blip>
          <a:srcRect b="61442"/>
          <a:stretch/>
        </p:blipFill>
        <p:spPr>
          <a:xfrm>
            <a:off x="-1" y="1"/>
            <a:ext cx="12201563" cy="1447800"/>
          </a:xfrm>
          <a:prstGeom prst="rect">
            <a:avLst/>
          </a:prstGeom>
        </p:spPr>
      </p:pic>
    </p:spTree>
    <p:extLst>
      <p:ext uri="{BB962C8B-B14F-4D97-AF65-F5344CB8AC3E}">
        <p14:creationId xmlns:p14="http://schemas.microsoft.com/office/powerpoint/2010/main" val="368652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3996838" cy="3306914"/>
            </a:xfrm>
            <a:prstGeom prst="rect">
              <a:avLst/>
            </a:prstGeom>
          </p:spPr>
          <p:txBody>
            <a:bodyPr vert="horz" lIns="91440" tIns="45720" rIns="91440" bIns="45720" rtlCol="0">
              <a:normAutofit lnSpcReduction="1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C00000"/>
                  </a:solidFill>
                </a:rPr>
                <a:t>Hit 98% Enrollment</a:t>
              </a:r>
              <a:endParaRPr lang="en-US" dirty="0">
                <a:solidFill>
                  <a:srgbClr val="C00000"/>
                </a:solidFill>
              </a:endParaRPr>
            </a:p>
            <a:p>
              <a:r>
                <a:rPr lang="en-US" b="1" dirty="0">
                  <a:solidFill>
                    <a:srgbClr val="C00000"/>
                  </a:solidFill>
                </a:rPr>
                <a:t>Updating ERESEA Policies w/New Performance Standards</a:t>
              </a:r>
              <a:endParaRPr lang="en-US" dirty="0">
                <a:solidFill>
                  <a:srgbClr val="C00000"/>
                </a:solidFill>
              </a:endParaRPr>
            </a:p>
            <a:p>
              <a:r>
                <a:rPr lang="en-US" b="1" u="sng" dirty="0">
                  <a:solidFill>
                    <a:srgbClr val="C00000"/>
                  </a:solidFill>
                </a:rPr>
                <a:t>Media:</a:t>
              </a:r>
              <a:endParaRPr lang="en-US" dirty="0">
                <a:solidFill>
                  <a:srgbClr val="C00000"/>
                </a:solidFill>
              </a:endParaRPr>
            </a:p>
            <a:p>
              <a:r>
                <a:rPr lang="en-US" b="1" dirty="0">
                  <a:solidFill>
                    <a:srgbClr val="C00000"/>
                  </a:solidFill>
                </a:rPr>
                <a:t>Theater           Radio</a:t>
              </a:r>
              <a:endParaRPr lang="en-US" dirty="0">
                <a:solidFill>
                  <a:srgbClr val="C00000"/>
                </a:solidFill>
              </a:endParaRPr>
            </a:p>
            <a:p>
              <a:r>
                <a:rPr lang="en-US" b="1" dirty="0">
                  <a:solidFill>
                    <a:srgbClr val="C00000"/>
                  </a:solidFill>
                </a:rPr>
                <a:t>Web                 Recruitment Fans</a:t>
              </a:r>
              <a:endParaRPr lang="en-US" dirty="0">
                <a:solidFill>
                  <a:srgbClr val="C00000"/>
                </a:solidFill>
              </a:endParaRPr>
            </a:p>
          </p:txBody>
        </p:sp>
        <p:sp>
          <p:nvSpPr>
            <p:cNvPr id="28" name="Content Placeholder 2">
              <a:extLst>
                <a:ext uri="{FF2B5EF4-FFF2-40B4-BE49-F238E27FC236}">
                  <a16:creationId xmlns:a16="http://schemas.microsoft.com/office/drawing/2014/main" id="{E9DDD352-D4FD-4FD1-B998-58FC602AD651}"/>
                </a:ext>
              </a:extLst>
            </p:cNvPr>
            <p:cNvSpPr txBox="1">
              <a:spLocks/>
            </p:cNvSpPr>
            <p:nvPr/>
          </p:nvSpPr>
          <p:spPr>
            <a:xfrm>
              <a:off x="6802511" y="3273909"/>
              <a:ext cx="3332089" cy="3048000"/>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C00000"/>
                  </a:solidFill>
                </a:rPr>
                <a:t>Vehicle Wraps</a:t>
              </a:r>
              <a:endParaRPr lang="en-US" dirty="0">
                <a:solidFill>
                  <a:srgbClr val="C00000"/>
                </a:solidFill>
              </a:endParaRPr>
            </a:p>
            <a:p>
              <a:r>
                <a:rPr lang="en-US" b="1" dirty="0">
                  <a:solidFill>
                    <a:srgbClr val="C00000"/>
                  </a:solidFill>
                </a:rPr>
                <a:t>ERSEA FACT</a:t>
              </a:r>
              <a:endParaRPr lang="en-US" dirty="0">
                <a:solidFill>
                  <a:srgbClr val="C00000"/>
                </a:solidFill>
              </a:endParaRPr>
            </a:p>
            <a:p>
              <a:r>
                <a:rPr lang="en-US" b="1" dirty="0">
                  <a:solidFill>
                    <a:srgbClr val="C00000"/>
                  </a:solidFill>
                </a:rPr>
                <a:t>Ensured Fatherhood aligned w/C-52 On PIR</a:t>
              </a:r>
              <a:endParaRPr lang="en-US" dirty="0">
                <a:solidFill>
                  <a:srgbClr val="C00000"/>
                </a:solidFill>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ERSEA</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52180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3996838" cy="3306914"/>
            </a:xfrm>
            <a:prstGeom prst="rect">
              <a:avLst/>
            </a:prstGeom>
          </p:spPr>
          <p:txBody>
            <a:bodyPr vert="horz" lIns="91440" tIns="45720" rIns="91440" bIns="45720" rtlCol="0">
              <a:normAutofit fontScale="925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Updated FSA form to reflect PFCE Goals.</a:t>
              </a:r>
            </a:p>
            <a:p>
              <a:r>
                <a:rPr lang="en-US" dirty="0">
                  <a:solidFill>
                    <a:srgbClr val="C00000"/>
                  </a:solidFill>
                </a:rPr>
                <a:t>Trainings- Increased % of completed FSA's &amp; FPA's.</a:t>
              </a:r>
            </a:p>
            <a:p>
              <a:r>
                <a:rPr lang="en-US" dirty="0">
                  <a:solidFill>
                    <a:srgbClr val="C00000"/>
                  </a:solidFill>
                </a:rPr>
                <a:t>Update &amp; combined FSA's &amp; FCP Policies.</a:t>
              </a:r>
            </a:p>
            <a:p>
              <a:r>
                <a:rPr lang="en-US" dirty="0">
                  <a:solidFill>
                    <a:srgbClr val="C00000"/>
                  </a:solidFill>
                </a:rPr>
                <a:t>Parent Corps Trainings &amp; follow up for Family Service staff</a:t>
              </a:r>
            </a:p>
            <a:p>
              <a:r>
                <a:rPr lang="en-US" dirty="0">
                  <a:solidFill>
                    <a:srgbClr val="C00000"/>
                  </a:solidFill>
                </a:rPr>
                <a:t>Strong Policy Committee and Council presence</a:t>
              </a:r>
            </a:p>
          </p:txBody>
        </p:sp>
        <p:sp>
          <p:nvSpPr>
            <p:cNvPr id="28" name="Content Placeholder 2">
              <a:extLst>
                <a:ext uri="{FF2B5EF4-FFF2-40B4-BE49-F238E27FC236}">
                  <a16:creationId xmlns:a16="http://schemas.microsoft.com/office/drawing/2014/main" id="{E9DDD352-D4FD-4FD1-B998-58FC602AD651}"/>
                </a:ext>
              </a:extLst>
            </p:cNvPr>
            <p:cNvSpPr txBox="1">
              <a:spLocks/>
            </p:cNvSpPr>
            <p:nvPr/>
          </p:nvSpPr>
          <p:spPr>
            <a:xfrm>
              <a:off x="6802511" y="3273909"/>
              <a:ext cx="3332089" cy="3048000"/>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Increased community partnerships and services provided to parents</a:t>
              </a:r>
            </a:p>
            <a:p>
              <a:pPr marL="0" indent="0">
                <a:buNone/>
              </a:pPr>
              <a:endParaRPr lang="en-US" dirty="0">
                <a:solidFill>
                  <a:srgbClr val="C00000"/>
                </a:solidFill>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FCP</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1977121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3996838" cy="3306914"/>
            </a:xfrm>
            <a:prstGeom prst="rect">
              <a:avLst/>
            </a:prstGeom>
          </p:spPr>
          <p:txBody>
            <a:bodyPr vert="horz" lIns="91440" tIns="45720" rIns="91440" bIns="45720" rtlCol="0">
              <a:normAutofit fontScale="92500" lnSpcReduction="1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C00000"/>
                  </a:solidFill>
                </a:rPr>
                <a:t>· Reviewed ALL files for oral &amp; dental screenings &amp; increased PIR numbers!</a:t>
              </a:r>
            </a:p>
            <a:p>
              <a:pPr marL="0" indent="0">
                <a:buNone/>
              </a:pPr>
              <a:r>
                <a:rPr lang="en-US" dirty="0">
                  <a:solidFill>
                    <a:srgbClr val="C00000"/>
                  </a:solidFill>
                </a:rPr>
                <a:t>· Staff trainings regarding new CACFP menus regulations</a:t>
              </a:r>
            </a:p>
            <a:p>
              <a:pPr marL="0" indent="0">
                <a:buNone/>
              </a:pPr>
              <a:r>
                <a:rPr lang="en-US" dirty="0">
                  <a:solidFill>
                    <a:srgbClr val="C00000"/>
                  </a:solidFill>
                </a:rPr>
                <a:t>· Assisted in getting new HSAC started &amp; hosted "Meet &amp; Greet"</a:t>
              </a:r>
            </a:p>
            <a:p>
              <a:pPr marL="0" indent="0">
                <a:buNone/>
              </a:pPr>
              <a:r>
                <a:rPr lang="en-US" dirty="0">
                  <a:solidFill>
                    <a:srgbClr val="C00000"/>
                  </a:solidFill>
                </a:rPr>
                <a:t>· Nutrition HSAC subcommittee started</a:t>
              </a:r>
            </a:p>
          </p:txBody>
        </p:sp>
        <p:sp>
          <p:nvSpPr>
            <p:cNvPr id="28" name="Content Placeholder 2">
              <a:extLst>
                <a:ext uri="{FF2B5EF4-FFF2-40B4-BE49-F238E27FC236}">
                  <a16:creationId xmlns:a16="http://schemas.microsoft.com/office/drawing/2014/main" id="{E9DDD352-D4FD-4FD1-B998-58FC602AD651}"/>
                </a:ext>
              </a:extLst>
            </p:cNvPr>
            <p:cNvSpPr txBox="1">
              <a:spLocks/>
            </p:cNvSpPr>
            <p:nvPr/>
          </p:nvSpPr>
          <p:spPr>
            <a:xfrm>
              <a:off x="6802511" y="3273908"/>
              <a:ext cx="3332089" cy="3309605"/>
            </a:xfrm>
            <a:prstGeom prst="rect">
              <a:avLst/>
            </a:prstGeom>
          </p:spPr>
          <p:txBody>
            <a:bodyPr vert="horz" lIns="91440" tIns="45720" rIns="91440" bIns="45720" rtlCol="0">
              <a:normAutofit fontScale="925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C00000"/>
                  </a:solidFill>
                </a:rPr>
                <a:t>·Child Care food vendors show.</a:t>
              </a:r>
            </a:p>
            <a:p>
              <a:pPr marL="0" indent="0">
                <a:buNone/>
              </a:pPr>
              <a:r>
                <a:rPr lang="en-US" dirty="0">
                  <a:solidFill>
                    <a:srgbClr val="C00000"/>
                  </a:solidFill>
                </a:rPr>
                <a:t>· Good CACFP state review</a:t>
              </a:r>
            </a:p>
            <a:p>
              <a:pPr marL="0" indent="0">
                <a:buNone/>
              </a:pPr>
              <a:endParaRPr lang="en-US" dirty="0">
                <a:solidFill>
                  <a:srgbClr val="C00000"/>
                </a:solidFill>
              </a:endParaRPr>
            </a:p>
            <a:p>
              <a:pPr marL="0" indent="0">
                <a:buNone/>
              </a:pPr>
              <a:r>
                <a:rPr lang="en-US" dirty="0">
                  <a:solidFill>
                    <a:srgbClr val="C00000"/>
                  </a:solidFill>
                </a:rPr>
                <a:t>· DC for health documentation in </a:t>
              </a:r>
              <a:r>
                <a:rPr lang="en-US" dirty="0" err="1">
                  <a:solidFill>
                    <a:srgbClr val="C00000"/>
                  </a:solidFill>
                </a:rPr>
                <a:t>ChildPlus</a:t>
              </a:r>
              <a:endParaRPr lang="en-US" dirty="0">
                <a:solidFill>
                  <a:srgbClr val="C00000"/>
                </a:solidFill>
              </a:endParaRPr>
            </a:p>
            <a:p>
              <a:pPr marL="0" indent="0">
                <a:buNone/>
              </a:pPr>
              <a:r>
                <a:rPr lang="en-US" dirty="0">
                  <a:solidFill>
                    <a:srgbClr val="C00000"/>
                  </a:solidFill>
                </a:rPr>
                <a:t>· Health &amp; Safety monitoring at all sites</a:t>
              </a:r>
            </a:p>
            <a:p>
              <a:pPr marL="0" indent="0">
                <a:buNone/>
              </a:pPr>
              <a:endParaRPr lang="en-US" dirty="0">
                <a:solidFill>
                  <a:srgbClr val="C00000"/>
                </a:solidFill>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Health</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256566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3996838" cy="3306914"/>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C00000"/>
                  </a:solidFill>
                </a:rPr>
                <a:t>· Created a Training Calendar for 2017/2018</a:t>
              </a:r>
            </a:p>
            <a:p>
              <a:pPr marL="0" indent="0">
                <a:buNone/>
              </a:pPr>
              <a:r>
                <a:rPr lang="en-US" dirty="0">
                  <a:solidFill>
                    <a:srgbClr val="C00000"/>
                  </a:solidFill>
                </a:rPr>
                <a:t>· Updated the Contract with new performance standards</a:t>
              </a:r>
            </a:p>
            <a:p>
              <a:pPr marL="0" indent="0">
                <a:buNone/>
              </a:pPr>
              <a:r>
                <a:rPr lang="en-US" dirty="0">
                  <a:solidFill>
                    <a:srgbClr val="C00000"/>
                  </a:solidFill>
                </a:rPr>
                <a:t>·  Monitored HR records &amp; policies showed strong compliance!</a:t>
              </a:r>
            </a:p>
          </p:txBody>
        </p:sp>
        <p:sp>
          <p:nvSpPr>
            <p:cNvPr id="29" name="Content Placeholder 2">
              <a:extLst>
                <a:ext uri="{FF2B5EF4-FFF2-40B4-BE49-F238E27FC236}">
                  <a16:creationId xmlns:a16="http://schemas.microsoft.com/office/drawing/2014/main" id="{8F8F1A33-7980-4189-8779-70223E816E4D}"/>
                </a:ext>
              </a:extLst>
            </p:cNvPr>
            <p:cNvSpPr txBox="1">
              <a:spLocks/>
            </p:cNvSpPr>
            <p:nvPr/>
          </p:nvSpPr>
          <p:spPr>
            <a:xfrm>
              <a:off x="6884354" y="3093886"/>
              <a:ext cx="3996838" cy="3306914"/>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C00000"/>
                  </a:solidFill>
                </a:rPr>
                <a:t>· Created a training resource file &amp; delegate T &amp; TA planning document in excel</a:t>
              </a:r>
            </a:p>
            <a:p>
              <a:pPr marL="0" indent="0">
                <a:buNone/>
              </a:pPr>
              <a:r>
                <a:rPr lang="en-US" dirty="0">
                  <a:solidFill>
                    <a:srgbClr val="C00000"/>
                  </a:solidFill>
                </a:rPr>
                <a:t>· Create HR Policies &amp; trainings based on past monitoring.</a:t>
              </a:r>
            </a:p>
            <a:p>
              <a:pPr marL="0" indent="0">
                <a:buNone/>
              </a:pPr>
              <a:r>
                <a:rPr lang="en-US" dirty="0">
                  <a:solidFill>
                    <a:srgbClr val="C00000"/>
                  </a:solidFill>
                </a:rPr>
                <a:t>· Entered trainings in </a:t>
              </a:r>
              <a:r>
                <a:rPr lang="en-US" dirty="0" err="1">
                  <a:solidFill>
                    <a:srgbClr val="C00000"/>
                  </a:solidFill>
                </a:rPr>
                <a:t>ChildPlus</a:t>
              </a:r>
              <a:endParaRPr lang="en-US" dirty="0">
                <a:solidFill>
                  <a:srgbClr val="C00000"/>
                </a:solidFill>
              </a:endParaRPr>
            </a:p>
            <a:p>
              <a:pPr marL="0" indent="0">
                <a:buNone/>
              </a:pPr>
              <a:endParaRPr lang="en-US" dirty="0">
                <a:solidFill>
                  <a:srgbClr val="C00000"/>
                </a:solidFill>
              </a:endParaRPr>
            </a:p>
            <a:p>
              <a:pPr marL="0" indent="0">
                <a:buNone/>
              </a:pPr>
              <a:endParaRPr lang="en-US" dirty="0">
                <a:solidFill>
                  <a:srgbClr val="C00000"/>
                </a:solidFill>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HR</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244565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3996838" cy="3306914"/>
            </a:xfrm>
            <a:prstGeom prst="rect">
              <a:avLst/>
            </a:prstGeom>
          </p:spPr>
          <p:txBody>
            <a:bodyPr vert="horz" lIns="91440" tIns="45720" rIns="91440" bIns="45720" rtlCol="0">
              <a:normAutofit lnSpcReduction="1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Captured Systems in CP</a:t>
              </a:r>
            </a:p>
            <a:p>
              <a:r>
                <a:rPr lang="en-US" dirty="0">
                  <a:solidFill>
                    <a:srgbClr val="C00000"/>
                  </a:solidFill>
                </a:rPr>
                <a:t>Attachments | Electronic Signature</a:t>
              </a:r>
            </a:p>
            <a:p>
              <a:r>
                <a:rPr lang="en-US" dirty="0">
                  <a:solidFill>
                    <a:srgbClr val="C00000"/>
                  </a:solidFill>
                </a:rPr>
                <a:t>Online Apps</a:t>
              </a:r>
            </a:p>
            <a:p>
              <a:r>
                <a:rPr lang="en-US" dirty="0" err="1">
                  <a:solidFill>
                    <a:srgbClr val="C00000"/>
                  </a:solidFill>
                </a:rPr>
                <a:t>Youtube</a:t>
              </a:r>
              <a:r>
                <a:rPr lang="en-US" dirty="0">
                  <a:solidFill>
                    <a:srgbClr val="C00000"/>
                  </a:solidFill>
                </a:rPr>
                <a:t> tutorials</a:t>
              </a:r>
            </a:p>
            <a:p>
              <a:r>
                <a:rPr lang="en-US" dirty="0">
                  <a:solidFill>
                    <a:srgbClr val="C00000"/>
                  </a:solidFill>
                </a:rPr>
                <a:t>Shared information via </a:t>
              </a:r>
              <a:r>
                <a:rPr lang="en-US" dirty="0" err="1">
                  <a:solidFill>
                    <a:srgbClr val="C00000"/>
                  </a:solidFill>
                </a:rPr>
                <a:t>Sharepoint</a:t>
              </a:r>
              <a:r>
                <a:rPr lang="en-US" dirty="0">
                  <a:solidFill>
                    <a:srgbClr val="C00000"/>
                  </a:solidFill>
                </a:rPr>
                <a:t> and website</a:t>
              </a:r>
            </a:p>
            <a:p>
              <a:r>
                <a:rPr lang="en-US" dirty="0">
                  <a:solidFill>
                    <a:srgbClr val="C00000"/>
                  </a:solidFill>
                </a:rPr>
                <a:t>Revision of Forms</a:t>
              </a:r>
            </a:p>
          </p:txBody>
        </p:sp>
        <p:sp>
          <p:nvSpPr>
            <p:cNvPr id="29" name="Content Placeholder 2">
              <a:extLst>
                <a:ext uri="{FF2B5EF4-FFF2-40B4-BE49-F238E27FC236}">
                  <a16:creationId xmlns:a16="http://schemas.microsoft.com/office/drawing/2014/main" id="{8F8F1A33-7980-4189-8779-70223E816E4D}"/>
                </a:ext>
              </a:extLst>
            </p:cNvPr>
            <p:cNvSpPr txBox="1">
              <a:spLocks/>
            </p:cNvSpPr>
            <p:nvPr/>
          </p:nvSpPr>
          <p:spPr>
            <a:xfrm>
              <a:off x="6884354" y="3093886"/>
              <a:ext cx="3996838" cy="3306914"/>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Presented in Lansing</a:t>
              </a:r>
            </a:p>
            <a:p>
              <a:r>
                <a:rPr lang="en-US" dirty="0">
                  <a:solidFill>
                    <a:srgbClr val="C00000"/>
                  </a:solidFill>
                </a:rPr>
                <a:t>Social Media | Website</a:t>
              </a:r>
            </a:p>
            <a:p>
              <a:r>
                <a:rPr lang="en-US" dirty="0">
                  <a:solidFill>
                    <a:srgbClr val="C00000"/>
                  </a:solidFill>
                </a:rPr>
                <a:t>SAVS-PIR major improvements in process &amp; completion</a:t>
              </a:r>
            </a:p>
            <a:p>
              <a:r>
                <a:rPr lang="en-US" dirty="0">
                  <a:solidFill>
                    <a:srgbClr val="C00000"/>
                  </a:solidFill>
                </a:rPr>
                <a:t>New file review</a:t>
              </a:r>
            </a:p>
            <a:p>
              <a:pPr marL="0" indent="0">
                <a:buNone/>
              </a:pPr>
              <a:endParaRPr lang="en-US" dirty="0">
                <a:solidFill>
                  <a:srgbClr val="C00000"/>
                </a:solidFill>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Monitoring | Data | Technology</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1495118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8991600" cy="3048000"/>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dirty="0">
                  <a:solidFill>
                    <a:srgbClr val="C00000"/>
                  </a:solidFill>
                </a:rPr>
                <a:t>We accomplished a lot individually and collaboratively in 2017.  Take a few minutes with an elbow partner to share a success from this past year that makes you particularly proud.</a:t>
              </a: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201678"/>
            <a:chOff x="990600" y="-914400"/>
            <a:chExt cx="5673238" cy="5201678"/>
          </a:xfrm>
        </p:grpSpPr>
        <p:grpSp>
          <p:nvGrpSpPr>
            <p:cNvPr id="20" name="Group 19"/>
            <p:cNvGrpSpPr/>
            <p:nvPr/>
          </p:nvGrpSpPr>
          <p:grpSpPr>
            <a:xfrm flipH="1">
              <a:off x="990600" y="1589964"/>
              <a:ext cx="5673238" cy="2697314"/>
              <a:chOff x="349777" y="462753"/>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462753"/>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2017 – a year of achievement &amp; change</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252901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49777" y="-66402"/>
            <a:ext cx="16382475" cy="6686001"/>
            <a:chOff x="349777" y="-48809"/>
            <a:chExt cx="16382475" cy="638503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77" y="-48809"/>
              <a:ext cx="11428950" cy="6385030"/>
            </a:xfrm>
            <a:prstGeom prst="rect">
              <a:avLst/>
            </a:prstGeom>
          </p:spPr>
        </p:pic>
        <p:sp>
          <p:nvSpPr>
            <p:cNvPr id="29" name="Title 1"/>
            <p:cNvSpPr txBox="1">
              <a:spLocks/>
            </p:cNvSpPr>
            <p:nvPr/>
          </p:nvSpPr>
          <p:spPr>
            <a:xfrm>
              <a:off x="851928" y="3728663"/>
              <a:ext cx="10668000" cy="756938"/>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6000" dirty="0">
                  <a:ln w="22225">
                    <a:solidFill>
                      <a:schemeClr val="bg1">
                        <a:lumMod val="95000"/>
                      </a:schemeClr>
                    </a:solidFill>
                    <a:prstDash val="solid"/>
                  </a:ln>
                  <a:gradFill>
                    <a:gsLst>
                      <a:gs pos="99000">
                        <a:schemeClr val="bg2"/>
                      </a:gs>
                      <a:gs pos="11000">
                        <a:schemeClr val="bg2">
                          <a:lumMod val="75000"/>
                        </a:schemeClr>
                      </a:gs>
                    </a:gsLst>
                    <a:lin ang="0" scaled="0"/>
                  </a:gradFill>
                  <a:effectLst>
                    <a:outerShdw blurRad="38100" dist="32000" dir="5400000" algn="tl">
                      <a:srgbClr val="000000">
                        <a:alpha val="30000"/>
                      </a:srgbClr>
                    </a:outerShdw>
                  </a:effectLst>
                </a:rPr>
                <a:t>Saying Goodbye</a:t>
              </a:r>
            </a:p>
          </p:txBody>
        </p:sp>
        <p:sp>
          <p:nvSpPr>
            <p:cNvPr id="34" name="Title 1">
              <a:extLst>
                <a:ext uri="{FF2B5EF4-FFF2-40B4-BE49-F238E27FC236}">
                  <a16:creationId xmlns:a16="http://schemas.microsoft.com/office/drawing/2014/main" id="{46606B05-D16E-4D52-AB68-A8555CF8582D}"/>
                </a:ext>
              </a:extLst>
            </p:cNvPr>
            <p:cNvSpPr txBox="1">
              <a:spLocks/>
            </p:cNvSpPr>
            <p:nvPr/>
          </p:nvSpPr>
          <p:spPr>
            <a:xfrm>
              <a:off x="3352800" y="4482608"/>
              <a:ext cx="13379452" cy="756938"/>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8800" b="1" dirty="0">
                  <a:ln w="22225">
                    <a:solidFill>
                      <a:schemeClr val="bg1">
                        <a:lumMod val="95000"/>
                      </a:schemeClr>
                    </a:solidFill>
                    <a:prstDash val="solid"/>
                  </a:ln>
                  <a:gradFill>
                    <a:gsLst>
                      <a:gs pos="99000">
                        <a:schemeClr val="bg2"/>
                      </a:gs>
                      <a:gs pos="11000">
                        <a:schemeClr val="bg2">
                          <a:lumMod val="75000"/>
                        </a:schemeClr>
                      </a:gs>
                    </a:gsLst>
                    <a:lin ang="0" scaled="0"/>
                  </a:gradFill>
                  <a:effectLst>
                    <a:outerShdw blurRad="38100" dist="32000" dir="5400000" algn="tl">
                      <a:srgbClr val="000000">
                        <a:alpha val="30000"/>
                      </a:srgbClr>
                    </a:outerShdw>
                  </a:effectLst>
                  <a:latin typeface="Kunstler Script" panose="030304020206070D0D06" pitchFamily="66" charset="0"/>
                </a:rPr>
                <a:t>To Southwest Solutions</a:t>
              </a: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28600"/>
            <a:ext cx="261050" cy="391574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457200"/>
            <a:ext cx="228600" cy="342899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33400"/>
            <a:ext cx="261050" cy="3915745"/>
          </a:xfrm>
          <a:prstGeom prst="rect">
            <a:avLst/>
          </a:prstGeom>
        </p:spPr>
      </p:pic>
      <p:grpSp>
        <p:nvGrpSpPr>
          <p:cNvPr id="33" name="Group 32"/>
          <p:cNvGrpSpPr/>
          <p:nvPr/>
        </p:nvGrpSpPr>
        <p:grpSpPr>
          <a:xfrm>
            <a:off x="152400" y="-1676400"/>
            <a:ext cx="609600" cy="6400800"/>
            <a:chOff x="152400" y="-1676400"/>
            <a:chExt cx="609600" cy="640080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0"/>
              <a:ext cx="547127" cy="3200400"/>
            </a:xfrm>
            <a:prstGeom prst="rect">
              <a:avLst/>
            </a:prstGeom>
          </p:spPr>
        </p:pic>
        <p:sp>
          <p:nvSpPr>
            <p:cNvPr id="32" name="Rectangle 31"/>
            <p:cNvSpPr/>
            <p:nvPr/>
          </p:nvSpPr>
          <p:spPr>
            <a:xfrm>
              <a:off x="228600" y="-16764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352800" y="-3124200"/>
            <a:ext cx="609600" cy="6785111"/>
            <a:chOff x="3352800" y="-3124200"/>
            <a:chExt cx="609600" cy="6785111"/>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76200"/>
              <a:ext cx="609600" cy="3584711"/>
            </a:xfrm>
            <a:prstGeom prst="rect">
              <a:avLst/>
            </a:prstGeom>
          </p:spPr>
        </p:pic>
        <p:sp>
          <p:nvSpPr>
            <p:cNvPr id="37" name="Rectangle 36"/>
            <p:cNvSpPr/>
            <p:nvPr/>
          </p:nvSpPr>
          <p:spPr>
            <a:xfrm>
              <a:off x="3429000" y="-31242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162800" y="-2971800"/>
            <a:ext cx="533400" cy="6248399"/>
            <a:chOff x="7162800" y="-2971800"/>
            <a:chExt cx="533400" cy="6248399"/>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800" y="228600"/>
              <a:ext cx="520252" cy="3047999"/>
            </a:xfrm>
            <a:prstGeom prst="rect">
              <a:avLst/>
            </a:prstGeom>
          </p:spPr>
        </p:pic>
        <p:sp>
          <p:nvSpPr>
            <p:cNvPr id="39" name="Rectangle 38"/>
            <p:cNvSpPr/>
            <p:nvPr/>
          </p:nvSpPr>
          <p:spPr>
            <a:xfrm>
              <a:off x="7162800" y="-29718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9144000" y="-2819400"/>
            <a:ext cx="606014" cy="6785111"/>
            <a:chOff x="9144000" y="-2819400"/>
            <a:chExt cx="606014" cy="6785111"/>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44000" y="381000"/>
              <a:ext cx="606014" cy="3584711"/>
            </a:xfrm>
            <a:prstGeom prst="rect">
              <a:avLst/>
            </a:prstGeom>
          </p:spPr>
        </p:pic>
        <p:sp>
          <p:nvSpPr>
            <p:cNvPr id="41" name="Rectangle 40"/>
            <p:cNvSpPr/>
            <p:nvPr/>
          </p:nvSpPr>
          <p:spPr>
            <a:xfrm>
              <a:off x="9144000" y="-28194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1430000" y="-2057400"/>
            <a:ext cx="533400" cy="6248399"/>
            <a:chOff x="11430000" y="-2057400"/>
            <a:chExt cx="533400" cy="6248399"/>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0" y="1143000"/>
              <a:ext cx="520252" cy="3047999"/>
            </a:xfrm>
            <a:prstGeom prst="rect">
              <a:avLst/>
            </a:prstGeom>
          </p:spPr>
        </p:pic>
        <p:sp>
          <p:nvSpPr>
            <p:cNvPr id="43" name="Rectangle 42"/>
            <p:cNvSpPr/>
            <p:nvPr/>
          </p:nvSpPr>
          <p:spPr>
            <a:xfrm>
              <a:off x="11430000" y="-20574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304800"/>
            <a:ext cx="1006583" cy="3276600"/>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762000"/>
            <a:ext cx="925373" cy="3005866"/>
          </a:xfrm>
          <a:prstGeom prst="rect">
            <a:avLst/>
          </a:prstGeom>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b="61442"/>
          <a:stretch/>
        </p:blipFill>
        <p:spPr>
          <a:xfrm>
            <a:off x="-1" y="0"/>
            <a:ext cx="12201563" cy="2646381"/>
          </a:xfrm>
          <a:prstGeom prst="rect">
            <a:avLst/>
          </a:prstGeom>
        </p:spPr>
      </p:pic>
    </p:spTree>
    <p:extLst>
      <p:ext uri="{BB962C8B-B14F-4D97-AF65-F5344CB8AC3E}">
        <p14:creationId xmlns:p14="http://schemas.microsoft.com/office/powerpoint/2010/main" val="2179659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decel="33000" autoRev="1" fill="hold" nodeType="withEffect">
                                  <p:stCondLst>
                                    <p:cond delay="0"/>
                                  </p:stCondLst>
                                  <p:childTnLst>
                                    <p:animRot by="30000">
                                      <p:cBhvr>
                                        <p:cTn id="6" dur="1000" fill="hold"/>
                                        <p:tgtEl>
                                          <p:spTgt spid="33"/>
                                        </p:tgtEl>
                                        <p:attrNameLst>
                                          <p:attrName>r</p:attrName>
                                        </p:attrNameLst>
                                      </p:cBhvr>
                                    </p:animRot>
                                  </p:childTnLst>
                                </p:cTn>
                              </p:par>
                              <p:par>
                                <p:cTn id="7" presetID="8" presetClass="emph" presetSubtype="0" repeatCount="indefinite" decel="33000" autoRev="1" fill="hold" nodeType="withEffect">
                                  <p:stCondLst>
                                    <p:cond delay="0"/>
                                  </p:stCondLst>
                                  <p:childTnLst>
                                    <p:animRot by="-30000">
                                      <p:cBhvr>
                                        <p:cTn id="8" dur="1000" fill="hold"/>
                                        <p:tgtEl>
                                          <p:spTgt spid="38"/>
                                        </p:tgtEl>
                                        <p:attrNameLst>
                                          <p:attrName>r</p:attrName>
                                        </p:attrNameLst>
                                      </p:cBhvr>
                                    </p:animRot>
                                  </p:childTnLst>
                                </p:cTn>
                              </p:par>
                              <p:par>
                                <p:cTn id="9" presetID="8" presetClass="emph" presetSubtype="0" repeatCount="indefinite" decel="33000" autoRev="1" fill="hold" nodeType="withEffect">
                                  <p:stCondLst>
                                    <p:cond delay="0"/>
                                  </p:stCondLst>
                                  <p:childTnLst>
                                    <p:animRot by="30000">
                                      <p:cBhvr>
                                        <p:cTn id="10" dur="1000" fill="hold"/>
                                        <p:tgtEl>
                                          <p:spTgt spid="40"/>
                                        </p:tgtEl>
                                        <p:attrNameLst>
                                          <p:attrName>r</p:attrName>
                                        </p:attrNameLst>
                                      </p:cBhvr>
                                    </p:animRot>
                                  </p:childTnLst>
                                </p:cTn>
                              </p:par>
                              <p:par>
                                <p:cTn id="11" presetID="8" presetClass="emph" presetSubtype="0" repeatCount="indefinite" decel="33000" autoRev="1" fill="hold" nodeType="withEffect">
                                  <p:stCondLst>
                                    <p:cond delay="0"/>
                                  </p:stCondLst>
                                  <p:childTnLst>
                                    <p:animRot by="-30000">
                                      <p:cBhvr>
                                        <p:cTn id="12" dur="1000" fill="hold"/>
                                        <p:tgtEl>
                                          <p:spTgt spid="42"/>
                                        </p:tgtEl>
                                        <p:attrNameLst>
                                          <p:attrName>r</p:attrName>
                                        </p:attrNameLst>
                                      </p:cBhvr>
                                    </p:animRot>
                                  </p:childTnLst>
                                </p:cTn>
                              </p:par>
                              <p:par>
                                <p:cTn id="13" presetID="8" presetClass="emph" presetSubtype="0" repeatCount="indefinite" decel="33000" autoRev="1" fill="hold" nodeType="withEffect">
                                  <p:stCondLst>
                                    <p:cond delay="0"/>
                                  </p:stCondLst>
                                  <p:childTnLst>
                                    <p:animRot by="30000">
                                      <p:cBhvr>
                                        <p:cTn id="14" dur="1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ter_scroll_open_custom_19540">
            <a:hlinkClick r:id="" action="ppaction://media"/>
            <a:extLst>
              <a:ext uri="{FF2B5EF4-FFF2-40B4-BE49-F238E27FC236}">
                <a16:creationId xmlns:a16="http://schemas.microsoft.com/office/drawing/2014/main" id="{E714E2BF-4FD0-4DD2-821A-9A1B27ABD1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88142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6" y="-1371600"/>
            <a:ext cx="12333628" cy="8839200"/>
          </a:xfrm>
          <a:prstGeom prst="rect">
            <a:avLst/>
          </a:prstGeom>
          <a:effectLst>
            <a:outerShdw blurRad="215900" dist="190500" dir="5400000" algn="t" rotWithShape="0">
              <a:prstClr val="black">
                <a:alpha val="32000"/>
              </a:prstClr>
            </a:outerShdw>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61442"/>
          <a:stretch/>
        </p:blipFill>
        <p:spPr>
          <a:xfrm>
            <a:off x="-9563" y="1"/>
            <a:ext cx="12201563" cy="1752600"/>
          </a:xfrm>
          <a:prstGeom prst="rect">
            <a:avLst/>
          </a:prstGeom>
        </p:spPr>
      </p:pic>
      <p:pic>
        <p:nvPicPr>
          <p:cNvPr id="3" name="Picture 2">
            <a:extLst>
              <a:ext uri="{FF2B5EF4-FFF2-40B4-BE49-F238E27FC236}">
                <a16:creationId xmlns:a16="http://schemas.microsoft.com/office/drawing/2014/main" id="{0EAAC7DF-CF4B-4F1C-8193-6F0426423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3374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32164"/>
            <a:ext cx="12333628" cy="7696200"/>
          </a:xfrm>
          <a:prstGeom prst="rect">
            <a:avLst/>
          </a:prstGeom>
          <a:effectLst>
            <a:outerShdw blurRad="215900" dist="190500" dir="5400000" algn="t" rotWithShape="0">
              <a:prstClr val="black">
                <a:alpha val="32000"/>
              </a:prstClr>
            </a:outerShdw>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61442"/>
          <a:stretch/>
        </p:blipFill>
        <p:spPr>
          <a:xfrm>
            <a:off x="76200" y="1"/>
            <a:ext cx="12115800" cy="1752599"/>
          </a:xfrm>
          <a:prstGeom prst="rect">
            <a:avLst/>
          </a:prstGeom>
        </p:spPr>
      </p:pic>
      <p:pic>
        <p:nvPicPr>
          <p:cNvPr id="3" name="Picture 2">
            <a:extLst>
              <a:ext uri="{FF2B5EF4-FFF2-40B4-BE49-F238E27FC236}">
                <a16:creationId xmlns:a16="http://schemas.microsoft.com/office/drawing/2014/main" id="{608F9BE8-9E2A-4533-9275-0B2AA77C3656}"/>
              </a:ext>
            </a:extLst>
          </p:cNvPr>
          <p:cNvPicPr>
            <a:picLocks noChangeAspect="1"/>
          </p:cNvPicPr>
          <p:nvPr/>
        </p:nvPicPr>
        <p:blipFill>
          <a:blip r:embed="rId4"/>
          <a:stretch>
            <a:fillRect/>
          </a:stretch>
        </p:blipFill>
        <p:spPr>
          <a:xfrm>
            <a:off x="9601200" y="392501"/>
            <a:ext cx="2123886" cy="2083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1D82202-0002-492E-BBF9-C63A3605A3F9}"/>
              </a:ext>
            </a:extLst>
          </p:cNvPr>
          <p:cNvSpPr/>
          <p:nvPr/>
        </p:nvSpPr>
        <p:spPr>
          <a:xfrm>
            <a:off x="7947784" y="2476313"/>
            <a:ext cx="3929702" cy="3108543"/>
          </a:xfrm>
          <a:prstGeom prst="rect">
            <a:avLst/>
          </a:prstGeom>
        </p:spPr>
        <p:txBody>
          <a:bodyPr wrap="square">
            <a:spAutoFit/>
          </a:bodyPr>
          <a:lstStyle/>
          <a:p>
            <a:pPr fontAlgn="base"/>
            <a:r>
              <a:rPr lang="en-US" sz="1400" b="1" cap="all" dirty="0">
                <a:solidFill>
                  <a:srgbClr val="0088CC"/>
                </a:solidFill>
                <a:latin typeface="inherit"/>
              </a:rPr>
              <a:t>OUR</a:t>
            </a:r>
            <a:r>
              <a:rPr lang="en-US" sz="1400" cap="all" dirty="0">
                <a:solidFill>
                  <a:srgbClr val="0088CC"/>
                </a:solidFill>
                <a:latin typeface="Open Sans"/>
              </a:rPr>
              <a:t> MISSION</a:t>
            </a:r>
          </a:p>
          <a:p>
            <a:pPr fontAlgn="base"/>
            <a:r>
              <a:rPr lang="en-US" sz="1400" dirty="0">
                <a:solidFill>
                  <a:srgbClr val="777777"/>
                </a:solidFill>
                <a:latin typeface="Open Sans"/>
              </a:rPr>
              <a:t>To provide quality, efficient and effective services to pre-school age children and their families in a holistic, innovative learning environment.</a:t>
            </a:r>
          </a:p>
          <a:p>
            <a:pPr fontAlgn="base"/>
            <a:r>
              <a:rPr lang="en-US" sz="1400" b="1" cap="all" dirty="0">
                <a:solidFill>
                  <a:srgbClr val="0088CC"/>
                </a:solidFill>
                <a:latin typeface="inherit"/>
              </a:rPr>
              <a:t>OUR</a:t>
            </a:r>
            <a:r>
              <a:rPr lang="en-US" sz="1400" cap="all" dirty="0">
                <a:solidFill>
                  <a:srgbClr val="0088CC"/>
                </a:solidFill>
                <a:latin typeface="Open Sans"/>
              </a:rPr>
              <a:t> VISION</a:t>
            </a:r>
          </a:p>
          <a:p>
            <a:pPr fontAlgn="base"/>
            <a:r>
              <a:rPr lang="en-US" sz="1400" dirty="0">
                <a:solidFill>
                  <a:srgbClr val="777777"/>
                </a:solidFill>
                <a:latin typeface="Open Sans"/>
              </a:rPr>
              <a:t>The vision of TOFM Head Start is to help children and families through excellence and love. We do this by promoting education, self-awareness, self-sufficiency, financial literacy and exposure to local and global opportunities in a compassionate, safe, clean, professional environment that motivates and inspires while preparing them for life.</a:t>
            </a:r>
            <a:endParaRPr lang="en-US" sz="1400" b="0" i="0" dirty="0">
              <a:solidFill>
                <a:srgbClr val="777777"/>
              </a:solidFill>
              <a:effectLst/>
              <a:latin typeface="Open San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4191000"/>
            <a:ext cx="2613784" cy="2483095"/>
          </a:xfrm>
          <a:prstGeom prst="rect">
            <a:avLst/>
          </a:prstGeom>
        </p:spPr>
      </p:pic>
      <p:pic>
        <p:nvPicPr>
          <p:cNvPr id="7" name="Picture 6">
            <a:extLst>
              <a:ext uri="{FF2B5EF4-FFF2-40B4-BE49-F238E27FC236}">
                <a16:creationId xmlns:a16="http://schemas.microsoft.com/office/drawing/2014/main" id="{1A55D0A2-D25B-45C2-B057-E77A13259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628" y="457200"/>
            <a:ext cx="8404412" cy="6858000"/>
          </a:xfrm>
          <a:prstGeom prst="rect">
            <a:avLst/>
          </a:prstGeom>
        </p:spPr>
      </p:pic>
    </p:spTree>
    <p:extLst>
      <p:ext uri="{BB962C8B-B14F-4D97-AF65-F5344CB8AC3E}">
        <p14:creationId xmlns:p14="http://schemas.microsoft.com/office/powerpoint/2010/main" val="273420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49777" y="-66402"/>
            <a:ext cx="16382475" cy="6686001"/>
            <a:chOff x="349777" y="-48809"/>
            <a:chExt cx="16382475" cy="638503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77" y="-48809"/>
              <a:ext cx="11428950" cy="6385030"/>
            </a:xfrm>
            <a:prstGeom prst="rect">
              <a:avLst/>
            </a:prstGeom>
          </p:spPr>
        </p:pic>
        <p:sp>
          <p:nvSpPr>
            <p:cNvPr id="29" name="Title 1"/>
            <p:cNvSpPr txBox="1">
              <a:spLocks/>
            </p:cNvSpPr>
            <p:nvPr/>
          </p:nvSpPr>
          <p:spPr>
            <a:xfrm>
              <a:off x="851928" y="3728663"/>
              <a:ext cx="10668000" cy="756938"/>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6000" dirty="0">
                  <a:ln w="22225">
                    <a:solidFill>
                      <a:schemeClr val="bg1">
                        <a:lumMod val="95000"/>
                      </a:schemeClr>
                    </a:solidFill>
                    <a:prstDash val="solid"/>
                  </a:ln>
                  <a:gradFill>
                    <a:gsLst>
                      <a:gs pos="99000">
                        <a:schemeClr val="bg2"/>
                      </a:gs>
                      <a:gs pos="11000">
                        <a:schemeClr val="bg2">
                          <a:lumMod val="75000"/>
                        </a:schemeClr>
                      </a:gs>
                    </a:gsLst>
                    <a:lin ang="0" scaled="0"/>
                  </a:gradFill>
                  <a:effectLst>
                    <a:outerShdw blurRad="38100" dist="32000" dir="5400000" algn="tl">
                      <a:srgbClr val="000000">
                        <a:alpha val="30000"/>
                      </a:srgbClr>
                    </a:outerShdw>
                  </a:effectLst>
                </a:rPr>
                <a:t>2017-Thrive by Five Detroit</a:t>
              </a:r>
            </a:p>
          </p:txBody>
        </p:sp>
        <p:sp>
          <p:nvSpPr>
            <p:cNvPr id="34" name="Title 1">
              <a:extLst>
                <a:ext uri="{FF2B5EF4-FFF2-40B4-BE49-F238E27FC236}">
                  <a16:creationId xmlns:a16="http://schemas.microsoft.com/office/drawing/2014/main" id="{46606B05-D16E-4D52-AB68-A8555CF8582D}"/>
                </a:ext>
              </a:extLst>
            </p:cNvPr>
            <p:cNvSpPr txBox="1">
              <a:spLocks/>
            </p:cNvSpPr>
            <p:nvPr/>
          </p:nvSpPr>
          <p:spPr>
            <a:xfrm>
              <a:off x="6064252" y="4482608"/>
              <a:ext cx="10668000" cy="756938"/>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8800" b="1" dirty="0">
                  <a:ln w="22225">
                    <a:solidFill>
                      <a:schemeClr val="bg1">
                        <a:lumMod val="95000"/>
                      </a:schemeClr>
                    </a:solidFill>
                    <a:prstDash val="solid"/>
                  </a:ln>
                  <a:gradFill>
                    <a:gsLst>
                      <a:gs pos="99000">
                        <a:schemeClr val="bg2"/>
                      </a:gs>
                      <a:gs pos="11000">
                        <a:schemeClr val="bg2">
                          <a:lumMod val="75000"/>
                        </a:schemeClr>
                      </a:gs>
                    </a:gsLst>
                    <a:lin ang="0" scaled="0"/>
                  </a:gradFill>
                  <a:effectLst>
                    <a:outerShdw blurRad="38100" dist="32000" dir="5400000" algn="tl">
                      <a:srgbClr val="000000">
                        <a:alpha val="30000"/>
                      </a:srgbClr>
                    </a:outerShdw>
                  </a:effectLst>
                  <a:latin typeface="Kunstler Script" panose="030304020206070D0D06" pitchFamily="66" charset="0"/>
                </a:rPr>
                <a:t>Looking Back…</a:t>
              </a: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28600"/>
            <a:ext cx="261050" cy="391574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457200"/>
            <a:ext cx="228600" cy="342899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33400"/>
            <a:ext cx="261050" cy="3915745"/>
          </a:xfrm>
          <a:prstGeom prst="rect">
            <a:avLst/>
          </a:prstGeom>
        </p:spPr>
      </p:pic>
      <p:grpSp>
        <p:nvGrpSpPr>
          <p:cNvPr id="33" name="Group 32"/>
          <p:cNvGrpSpPr/>
          <p:nvPr/>
        </p:nvGrpSpPr>
        <p:grpSpPr>
          <a:xfrm>
            <a:off x="152400" y="-1676400"/>
            <a:ext cx="609600" cy="6400800"/>
            <a:chOff x="152400" y="-1676400"/>
            <a:chExt cx="609600" cy="640080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0"/>
              <a:ext cx="547127" cy="3200400"/>
            </a:xfrm>
            <a:prstGeom prst="rect">
              <a:avLst/>
            </a:prstGeom>
          </p:spPr>
        </p:pic>
        <p:sp>
          <p:nvSpPr>
            <p:cNvPr id="32" name="Rectangle 31"/>
            <p:cNvSpPr/>
            <p:nvPr/>
          </p:nvSpPr>
          <p:spPr>
            <a:xfrm>
              <a:off x="228600" y="-16764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352800" y="-3124200"/>
            <a:ext cx="609600" cy="6785111"/>
            <a:chOff x="3352800" y="-3124200"/>
            <a:chExt cx="609600" cy="6785111"/>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76200"/>
              <a:ext cx="609600" cy="3584711"/>
            </a:xfrm>
            <a:prstGeom prst="rect">
              <a:avLst/>
            </a:prstGeom>
          </p:spPr>
        </p:pic>
        <p:sp>
          <p:nvSpPr>
            <p:cNvPr id="37" name="Rectangle 36"/>
            <p:cNvSpPr/>
            <p:nvPr/>
          </p:nvSpPr>
          <p:spPr>
            <a:xfrm>
              <a:off x="3429000" y="-31242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162800" y="-2971800"/>
            <a:ext cx="533400" cy="6248399"/>
            <a:chOff x="7162800" y="-2971800"/>
            <a:chExt cx="533400" cy="6248399"/>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800" y="228600"/>
              <a:ext cx="520252" cy="3047999"/>
            </a:xfrm>
            <a:prstGeom prst="rect">
              <a:avLst/>
            </a:prstGeom>
          </p:spPr>
        </p:pic>
        <p:sp>
          <p:nvSpPr>
            <p:cNvPr id="39" name="Rectangle 38"/>
            <p:cNvSpPr/>
            <p:nvPr/>
          </p:nvSpPr>
          <p:spPr>
            <a:xfrm>
              <a:off x="7162800" y="-29718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9144000" y="-2819400"/>
            <a:ext cx="606014" cy="6785111"/>
            <a:chOff x="9144000" y="-2819400"/>
            <a:chExt cx="606014" cy="6785111"/>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44000" y="381000"/>
              <a:ext cx="606014" cy="3584711"/>
            </a:xfrm>
            <a:prstGeom prst="rect">
              <a:avLst/>
            </a:prstGeom>
          </p:spPr>
        </p:pic>
        <p:sp>
          <p:nvSpPr>
            <p:cNvPr id="41" name="Rectangle 40"/>
            <p:cNvSpPr/>
            <p:nvPr/>
          </p:nvSpPr>
          <p:spPr>
            <a:xfrm>
              <a:off x="9144000" y="-28194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1430000" y="-2057400"/>
            <a:ext cx="533400" cy="6248399"/>
            <a:chOff x="11430000" y="-2057400"/>
            <a:chExt cx="533400" cy="6248399"/>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0" y="1143000"/>
              <a:ext cx="520252" cy="3047999"/>
            </a:xfrm>
            <a:prstGeom prst="rect">
              <a:avLst/>
            </a:prstGeom>
          </p:spPr>
        </p:pic>
        <p:sp>
          <p:nvSpPr>
            <p:cNvPr id="43" name="Rectangle 42"/>
            <p:cNvSpPr/>
            <p:nvPr/>
          </p:nvSpPr>
          <p:spPr>
            <a:xfrm>
              <a:off x="11430000" y="-20574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304800"/>
            <a:ext cx="1006583" cy="3276600"/>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762000"/>
            <a:ext cx="925373" cy="3005866"/>
          </a:xfrm>
          <a:prstGeom prst="rect">
            <a:avLst/>
          </a:prstGeom>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b="61442"/>
          <a:stretch/>
        </p:blipFill>
        <p:spPr>
          <a:xfrm>
            <a:off x="-1" y="0"/>
            <a:ext cx="12201563" cy="2646381"/>
          </a:xfrm>
          <a:prstGeom prst="rect">
            <a:avLst/>
          </a:prstGeom>
        </p:spPr>
      </p:pic>
    </p:spTree>
    <p:extLst>
      <p:ext uri="{BB962C8B-B14F-4D97-AF65-F5344CB8AC3E}">
        <p14:creationId xmlns:p14="http://schemas.microsoft.com/office/powerpoint/2010/main" val="164450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decel="33000" autoRev="1" fill="hold" nodeType="withEffect">
                                  <p:stCondLst>
                                    <p:cond delay="0"/>
                                  </p:stCondLst>
                                  <p:childTnLst>
                                    <p:animRot by="30000">
                                      <p:cBhvr>
                                        <p:cTn id="6" dur="1000" fill="hold"/>
                                        <p:tgtEl>
                                          <p:spTgt spid="33"/>
                                        </p:tgtEl>
                                        <p:attrNameLst>
                                          <p:attrName>r</p:attrName>
                                        </p:attrNameLst>
                                      </p:cBhvr>
                                    </p:animRot>
                                  </p:childTnLst>
                                </p:cTn>
                              </p:par>
                              <p:par>
                                <p:cTn id="7" presetID="8" presetClass="emph" presetSubtype="0" repeatCount="indefinite" decel="33000" autoRev="1" fill="hold" nodeType="withEffect">
                                  <p:stCondLst>
                                    <p:cond delay="0"/>
                                  </p:stCondLst>
                                  <p:childTnLst>
                                    <p:animRot by="-30000">
                                      <p:cBhvr>
                                        <p:cTn id="8" dur="1000" fill="hold"/>
                                        <p:tgtEl>
                                          <p:spTgt spid="38"/>
                                        </p:tgtEl>
                                        <p:attrNameLst>
                                          <p:attrName>r</p:attrName>
                                        </p:attrNameLst>
                                      </p:cBhvr>
                                    </p:animRot>
                                  </p:childTnLst>
                                </p:cTn>
                              </p:par>
                              <p:par>
                                <p:cTn id="9" presetID="8" presetClass="emph" presetSubtype="0" repeatCount="indefinite" decel="33000" autoRev="1" fill="hold" nodeType="withEffect">
                                  <p:stCondLst>
                                    <p:cond delay="0"/>
                                  </p:stCondLst>
                                  <p:childTnLst>
                                    <p:animRot by="30000">
                                      <p:cBhvr>
                                        <p:cTn id="10" dur="1000" fill="hold"/>
                                        <p:tgtEl>
                                          <p:spTgt spid="40"/>
                                        </p:tgtEl>
                                        <p:attrNameLst>
                                          <p:attrName>r</p:attrName>
                                        </p:attrNameLst>
                                      </p:cBhvr>
                                    </p:animRot>
                                  </p:childTnLst>
                                </p:cTn>
                              </p:par>
                              <p:par>
                                <p:cTn id="11" presetID="8" presetClass="emph" presetSubtype="0" repeatCount="indefinite" decel="33000" autoRev="1" fill="hold" nodeType="withEffect">
                                  <p:stCondLst>
                                    <p:cond delay="0"/>
                                  </p:stCondLst>
                                  <p:childTnLst>
                                    <p:animRot by="-30000">
                                      <p:cBhvr>
                                        <p:cTn id="12" dur="1000" fill="hold"/>
                                        <p:tgtEl>
                                          <p:spTgt spid="42"/>
                                        </p:tgtEl>
                                        <p:attrNameLst>
                                          <p:attrName>r</p:attrName>
                                        </p:attrNameLst>
                                      </p:cBhvr>
                                    </p:animRot>
                                  </p:childTnLst>
                                </p:cTn>
                              </p:par>
                              <p:par>
                                <p:cTn id="13" presetID="8" presetClass="emph" presetSubtype="0" repeatCount="indefinite" decel="33000" autoRev="1" fill="hold" nodeType="withEffect">
                                  <p:stCondLst>
                                    <p:cond delay="0"/>
                                  </p:stCondLst>
                                  <p:childTnLst>
                                    <p:animRot by="30000">
                                      <p:cBhvr>
                                        <p:cTn id="14" dur="1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32164"/>
            <a:ext cx="12333628" cy="7696200"/>
          </a:xfrm>
          <a:prstGeom prst="rect">
            <a:avLst/>
          </a:prstGeom>
          <a:effectLst>
            <a:outerShdw blurRad="215900" dist="190500" dir="5400000" algn="t" rotWithShape="0">
              <a:prstClr val="black">
                <a:alpha val="32000"/>
              </a:prstClr>
            </a:outerShdw>
          </a:effectLst>
        </p:spPr>
      </p:pic>
      <p:pic>
        <p:nvPicPr>
          <p:cNvPr id="2" name="Picture 1">
            <a:extLst>
              <a:ext uri="{FF2B5EF4-FFF2-40B4-BE49-F238E27FC236}">
                <a16:creationId xmlns:a16="http://schemas.microsoft.com/office/drawing/2014/main" id="{DE57787E-CFAD-4E0D-9513-0B5C360B3508}"/>
              </a:ext>
            </a:extLst>
          </p:cNvPr>
          <p:cNvPicPr>
            <a:picLocks noChangeAspect="1"/>
          </p:cNvPicPr>
          <p:nvPr/>
        </p:nvPicPr>
        <p:blipFill>
          <a:blip r:embed="rId3"/>
          <a:stretch>
            <a:fillRect/>
          </a:stretch>
        </p:blipFill>
        <p:spPr>
          <a:xfrm>
            <a:off x="2431320" y="1030060"/>
            <a:ext cx="7657143" cy="10952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61442"/>
          <a:stretch/>
        </p:blipFill>
        <p:spPr>
          <a:xfrm>
            <a:off x="76200" y="-503542"/>
            <a:ext cx="12556402" cy="1752599"/>
          </a:xfrm>
          <a:prstGeom prst="rect">
            <a:avLst/>
          </a:prstGeom>
        </p:spPr>
      </p:pic>
      <p:pic>
        <p:nvPicPr>
          <p:cNvPr id="8" name="Picture 7">
            <a:extLst>
              <a:ext uri="{FF2B5EF4-FFF2-40B4-BE49-F238E27FC236}">
                <a16:creationId xmlns:a16="http://schemas.microsoft.com/office/drawing/2014/main" id="{2F45966B-B1FE-4880-8F6C-17448C88D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800" y="2480503"/>
            <a:ext cx="3459170" cy="4022291"/>
          </a:xfrm>
          <a:prstGeom prst="rect">
            <a:avLst/>
          </a:prstGeom>
        </p:spPr>
      </p:pic>
      <p:pic>
        <p:nvPicPr>
          <p:cNvPr id="11" name="Picture 10">
            <a:extLst>
              <a:ext uri="{FF2B5EF4-FFF2-40B4-BE49-F238E27FC236}">
                <a16:creationId xmlns:a16="http://schemas.microsoft.com/office/drawing/2014/main" id="{E4F781E4-67D1-48F4-A3BC-24DD0EAC7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705" y="2833369"/>
            <a:ext cx="3430851" cy="3812057"/>
          </a:xfrm>
          <a:prstGeom prst="rect">
            <a:avLst/>
          </a:prstGeom>
        </p:spPr>
      </p:pic>
      <p:pic>
        <p:nvPicPr>
          <p:cNvPr id="13" name="Picture 12">
            <a:extLst>
              <a:ext uri="{FF2B5EF4-FFF2-40B4-BE49-F238E27FC236}">
                <a16:creationId xmlns:a16="http://schemas.microsoft.com/office/drawing/2014/main" id="{AB2ACA9E-2A26-4579-9CBC-B96308F157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7518" y="1249057"/>
            <a:ext cx="7974596" cy="5980947"/>
          </a:xfrm>
          <a:prstGeom prst="rect">
            <a:avLst/>
          </a:prstGeom>
        </p:spPr>
      </p:pic>
    </p:spTree>
    <p:extLst>
      <p:ext uri="{BB962C8B-B14F-4D97-AF65-F5344CB8AC3E}">
        <p14:creationId xmlns:p14="http://schemas.microsoft.com/office/powerpoint/2010/main" val="3736880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C454-97FF-4402-8D61-A8477CF08588}"/>
              </a:ext>
            </a:extLst>
          </p:cNvPr>
          <p:cNvSpPr>
            <a:spLocks noGrp="1"/>
          </p:cNvSpPr>
          <p:nvPr>
            <p:ph type="title"/>
          </p:nvPr>
        </p:nvSpPr>
        <p:spPr>
          <a:xfrm>
            <a:off x="304800" y="0"/>
            <a:ext cx="8737603" cy="525463"/>
          </a:xfrm>
        </p:spPr>
        <p:txBody>
          <a:bodyPr/>
          <a:lstStyle/>
          <a:p>
            <a:r>
              <a:rPr lang="en-US" dirty="0">
                <a:solidFill>
                  <a:schemeClr val="accent1">
                    <a:lumMod val="60000"/>
                    <a:lumOff val="40000"/>
                  </a:schemeClr>
                </a:solidFill>
              </a:rPr>
              <a:t>Facility Structure</a:t>
            </a:r>
          </a:p>
        </p:txBody>
      </p:sp>
      <p:pic>
        <p:nvPicPr>
          <p:cNvPr id="7" name="Picture 6">
            <a:extLst>
              <a:ext uri="{FF2B5EF4-FFF2-40B4-BE49-F238E27FC236}">
                <a16:creationId xmlns:a16="http://schemas.microsoft.com/office/drawing/2014/main" id="{2983E98D-1FCE-468D-A52C-01585FBF7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222" y="-1600200"/>
            <a:ext cx="11049000" cy="12844463"/>
          </a:xfrm>
          <a:prstGeom prst="rect">
            <a:avLst/>
          </a:prstGeom>
        </p:spPr>
      </p:pic>
      <p:pic>
        <p:nvPicPr>
          <p:cNvPr id="3" name="Picture 2">
            <a:extLst>
              <a:ext uri="{FF2B5EF4-FFF2-40B4-BE49-F238E27FC236}">
                <a16:creationId xmlns:a16="http://schemas.microsoft.com/office/drawing/2014/main" id="{C2093975-4907-4F39-87E3-69E73B1A034E}"/>
              </a:ext>
            </a:extLst>
          </p:cNvPr>
          <p:cNvPicPr>
            <a:picLocks noChangeAspect="1"/>
          </p:cNvPicPr>
          <p:nvPr/>
        </p:nvPicPr>
        <p:blipFill>
          <a:blip r:embed="rId3"/>
          <a:stretch>
            <a:fillRect/>
          </a:stretch>
        </p:blipFill>
        <p:spPr>
          <a:xfrm>
            <a:off x="5705994" y="457200"/>
            <a:ext cx="6009456" cy="6400800"/>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86D2015E-D85A-4E62-B8B5-3F2E1F1E6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600200"/>
            <a:ext cx="6858000" cy="6858000"/>
          </a:xfrm>
          <a:prstGeom prst="rect">
            <a:avLst/>
          </a:prstGeom>
        </p:spPr>
      </p:pic>
    </p:spTree>
    <p:extLst>
      <p:ext uri="{BB962C8B-B14F-4D97-AF65-F5344CB8AC3E}">
        <p14:creationId xmlns:p14="http://schemas.microsoft.com/office/powerpoint/2010/main" val="148816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Status of Service Delivery in Southwest Detroit</a:t>
            </a:r>
          </a:p>
        </p:txBody>
      </p:sp>
      <p:sp>
        <p:nvSpPr>
          <p:cNvPr id="3" name="Content Placeholder 2"/>
          <p:cNvSpPr>
            <a:spLocks noGrp="1"/>
          </p:cNvSpPr>
          <p:nvPr>
            <p:ph sz="quarter" idx="13"/>
          </p:nvPr>
        </p:nvSpPr>
        <p:spPr>
          <a:xfrm>
            <a:off x="3352800" y="723900"/>
            <a:ext cx="8636000" cy="6096000"/>
          </a:xfrm>
        </p:spPr>
        <p:txBody>
          <a:bodyPr/>
          <a:lstStyle/>
          <a:p>
            <a:pPr marL="342900" indent="-342900">
              <a:buFont typeface="Arial" panose="020B0604020202020204" pitchFamily="34" charset="0"/>
              <a:buChar char="•"/>
            </a:pPr>
            <a:r>
              <a:rPr lang="en-US" dirty="0">
                <a:solidFill>
                  <a:srgbClr val="008000"/>
                </a:solidFill>
              </a:rPr>
              <a:t>American Indian Health and Family Services will take over Home Based programming for 46 families</a:t>
            </a:r>
          </a:p>
          <a:p>
            <a:pPr marL="342900" indent="-342900">
              <a:buFont typeface="Arial" panose="020B0604020202020204" pitchFamily="34" charset="0"/>
              <a:buChar char="•"/>
            </a:pPr>
            <a:r>
              <a:rPr lang="en-US" dirty="0">
                <a:solidFill>
                  <a:srgbClr val="008000"/>
                </a:solidFill>
              </a:rPr>
              <a:t>Development Centers will operate 3 existing classrooms at Earhart to ensure continuity of services</a:t>
            </a:r>
          </a:p>
          <a:p>
            <a:pPr marL="342900" indent="-342900">
              <a:buFont typeface="Arial" panose="020B0604020202020204" pitchFamily="34" charset="0"/>
              <a:buChar char="•"/>
            </a:pPr>
            <a:r>
              <a:rPr lang="en-US" dirty="0">
                <a:solidFill>
                  <a:srgbClr val="008000"/>
                </a:solidFill>
              </a:rPr>
              <a:t>Development Centers will operate 2 additional Early classrooms under DEHS beginning in January</a:t>
            </a:r>
          </a:p>
          <a:p>
            <a:pPr marL="342900" indent="-342900">
              <a:buFont typeface="Arial" panose="020B0604020202020204" pitchFamily="34" charset="0"/>
              <a:buChar char="•"/>
            </a:pPr>
            <a:r>
              <a:rPr lang="en-US" dirty="0">
                <a:solidFill>
                  <a:srgbClr val="008000"/>
                </a:solidFill>
              </a:rPr>
              <a:t>Focus HOPE will operate 2 additional Early classrooms and also serve 24 home based families from DEHS starting in January</a:t>
            </a:r>
          </a:p>
          <a:p>
            <a:pPr marL="342900" indent="-342900">
              <a:buFont typeface="Arial" panose="020B0604020202020204" pitchFamily="34" charset="0"/>
              <a:buChar char="•"/>
            </a:pPr>
            <a:r>
              <a:rPr lang="en-US" dirty="0">
                <a:solidFill>
                  <a:srgbClr val="008000"/>
                </a:solidFill>
              </a:rPr>
              <a:t>Starfish Family Services will take over Head Start operations at Central and </a:t>
            </a:r>
            <a:r>
              <a:rPr lang="en-US" dirty="0" err="1">
                <a:solidFill>
                  <a:srgbClr val="008000"/>
                </a:solidFill>
              </a:rPr>
              <a:t>Voyaguer</a:t>
            </a:r>
            <a:r>
              <a:rPr lang="en-US" dirty="0">
                <a:solidFill>
                  <a:srgbClr val="008000"/>
                </a:solidFill>
              </a:rPr>
              <a:t>, 2 existing locations.</a:t>
            </a:r>
          </a:p>
          <a:p>
            <a:pPr marL="342900" indent="-342900">
              <a:buFont typeface="Arial" panose="020B0604020202020204" pitchFamily="34" charset="0"/>
              <a:buChar char="•"/>
            </a:pPr>
            <a:r>
              <a:rPr lang="en-US" dirty="0">
                <a:solidFill>
                  <a:srgbClr val="008000"/>
                </a:solidFill>
              </a:rPr>
              <a:t>Starfish will also be opening 2 new locations: Covenant House and Cecil, to serve Head Start and Early Head Start</a:t>
            </a:r>
          </a:p>
          <a:p>
            <a:pPr marL="342900" indent="-342900">
              <a:buFont typeface="Arial" panose="020B0604020202020204" pitchFamily="34" charset="0"/>
              <a:buChar char="•"/>
            </a:pPr>
            <a:r>
              <a:rPr lang="en-US" dirty="0">
                <a:solidFill>
                  <a:srgbClr val="008000"/>
                </a:solidFill>
              </a:rPr>
              <a:t>The Order of the Fisherman </a:t>
            </a:r>
            <a:r>
              <a:rPr lang="en-US" dirty="0" err="1">
                <a:solidFill>
                  <a:srgbClr val="008000"/>
                </a:solidFill>
              </a:rPr>
              <a:t>Ministeries</a:t>
            </a:r>
            <a:r>
              <a:rPr lang="en-US" dirty="0">
                <a:solidFill>
                  <a:srgbClr val="008000"/>
                </a:solidFill>
              </a:rPr>
              <a:t> will take over operations at All Saints, Crockett, Mark Twain and </a:t>
            </a:r>
            <a:r>
              <a:rPr lang="en-US" dirty="0" err="1">
                <a:solidFill>
                  <a:srgbClr val="008000"/>
                </a:solidFill>
              </a:rPr>
              <a:t>Avancemos</a:t>
            </a:r>
            <a:endParaRPr lang="en-US" dirty="0">
              <a:solidFill>
                <a:srgbClr val="008000"/>
              </a:solidFill>
            </a:endParaRPr>
          </a:p>
          <a:p>
            <a:pPr marL="342900" indent="-342900">
              <a:buFont typeface="Arial" panose="020B0604020202020204" pitchFamily="34" charset="0"/>
              <a:buChar char="•"/>
            </a:pPr>
            <a:r>
              <a:rPr lang="en-US" dirty="0">
                <a:solidFill>
                  <a:srgbClr val="008000"/>
                </a:solidFill>
              </a:rPr>
              <a:t>TOFM will also add a new site, Home of Love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spTree>
    <p:extLst>
      <p:ext uri="{BB962C8B-B14F-4D97-AF65-F5344CB8AC3E}">
        <p14:creationId xmlns:p14="http://schemas.microsoft.com/office/powerpoint/2010/main" val="9113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83E98D-1FCE-468D-A52C-01585FBF7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306" y="6485"/>
            <a:ext cx="7187027" cy="8354919"/>
          </a:xfrm>
          <a:prstGeom prst="rect">
            <a:avLst/>
          </a:prstGeom>
        </p:spPr>
      </p:pic>
      <p:sp>
        <p:nvSpPr>
          <p:cNvPr id="8" name="Rectangle 7">
            <a:extLst>
              <a:ext uri="{FF2B5EF4-FFF2-40B4-BE49-F238E27FC236}">
                <a16:creationId xmlns:a16="http://schemas.microsoft.com/office/drawing/2014/main" id="{F081ABA8-5ECB-4852-B5F1-749FEC415C54}"/>
              </a:ext>
            </a:extLst>
          </p:cNvPr>
          <p:cNvSpPr/>
          <p:nvPr/>
        </p:nvSpPr>
        <p:spPr>
          <a:xfrm>
            <a:off x="8178801" y="1447800"/>
            <a:ext cx="3657600" cy="4247317"/>
          </a:xfrm>
          <a:prstGeom prst="rect">
            <a:avLst/>
          </a:prstGeom>
        </p:spPr>
        <p:txBody>
          <a:bodyPr wrap="square">
            <a:spAutoFit/>
          </a:bodyPr>
          <a:lstStyle/>
          <a:p>
            <a:r>
              <a:rPr lang="en-US" b="1" dirty="0">
                <a:solidFill>
                  <a:srgbClr val="656565"/>
                </a:solidFill>
                <a:latin typeface="Open Sans"/>
              </a:rPr>
              <a:t>Great Kids, Inc. (GKI), is dedicated to developing exceptional early childhood and home based programs for families with children 0-5 years. As an international leader, we have over 3 decades of experience in results-driven program implementation and management, program planning and evidence based curricula development and training tailored to meet program needs. </a:t>
            </a:r>
            <a:br>
              <a:rPr lang="en-US" b="1" dirty="0">
                <a:solidFill>
                  <a:srgbClr val="656565"/>
                </a:solidFill>
                <a:latin typeface="Open Sans"/>
              </a:rPr>
            </a:br>
            <a:endParaRPr lang="en-US" dirty="0"/>
          </a:p>
        </p:txBody>
      </p:sp>
      <p:sp>
        <p:nvSpPr>
          <p:cNvPr id="10" name="Title 9">
            <a:extLst>
              <a:ext uri="{FF2B5EF4-FFF2-40B4-BE49-F238E27FC236}">
                <a16:creationId xmlns:a16="http://schemas.microsoft.com/office/drawing/2014/main" id="{69F6C455-CDC5-4A1B-BD2D-F8E898C02FAF}"/>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69AA1C5E-D12E-4E7F-BAF4-8313338086C6}"/>
              </a:ext>
            </a:extLst>
          </p:cNvPr>
          <p:cNvPicPr>
            <a:picLocks noChangeAspect="1"/>
          </p:cNvPicPr>
          <p:nvPr/>
        </p:nvPicPr>
        <p:blipFill rotWithShape="1">
          <a:blip r:embed="rId3">
            <a:extLst>
              <a:ext uri="{28A0092B-C50C-407E-A947-70E740481C1C}">
                <a14:useLocalDpi xmlns:a14="http://schemas.microsoft.com/office/drawing/2010/main" val="0"/>
              </a:ext>
            </a:extLst>
          </a:blip>
          <a:srcRect b="61442"/>
          <a:stretch/>
        </p:blipFill>
        <p:spPr>
          <a:xfrm>
            <a:off x="76200" y="-503542"/>
            <a:ext cx="12556402" cy="1752599"/>
          </a:xfrm>
          <a:prstGeom prst="rect">
            <a:avLst/>
          </a:prstGeom>
        </p:spPr>
      </p:pic>
      <p:pic>
        <p:nvPicPr>
          <p:cNvPr id="4" name="Picture 3">
            <a:extLst>
              <a:ext uri="{FF2B5EF4-FFF2-40B4-BE49-F238E27FC236}">
                <a16:creationId xmlns:a16="http://schemas.microsoft.com/office/drawing/2014/main" id="{0A9B07E3-7EFB-475E-A13C-056C40B08CD3}"/>
              </a:ext>
            </a:extLst>
          </p:cNvPr>
          <p:cNvPicPr>
            <a:picLocks noChangeAspect="1"/>
          </p:cNvPicPr>
          <p:nvPr/>
        </p:nvPicPr>
        <p:blipFill>
          <a:blip r:embed="rId4"/>
          <a:stretch>
            <a:fillRect/>
          </a:stretch>
        </p:blipFill>
        <p:spPr>
          <a:xfrm>
            <a:off x="-12032" y="5098417"/>
            <a:ext cx="2268751" cy="1747551"/>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D603BE9E-F4D9-4FB4-99D9-9CE0294BD848}"/>
              </a:ext>
            </a:extLst>
          </p:cNvPr>
          <p:cNvSpPr/>
          <p:nvPr/>
        </p:nvSpPr>
        <p:spPr>
          <a:xfrm>
            <a:off x="228600" y="1779137"/>
            <a:ext cx="7467600" cy="2677656"/>
          </a:xfrm>
          <a:prstGeom prst="rect">
            <a:avLst/>
          </a:prstGeom>
        </p:spPr>
        <p:txBody>
          <a:bodyPr wrap="square">
            <a:spAutoFit/>
          </a:bodyPr>
          <a:lstStyle/>
          <a:p>
            <a:r>
              <a:rPr lang="en-US" sz="2400" dirty="0">
                <a:solidFill>
                  <a:srgbClr val="000000"/>
                </a:solidFill>
                <a:latin typeface="Calibri" panose="020F0502020204030204" pitchFamily="34" charset="0"/>
              </a:rPr>
              <a:t>Home Base staff successfully completed the Growing Great Kids Prenatal to 36 Months Tier 1 Certification Seminar. </a:t>
            </a:r>
          </a:p>
          <a:p>
            <a:endParaRPr lang="en-US" sz="2400" dirty="0">
              <a:solidFill>
                <a:srgbClr val="000000"/>
              </a:solidFill>
              <a:latin typeface="Calibri" panose="020F0502020204030204" pitchFamily="34" charset="0"/>
            </a:endParaRPr>
          </a:p>
          <a:p>
            <a:pPr lvl="1"/>
            <a:r>
              <a:rPr lang="en-US" sz="2400" dirty="0">
                <a:solidFill>
                  <a:srgbClr val="000000"/>
                </a:solidFill>
                <a:latin typeface="Calibri" panose="020F0502020204030204" pitchFamily="34" charset="0"/>
              </a:rPr>
              <a:t>-This certificate qualifies this individual to use the Growing Great Kids Prenatal to 36 months Parenting and Child Development Curriculum and the Growing Great Families Curriculum with families.</a:t>
            </a:r>
            <a:r>
              <a:rPr lang="en-US"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7240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9F6C455-CDC5-4A1B-BD2D-F8E898C02FAF}"/>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69AA1C5E-D12E-4E7F-BAF4-8313338086C6}"/>
              </a:ext>
            </a:extLst>
          </p:cNvPr>
          <p:cNvPicPr>
            <a:picLocks noChangeAspect="1"/>
          </p:cNvPicPr>
          <p:nvPr/>
        </p:nvPicPr>
        <p:blipFill rotWithShape="1">
          <a:blip r:embed="rId2">
            <a:extLst>
              <a:ext uri="{28A0092B-C50C-407E-A947-70E740481C1C}">
                <a14:useLocalDpi xmlns:a14="http://schemas.microsoft.com/office/drawing/2010/main" val="0"/>
              </a:ext>
            </a:extLst>
          </a:blip>
          <a:srcRect b="61442"/>
          <a:stretch/>
        </p:blipFill>
        <p:spPr>
          <a:xfrm>
            <a:off x="0" y="-503542"/>
            <a:ext cx="12556402" cy="1752599"/>
          </a:xfrm>
          <a:prstGeom prst="rect">
            <a:avLst/>
          </a:prstGeom>
        </p:spPr>
      </p:pic>
      <p:sp>
        <p:nvSpPr>
          <p:cNvPr id="12" name="Rectangle 11">
            <a:extLst>
              <a:ext uri="{FF2B5EF4-FFF2-40B4-BE49-F238E27FC236}">
                <a16:creationId xmlns:a16="http://schemas.microsoft.com/office/drawing/2014/main" id="{DB41E086-8587-4FBD-8138-88CDCAECC41A}"/>
              </a:ext>
            </a:extLst>
          </p:cNvPr>
          <p:cNvSpPr/>
          <p:nvPr/>
        </p:nvSpPr>
        <p:spPr>
          <a:xfrm>
            <a:off x="76200" y="1249057"/>
            <a:ext cx="9144000" cy="5016758"/>
          </a:xfrm>
          <a:prstGeom prst="rect">
            <a:avLst/>
          </a:prstGeom>
        </p:spPr>
        <p:txBody>
          <a:bodyPr wrap="square">
            <a:spAutoFit/>
          </a:bodyPr>
          <a:lstStyle/>
          <a:p>
            <a:r>
              <a:rPr lang="en-US" sz="2000" dirty="0">
                <a:solidFill>
                  <a:srgbClr val="000000"/>
                </a:solidFill>
                <a:latin typeface="Calibri" panose="020F0502020204030204" pitchFamily="34" charset="0"/>
              </a:rPr>
              <a:t>-On-going effective use of the Growing Great Kids curriculum involves continued practice with the Growing Great Kids and Growing Great Families modules as they are designed. Staff skills for effectively supporting growth and change in families are incrementally and progressively built by the following process:</a:t>
            </a:r>
          </a:p>
          <a:p>
            <a:endParaRPr lang="en-US" sz="2000" dirty="0">
              <a:solidFill>
                <a:srgbClr val="000000"/>
              </a:solidFill>
              <a:latin typeface="Calibri" panose="020F0502020204030204" pitchFamily="34" charset="0"/>
            </a:endParaRPr>
          </a:p>
          <a:p>
            <a:pPr lvl="1">
              <a:buFont typeface="Arial" panose="020B0604020202020204" pitchFamily="34" charset="0"/>
              <a:buChar char="•"/>
            </a:pPr>
            <a:r>
              <a:rPr lang="en-US" sz="2000" dirty="0">
                <a:solidFill>
                  <a:srgbClr val="000000"/>
                </a:solidFill>
                <a:latin typeface="Calibri" panose="020F0502020204030204" pitchFamily="34" charset="0"/>
              </a:rPr>
              <a:t>Developing motivation for learning a new skill</a:t>
            </a:r>
          </a:p>
          <a:p>
            <a:pPr lvl="1">
              <a:buFont typeface="Arial" panose="020B0604020202020204" pitchFamily="34" charset="0"/>
              <a:buChar char="•"/>
            </a:pPr>
            <a:r>
              <a:rPr lang="en-US" sz="2000" dirty="0">
                <a:solidFill>
                  <a:srgbClr val="000000"/>
                </a:solidFill>
                <a:latin typeface="Calibri" panose="020F0502020204030204" pitchFamily="34" charset="0"/>
              </a:rPr>
              <a:t>Creating many opportunities for practice</a:t>
            </a:r>
          </a:p>
          <a:p>
            <a:pPr lvl="1">
              <a:buFont typeface="Arial" panose="020B0604020202020204" pitchFamily="34" charset="0"/>
              <a:buChar char="•"/>
            </a:pPr>
            <a:r>
              <a:rPr lang="en-US" sz="2000" dirty="0">
                <a:solidFill>
                  <a:srgbClr val="000000"/>
                </a:solidFill>
                <a:latin typeface="Calibri" panose="020F0502020204030204" pitchFamily="34" charset="0"/>
              </a:rPr>
              <a:t>Acknowledging and accounting skills that are demonstrated</a:t>
            </a:r>
          </a:p>
          <a:p>
            <a:pPr lvl="1">
              <a:buFont typeface="Arial" panose="020B0604020202020204" pitchFamily="34" charset="0"/>
              <a:buChar char="•"/>
            </a:pPr>
            <a:r>
              <a:rPr lang="en-US" sz="2000" dirty="0">
                <a:solidFill>
                  <a:srgbClr val="000000"/>
                </a:solidFill>
                <a:latin typeface="Calibri" panose="020F0502020204030204" pitchFamily="34" charset="0"/>
              </a:rPr>
              <a:t>Provide time for staff to reflect</a:t>
            </a:r>
          </a:p>
          <a:p>
            <a:pPr lvl="1">
              <a:buFont typeface="Arial" panose="020B0604020202020204" pitchFamily="34" charset="0"/>
              <a:buChar char="•"/>
            </a:pPr>
            <a:r>
              <a:rPr lang="en-US" sz="2000" dirty="0">
                <a:solidFill>
                  <a:srgbClr val="000000"/>
                </a:solidFill>
                <a:latin typeface="Calibri" panose="020F0502020204030204" pitchFamily="34" charset="0"/>
              </a:rPr>
              <a:t>Providing feedback for enhancements </a:t>
            </a:r>
          </a:p>
          <a:p>
            <a:pPr lvl="1"/>
            <a:br>
              <a:rPr lang="en-US" sz="2000" dirty="0"/>
            </a:br>
            <a:endParaRPr lang="en-US" sz="2000"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rPr>
              <a:t>-Tier 2 staff development assignments are created to support specific skill development processes. Each month is laid out to focus on a Daily Do and Growing Great Families Module. </a:t>
            </a:r>
          </a:p>
          <a:p>
            <a:r>
              <a:rPr lang="en-US" sz="2000" dirty="0">
                <a:solidFill>
                  <a:srgbClr val="000000"/>
                </a:solidFill>
                <a:latin typeface="Calibri" panose="020F0502020204030204" pitchFamily="34" charset="0"/>
              </a:rPr>
              <a:t>-Creating a new Home Base narrative based on GGK Home Visit Observation Form. </a:t>
            </a:r>
            <a:endParaRPr lang="en-US" sz="2000" b="0" i="0" dirty="0">
              <a:solidFill>
                <a:srgbClr val="000000"/>
              </a:solidFill>
              <a:effectLst/>
              <a:latin typeface="Calibri" panose="020F0502020204030204" pitchFamily="34" charset="0"/>
            </a:endParaRPr>
          </a:p>
        </p:txBody>
      </p:sp>
      <p:pic>
        <p:nvPicPr>
          <p:cNvPr id="14" name="Picture 13">
            <a:extLst>
              <a:ext uri="{FF2B5EF4-FFF2-40B4-BE49-F238E27FC236}">
                <a16:creationId xmlns:a16="http://schemas.microsoft.com/office/drawing/2014/main" id="{20CB8A0B-E1CA-426A-916C-78902477B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26" y="-228600"/>
            <a:ext cx="3470148" cy="6858000"/>
          </a:xfrm>
          <a:prstGeom prst="rect">
            <a:avLst/>
          </a:prstGeom>
        </p:spPr>
      </p:pic>
    </p:spTree>
    <p:extLst>
      <p:ext uri="{BB962C8B-B14F-4D97-AF65-F5344CB8AC3E}">
        <p14:creationId xmlns:p14="http://schemas.microsoft.com/office/powerpoint/2010/main" val="2134003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C454-97FF-4402-8D61-A8477CF08588}"/>
              </a:ext>
            </a:extLst>
          </p:cNvPr>
          <p:cNvSpPr>
            <a:spLocks noGrp="1"/>
          </p:cNvSpPr>
          <p:nvPr>
            <p:ph type="title"/>
          </p:nvPr>
        </p:nvSpPr>
        <p:spPr>
          <a:xfrm>
            <a:off x="228600" y="196548"/>
            <a:ext cx="10210800" cy="525463"/>
          </a:xfrm>
          <a:ln w="57150">
            <a:solidFill>
              <a:srgbClr val="099BCB"/>
            </a:solidFill>
          </a:ln>
          <a:effectLst>
            <a:outerShdw blurRad="50800" dist="38100" dir="18900000" algn="bl" rotWithShape="0">
              <a:prstClr val="black">
                <a:alpha val="40000"/>
              </a:prstClr>
            </a:outerShdw>
          </a:effectLst>
        </p:spPr>
        <p:txBody>
          <a:bodyPr>
            <a:normAutofit fontScale="90000"/>
          </a:bodyPr>
          <a:lstStyle/>
          <a:p>
            <a:pPr fontAlgn="t"/>
            <a:r>
              <a:rPr lang="en-US" sz="3200" dirty="0" err="1">
                <a:solidFill>
                  <a:srgbClr val="C00000"/>
                </a:solidFill>
                <a:latin typeface="Monotype Corsiva" panose="03010101010201010101" pitchFamily="66" charset="0"/>
              </a:rPr>
              <a:t>ParentCorps</a:t>
            </a:r>
            <a:r>
              <a:rPr lang="en-US" sz="3200" dirty="0">
                <a:solidFill>
                  <a:srgbClr val="C00000"/>
                </a:solidFill>
                <a:latin typeface="Monotype Corsiva" panose="03010101010201010101" pitchFamily="66" charset="0"/>
              </a:rPr>
              <a:t> values families as partners in helping young children succeed!</a:t>
            </a:r>
          </a:p>
        </p:txBody>
      </p:sp>
      <p:pic>
        <p:nvPicPr>
          <p:cNvPr id="5" name="Picture 4">
            <a:extLst>
              <a:ext uri="{FF2B5EF4-FFF2-40B4-BE49-F238E27FC236}">
                <a16:creationId xmlns:a16="http://schemas.microsoft.com/office/drawing/2014/main" id="{9BB057B8-C60B-45C2-BC6C-216996916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22011"/>
            <a:ext cx="2190750" cy="4762500"/>
          </a:xfrm>
          <a:prstGeom prst="rect">
            <a:avLst/>
          </a:prstGeom>
        </p:spPr>
      </p:pic>
      <p:pic>
        <p:nvPicPr>
          <p:cNvPr id="7" name="Picture 6">
            <a:extLst>
              <a:ext uri="{FF2B5EF4-FFF2-40B4-BE49-F238E27FC236}">
                <a16:creationId xmlns:a16="http://schemas.microsoft.com/office/drawing/2014/main" id="{23046EEB-E478-4074-985C-BA103CBF8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609600"/>
            <a:ext cx="10504513" cy="7918752"/>
          </a:xfrm>
          <a:prstGeom prst="rect">
            <a:avLst/>
          </a:prstGeom>
        </p:spPr>
      </p:pic>
      <p:sp>
        <p:nvSpPr>
          <p:cNvPr id="8" name="TextBox 7">
            <a:extLst>
              <a:ext uri="{FF2B5EF4-FFF2-40B4-BE49-F238E27FC236}">
                <a16:creationId xmlns:a16="http://schemas.microsoft.com/office/drawing/2014/main" id="{A92FF5D7-F62A-4F9E-B1A5-28C3C7A6CE41}"/>
              </a:ext>
            </a:extLst>
          </p:cNvPr>
          <p:cNvSpPr txBox="1"/>
          <p:nvPr/>
        </p:nvSpPr>
        <p:spPr>
          <a:xfrm>
            <a:off x="3505200" y="3103261"/>
            <a:ext cx="7162217" cy="2308324"/>
          </a:xfrm>
          <a:prstGeom prst="rect">
            <a:avLst/>
          </a:prstGeom>
          <a:noFill/>
        </p:spPr>
        <p:txBody>
          <a:bodyPr wrap="none" rtlCol="0">
            <a:spAutoFit/>
          </a:bodyPr>
          <a:lstStyle/>
          <a:p>
            <a:r>
              <a:rPr lang="en-US" dirty="0">
                <a:solidFill>
                  <a:srgbClr val="0898C5"/>
                </a:solidFill>
                <a:effectLst>
                  <a:outerShdw blurRad="38100" dist="38100" dir="2700000" algn="tl">
                    <a:srgbClr val="000000">
                      <a:alpha val="43137"/>
                    </a:srgbClr>
                  </a:outerShdw>
                </a:effectLst>
              </a:rPr>
              <a:t>1. Continue to provide Professional Development </a:t>
            </a:r>
          </a:p>
          <a:p>
            <a:r>
              <a:rPr lang="en-US" dirty="0">
                <a:solidFill>
                  <a:srgbClr val="0898C5"/>
                </a:solidFill>
                <a:effectLst>
                  <a:outerShdw blurRad="38100" dist="38100" dir="2700000" algn="tl">
                    <a:srgbClr val="000000">
                      <a:alpha val="43137"/>
                    </a:srgbClr>
                  </a:outerShdw>
                </a:effectLst>
              </a:rPr>
              <a:t>training for staff on </a:t>
            </a:r>
            <a:r>
              <a:rPr lang="en-US" dirty="0" err="1">
                <a:solidFill>
                  <a:srgbClr val="0898C5"/>
                </a:solidFill>
                <a:effectLst>
                  <a:outerShdw blurRad="38100" dist="38100" dir="2700000" algn="tl">
                    <a:srgbClr val="000000">
                      <a:alpha val="43137"/>
                    </a:srgbClr>
                  </a:outerShdw>
                </a:effectLst>
              </a:rPr>
              <a:t>ParentCorps</a:t>
            </a:r>
            <a:r>
              <a:rPr lang="en-US" dirty="0">
                <a:solidFill>
                  <a:srgbClr val="0898C5"/>
                </a:solidFill>
                <a:effectLst>
                  <a:outerShdw blurRad="38100" dist="38100" dir="2700000" algn="tl">
                    <a:srgbClr val="000000">
                      <a:alpha val="43137"/>
                    </a:srgbClr>
                  </a:outerShdw>
                </a:effectLst>
              </a:rPr>
              <a:t> </a:t>
            </a:r>
            <a:r>
              <a:rPr lang="en-US" dirty="0" err="1">
                <a:solidFill>
                  <a:srgbClr val="0898C5"/>
                </a:solidFill>
                <a:effectLst>
                  <a:outerShdw blurRad="38100" dist="38100" dir="2700000" algn="tl">
                    <a:srgbClr val="000000">
                      <a:alpha val="43137"/>
                    </a:srgbClr>
                  </a:outerShdw>
                </a:effectLst>
              </a:rPr>
              <a:t>FUNdamentals</a:t>
            </a:r>
            <a:r>
              <a:rPr lang="en-US" dirty="0">
                <a:solidFill>
                  <a:srgbClr val="0898C5"/>
                </a:solidFill>
                <a:effectLst>
                  <a:outerShdw blurRad="38100" dist="38100" dir="2700000" algn="tl">
                    <a:srgbClr val="000000">
                      <a:alpha val="43137"/>
                    </a:srgbClr>
                  </a:outerShdw>
                </a:effectLst>
              </a:rPr>
              <a:t>.</a:t>
            </a:r>
          </a:p>
          <a:p>
            <a:endParaRPr lang="en-US" dirty="0">
              <a:solidFill>
                <a:srgbClr val="0898C5"/>
              </a:solidFill>
              <a:effectLst>
                <a:outerShdw blurRad="38100" dist="38100" dir="2700000" algn="tl">
                  <a:srgbClr val="000000">
                    <a:alpha val="43137"/>
                  </a:srgbClr>
                </a:outerShdw>
              </a:effectLst>
            </a:endParaRPr>
          </a:p>
          <a:p>
            <a:r>
              <a:rPr lang="en-US" dirty="0">
                <a:solidFill>
                  <a:srgbClr val="0898C5"/>
                </a:solidFill>
                <a:effectLst>
                  <a:outerShdw blurRad="38100" dist="38100" dir="2700000" algn="tl">
                    <a:srgbClr val="000000">
                      <a:alpha val="43137"/>
                    </a:srgbClr>
                  </a:outerShdw>
                </a:effectLst>
              </a:rPr>
              <a:t>2. Pilot Parenting Program at 2 sites  (</a:t>
            </a:r>
            <a:r>
              <a:rPr lang="en-US" dirty="0" err="1">
                <a:solidFill>
                  <a:srgbClr val="0898C5"/>
                </a:solidFill>
                <a:effectLst>
                  <a:outerShdw blurRad="38100" dist="38100" dir="2700000" algn="tl">
                    <a:srgbClr val="000000">
                      <a:alpha val="43137"/>
                    </a:srgbClr>
                  </a:outerShdw>
                </a:effectLst>
              </a:rPr>
              <a:t>Focus:Hope</a:t>
            </a:r>
            <a:r>
              <a:rPr lang="en-US" dirty="0">
                <a:solidFill>
                  <a:srgbClr val="0898C5"/>
                </a:solidFill>
                <a:effectLst>
                  <a:outerShdw blurRad="38100" dist="38100" dir="2700000" algn="tl">
                    <a:srgbClr val="000000">
                      <a:alpha val="43137"/>
                    </a:srgbClr>
                  </a:outerShdw>
                </a:effectLst>
              </a:rPr>
              <a:t> &amp; Development Centers)</a:t>
            </a:r>
          </a:p>
          <a:p>
            <a:endParaRPr lang="en-US" dirty="0">
              <a:solidFill>
                <a:srgbClr val="0898C5"/>
              </a:solidFill>
              <a:effectLst>
                <a:outerShdw blurRad="38100" dist="38100" dir="2700000" algn="tl">
                  <a:srgbClr val="000000">
                    <a:alpha val="43137"/>
                  </a:srgbClr>
                </a:outerShdw>
              </a:effectLst>
            </a:endParaRPr>
          </a:p>
          <a:p>
            <a:r>
              <a:rPr lang="en-US" dirty="0">
                <a:solidFill>
                  <a:srgbClr val="0898C5"/>
                </a:solidFill>
                <a:effectLst>
                  <a:outerShdw blurRad="38100" dist="38100" dir="2700000" algn="tl">
                    <a:srgbClr val="000000">
                      <a:alpha val="43137"/>
                    </a:srgbClr>
                  </a:outerShdw>
                </a:effectLst>
              </a:rPr>
              <a:t>3. Measurable outcomes based on the impact of </a:t>
            </a:r>
            <a:r>
              <a:rPr lang="en-US" dirty="0" err="1">
                <a:solidFill>
                  <a:srgbClr val="0898C5"/>
                </a:solidFill>
                <a:effectLst>
                  <a:outerShdw blurRad="38100" dist="38100" dir="2700000" algn="tl">
                    <a:srgbClr val="000000">
                      <a:alpha val="43137"/>
                    </a:srgbClr>
                  </a:outerShdw>
                </a:effectLst>
              </a:rPr>
              <a:t>ParentCorps</a:t>
            </a:r>
            <a:r>
              <a:rPr lang="en-US" dirty="0">
                <a:solidFill>
                  <a:srgbClr val="0898C5"/>
                </a:solidFill>
                <a:effectLst>
                  <a:outerShdw blurRad="38100" dist="38100" dir="2700000" algn="tl">
                    <a:srgbClr val="000000">
                      <a:alpha val="43137"/>
                    </a:srgbClr>
                  </a:outerShdw>
                </a:effectLst>
              </a:rPr>
              <a:t> strategies</a:t>
            </a:r>
          </a:p>
          <a:p>
            <a:r>
              <a:rPr lang="en-US" dirty="0">
                <a:solidFill>
                  <a:srgbClr val="0898C5"/>
                </a:solidFill>
                <a:effectLst>
                  <a:outerShdw blurRad="38100" dist="38100" dir="2700000" algn="tl">
                    <a:srgbClr val="000000">
                      <a:alpha val="43137"/>
                    </a:srgbClr>
                  </a:outerShdw>
                </a:effectLst>
              </a:rPr>
              <a:t>and techniques.</a:t>
            </a:r>
          </a:p>
          <a:p>
            <a:endParaRPr lang="en-US" dirty="0"/>
          </a:p>
        </p:txBody>
      </p:sp>
      <p:sp>
        <p:nvSpPr>
          <p:cNvPr id="9" name="Rectangle 8">
            <a:extLst>
              <a:ext uri="{FF2B5EF4-FFF2-40B4-BE49-F238E27FC236}">
                <a16:creationId xmlns:a16="http://schemas.microsoft.com/office/drawing/2014/main" id="{6961C1E8-92DD-4A6E-BF30-BA1985906D42}"/>
              </a:ext>
            </a:extLst>
          </p:cNvPr>
          <p:cNvSpPr/>
          <p:nvPr/>
        </p:nvSpPr>
        <p:spPr>
          <a:xfrm>
            <a:off x="5486400" y="1833630"/>
            <a:ext cx="2879314" cy="584775"/>
          </a:xfrm>
          <a:prstGeom prst="rect">
            <a:avLst/>
          </a:prstGeom>
        </p:spPr>
        <p:txBody>
          <a:bodyPr wrap="none">
            <a:spAutoFit/>
          </a:bodyPr>
          <a:lstStyle/>
          <a:p>
            <a:r>
              <a:rPr lang="en-US" sz="3200" dirty="0" err="1">
                <a:solidFill>
                  <a:srgbClr val="C00000"/>
                </a:solidFill>
                <a:latin typeface="Monotype Corsiva" panose="03010101010201010101" pitchFamily="66" charset="0"/>
              </a:rPr>
              <a:t>ParentCorps</a:t>
            </a:r>
            <a:r>
              <a:rPr lang="en-US" sz="3200" dirty="0">
                <a:solidFill>
                  <a:srgbClr val="C00000"/>
                </a:solidFill>
                <a:latin typeface="Monotype Corsiva" panose="03010101010201010101" pitchFamily="66" charset="0"/>
              </a:rPr>
              <a:t> 2018 </a:t>
            </a:r>
            <a:endParaRPr lang="en-US" sz="3200" dirty="0"/>
          </a:p>
        </p:txBody>
      </p:sp>
    </p:spTree>
    <p:extLst>
      <p:ext uri="{BB962C8B-B14F-4D97-AF65-F5344CB8AC3E}">
        <p14:creationId xmlns:p14="http://schemas.microsoft.com/office/powerpoint/2010/main" val="44879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551"/>
            <a:ext cx="12333628" cy="6838093"/>
          </a:xfrm>
          <a:prstGeom prst="rect">
            <a:avLst/>
          </a:prstGeom>
          <a:effectLst>
            <a:outerShdw blurRad="215900" dist="190500" dir="5400000" algn="t" rotWithShape="0">
              <a:prstClr val="black">
                <a:alpha val="32000"/>
              </a:prstClr>
            </a:outerShdw>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0" y="-2971800"/>
            <a:ext cx="4973053" cy="47244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61442"/>
          <a:stretch/>
        </p:blipFill>
        <p:spPr>
          <a:xfrm>
            <a:off x="-9563" y="0"/>
            <a:ext cx="12201563" cy="2646381"/>
          </a:xfrm>
          <a:prstGeom prst="rect">
            <a:avLst/>
          </a:prstGeom>
        </p:spPr>
      </p:pic>
      <p:pic>
        <p:nvPicPr>
          <p:cNvPr id="3" name="Picture 2">
            <a:extLst>
              <a:ext uri="{FF2B5EF4-FFF2-40B4-BE49-F238E27FC236}">
                <a16:creationId xmlns:a16="http://schemas.microsoft.com/office/drawing/2014/main" id="{55869FDC-7446-48EE-9E1F-03A2D0620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4" y="2209800"/>
            <a:ext cx="6210300" cy="4073957"/>
          </a:xfrm>
          <a:prstGeom prst="rect">
            <a:avLst/>
          </a:prstGeom>
        </p:spPr>
      </p:pic>
      <p:sp>
        <p:nvSpPr>
          <p:cNvPr id="2" name="TextBox 1"/>
          <p:cNvSpPr txBox="1"/>
          <p:nvPr/>
        </p:nvSpPr>
        <p:spPr>
          <a:xfrm>
            <a:off x="6019800" y="2514600"/>
            <a:ext cx="53340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Programming at some transition classrooms will begin the week of January 8</a:t>
            </a:r>
          </a:p>
          <a:p>
            <a:pPr marL="285750" indent="-285750">
              <a:buFont typeface="Arial" panose="020B0604020202020204" pitchFamily="34" charset="0"/>
              <a:buChar char="•"/>
            </a:pPr>
            <a:r>
              <a:rPr lang="en-US" dirty="0"/>
              <a:t>Other transition classrooms will open for programming after January 16</a:t>
            </a:r>
          </a:p>
          <a:p>
            <a:pPr marL="285750" indent="-285750">
              <a:buFont typeface="Arial" panose="020B0604020202020204" pitchFamily="34" charset="0"/>
              <a:buChar char="•"/>
            </a:pPr>
            <a:r>
              <a:rPr lang="en-US" dirty="0"/>
              <a:t>Update on Risk Management Status expected in February from OHS</a:t>
            </a:r>
          </a:p>
          <a:p>
            <a:pPr marL="285750" indent="-285750">
              <a:buFont typeface="Arial" panose="020B0604020202020204" pitchFamily="34" charset="0"/>
              <a:buChar char="•"/>
            </a:pPr>
            <a:r>
              <a:rPr lang="en-US" dirty="0"/>
              <a:t>Delegate Fiscal staff complete work on Carryover narrative in early January</a:t>
            </a: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40079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551"/>
            <a:ext cx="12333628" cy="6838093"/>
          </a:xfrm>
          <a:prstGeom prst="rect">
            <a:avLst/>
          </a:prstGeom>
          <a:effectLst>
            <a:outerShdw blurRad="215900" dist="190500" dir="5400000" algn="t" rotWithShape="0">
              <a:prstClr val="black">
                <a:alpha val="32000"/>
              </a:prstClr>
            </a:outerShdw>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0" y="-2971800"/>
            <a:ext cx="4973053" cy="47244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61442"/>
          <a:stretch/>
        </p:blipFill>
        <p:spPr>
          <a:xfrm>
            <a:off x="-9563" y="0"/>
            <a:ext cx="12201563" cy="2646381"/>
          </a:xfrm>
          <a:prstGeom prst="rect">
            <a:avLst/>
          </a:prstGeom>
        </p:spPr>
      </p:pic>
      <p:pic>
        <p:nvPicPr>
          <p:cNvPr id="3" name="Picture 2">
            <a:extLst>
              <a:ext uri="{FF2B5EF4-FFF2-40B4-BE49-F238E27FC236}">
                <a16:creationId xmlns:a16="http://schemas.microsoft.com/office/drawing/2014/main" id="{55869FDC-7446-48EE-9E1F-03A2D0620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4" y="2209800"/>
            <a:ext cx="6210300" cy="4073957"/>
          </a:xfrm>
          <a:prstGeom prst="rect">
            <a:avLst/>
          </a:prstGeom>
        </p:spPr>
      </p:pic>
      <p:graphicFrame>
        <p:nvGraphicFramePr>
          <p:cNvPr id="4" name="Table 3">
            <a:extLst>
              <a:ext uri="{FF2B5EF4-FFF2-40B4-BE49-F238E27FC236}">
                <a16:creationId xmlns:a16="http://schemas.microsoft.com/office/drawing/2014/main" id="{55495168-4200-418D-81F9-9399A40BA71F}"/>
              </a:ext>
            </a:extLst>
          </p:cNvPr>
          <p:cNvGraphicFramePr>
            <a:graphicFrameLocks noGrp="1"/>
          </p:cNvGraphicFramePr>
          <p:nvPr/>
        </p:nvGraphicFramePr>
        <p:xfrm>
          <a:off x="6400800" y="16042"/>
          <a:ext cx="5791200" cy="365760"/>
        </p:xfrm>
        <a:graphic>
          <a:graphicData uri="http://schemas.openxmlformats.org/drawingml/2006/table">
            <a:tbl>
              <a:tblPr firstRow="1" bandRow="1">
                <a:tableStyleId>{5C22544A-7EE6-4342-B048-85BDC9FD1C3A}</a:tableStyleId>
              </a:tblPr>
              <a:tblGrid>
                <a:gridCol w="1258957">
                  <a:extLst>
                    <a:ext uri="{9D8B030D-6E8A-4147-A177-3AD203B41FA5}">
                      <a16:colId xmlns:a16="http://schemas.microsoft.com/office/drawing/2014/main" val="327031766"/>
                    </a:ext>
                  </a:extLst>
                </a:gridCol>
                <a:gridCol w="4532243">
                  <a:extLst>
                    <a:ext uri="{9D8B030D-6E8A-4147-A177-3AD203B41FA5}">
                      <a16:colId xmlns:a16="http://schemas.microsoft.com/office/drawing/2014/main" val="2185515140"/>
                    </a:ext>
                  </a:extLst>
                </a:gridCol>
              </a:tblGrid>
              <a:tr h="36010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44027619"/>
                  </a:ext>
                </a:extLst>
              </a:tr>
            </a:tbl>
          </a:graphicData>
        </a:graphic>
      </p:graphicFrame>
      <p:sp>
        <p:nvSpPr>
          <p:cNvPr id="2" name="TextBox 1"/>
          <p:cNvSpPr txBox="1"/>
          <p:nvPr/>
        </p:nvSpPr>
        <p:spPr>
          <a:xfrm>
            <a:off x="6019800" y="2514600"/>
            <a:ext cx="5334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Growing Great Kids implementation planning meetings will continue in January, as a support to Home visitors and their supervisors</a:t>
            </a:r>
          </a:p>
          <a:p>
            <a:pPr marL="285750" indent="-285750">
              <a:buFont typeface="Arial" panose="020B0604020202020204" pitchFamily="34" charset="0"/>
              <a:buChar char="•"/>
            </a:pPr>
            <a:r>
              <a:rPr lang="en-US" dirty="0"/>
              <a:t>Parent Corps Parent Program Pilot meetings will commence in late January</a:t>
            </a:r>
          </a:p>
          <a:p>
            <a:pPr marL="285750" indent="-285750">
              <a:buFont typeface="Arial" panose="020B0604020202020204" pitchFamily="34" charset="0"/>
              <a:buChar char="•"/>
            </a:pPr>
            <a:r>
              <a:rPr lang="en-US" dirty="0"/>
              <a:t>Anticipated expansion of Curriculum coaching program to meet new performance standards</a:t>
            </a: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897227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046EEB-E478-4074-985C-BA103CBF8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33400"/>
            <a:ext cx="12866713" cy="7918752"/>
          </a:xfrm>
          <a:prstGeom prst="rect">
            <a:avLst/>
          </a:prstGeom>
        </p:spPr>
      </p:pic>
      <p:sp>
        <p:nvSpPr>
          <p:cNvPr id="9" name="Rectangle 8">
            <a:extLst>
              <a:ext uri="{FF2B5EF4-FFF2-40B4-BE49-F238E27FC236}">
                <a16:creationId xmlns:a16="http://schemas.microsoft.com/office/drawing/2014/main" id="{6961C1E8-92DD-4A6E-BF30-BA1985906D42}"/>
              </a:ext>
            </a:extLst>
          </p:cNvPr>
          <p:cNvSpPr/>
          <p:nvPr/>
        </p:nvSpPr>
        <p:spPr>
          <a:xfrm>
            <a:off x="3657600" y="1833630"/>
            <a:ext cx="5557706" cy="584775"/>
          </a:xfrm>
          <a:prstGeom prst="rect">
            <a:avLst/>
          </a:prstGeom>
        </p:spPr>
        <p:txBody>
          <a:bodyPr wrap="square">
            <a:spAutoFit/>
          </a:bodyPr>
          <a:lstStyle/>
          <a:p>
            <a:r>
              <a:rPr lang="en-US" sz="3200" dirty="0">
                <a:solidFill>
                  <a:srgbClr val="C00000"/>
                </a:solidFill>
                <a:latin typeface="Monotype Corsiva" panose="03010101010201010101" pitchFamily="66" charset="0"/>
              </a:rPr>
              <a:t>Mental Health Activity </a:t>
            </a:r>
            <a:endParaRPr lang="en-US" sz="3200" dirty="0"/>
          </a:p>
        </p:txBody>
      </p:sp>
      <p:sp>
        <p:nvSpPr>
          <p:cNvPr id="3" name="TextBox 2"/>
          <p:cNvSpPr txBox="1"/>
          <p:nvPr/>
        </p:nvSpPr>
        <p:spPr>
          <a:xfrm>
            <a:off x="2667000" y="2895600"/>
            <a:ext cx="5410200" cy="1477328"/>
          </a:xfrm>
          <a:prstGeom prst="rect">
            <a:avLst/>
          </a:prstGeom>
          <a:noFill/>
        </p:spPr>
        <p:txBody>
          <a:bodyPr wrap="square" rtlCol="0">
            <a:spAutoFit/>
          </a:bodyPr>
          <a:lstStyle/>
          <a:p>
            <a:r>
              <a:rPr lang="en-US" dirty="0"/>
              <a:t>In recognition of all that we carry with us, and the critical importance of good mental health to delivering good leadership support to everyone counting on us, </a:t>
            </a:r>
          </a:p>
          <a:p>
            <a:r>
              <a:rPr lang="en-US" dirty="0"/>
              <a:t>we have devoted a part of our time together to attending to ourselves.  </a:t>
            </a:r>
          </a:p>
        </p:txBody>
      </p:sp>
    </p:spTree>
    <p:extLst>
      <p:ext uri="{BB962C8B-B14F-4D97-AF65-F5344CB8AC3E}">
        <p14:creationId xmlns:p14="http://schemas.microsoft.com/office/powerpoint/2010/main" val="167212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562100" y="1267247"/>
            <a:ext cx="10134600" cy="5618893"/>
            <a:chOff x="1562100" y="1267247"/>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1267247"/>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505200"/>
              <a:ext cx="2590800" cy="2819400"/>
            </a:xfrm>
            <a:prstGeom prst="rect">
              <a:avLst/>
            </a:prstGeom>
          </p:spPr>
          <p:txBody>
            <a:bodyPr vert="horz" lIns="91440" tIns="45720" rIns="91440" bIns="45720" rtlCol="0">
              <a:normAutofit fontScale="700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dirty="0">
                  <a:solidFill>
                    <a:schemeClr val="bg2">
                      <a:lumMod val="75000"/>
                    </a:schemeClr>
                  </a:solidFill>
                </a:rPr>
                <a:t>Grantee Pre-Service</a:t>
              </a:r>
            </a:p>
            <a:p>
              <a:pPr marL="457200" indent="-457200">
                <a:buFont typeface="+mj-lt"/>
                <a:buAutoNum type="arabicPeriod"/>
              </a:pPr>
              <a:r>
                <a:rPr lang="en-US" dirty="0">
                  <a:solidFill>
                    <a:schemeClr val="bg2">
                      <a:lumMod val="75000"/>
                    </a:schemeClr>
                  </a:solidFill>
                </a:rPr>
                <a:t>Program Governance</a:t>
              </a:r>
            </a:p>
            <a:p>
              <a:pPr marL="457200" indent="-457200">
                <a:buFont typeface="+mj-lt"/>
                <a:buAutoNum type="arabicPeriod"/>
              </a:pPr>
              <a:r>
                <a:rPr lang="en-US" dirty="0">
                  <a:solidFill>
                    <a:schemeClr val="bg2">
                      <a:lumMod val="75000"/>
                    </a:schemeClr>
                  </a:solidFill>
                </a:rPr>
                <a:t>Parent Corp</a:t>
              </a:r>
            </a:p>
            <a:p>
              <a:pPr marL="457200" indent="-457200">
                <a:buFont typeface="+mj-lt"/>
                <a:buAutoNum type="arabicPeriod"/>
              </a:pPr>
              <a:r>
                <a:rPr lang="en-US" dirty="0">
                  <a:solidFill>
                    <a:schemeClr val="bg2">
                      <a:lumMod val="75000"/>
                    </a:schemeClr>
                  </a:solidFill>
                </a:rPr>
                <a:t>Curriculum Training</a:t>
              </a:r>
            </a:p>
            <a:p>
              <a:pPr marL="457200" indent="-457200">
                <a:buFont typeface="+mj-lt"/>
                <a:buAutoNum type="arabicPeriod"/>
              </a:pPr>
              <a:r>
                <a:rPr lang="en-US" dirty="0">
                  <a:solidFill>
                    <a:schemeClr val="bg2">
                      <a:lumMod val="75000"/>
                    </a:schemeClr>
                  </a:solidFill>
                </a:rPr>
                <a:t>ERSEA 101</a:t>
              </a:r>
            </a:p>
            <a:p>
              <a:pPr marL="457200" indent="-457200">
                <a:buFont typeface="+mj-lt"/>
                <a:buAutoNum type="arabicPeriod"/>
              </a:pPr>
              <a:r>
                <a:rPr lang="en-US" dirty="0">
                  <a:solidFill>
                    <a:schemeClr val="bg2">
                      <a:lumMod val="75000"/>
                    </a:schemeClr>
                  </a:solidFill>
                </a:rPr>
                <a:t>Diversity</a:t>
              </a:r>
            </a:p>
            <a:p>
              <a:pPr marL="457200" indent="-457200">
                <a:buFont typeface="+mj-lt"/>
                <a:buAutoNum type="arabicPeriod"/>
              </a:pPr>
              <a:r>
                <a:rPr lang="en-US" dirty="0">
                  <a:solidFill>
                    <a:schemeClr val="bg2">
                      <a:lumMod val="75000"/>
                    </a:schemeClr>
                  </a:solidFill>
                </a:rPr>
                <a:t>Family Engagement</a:t>
              </a:r>
            </a:p>
            <a:p>
              <a:pPr marL="457200" indent="-457200">
                <a:buFont typeface="+mj-lt"/>
                <a:buAutoNum type="arabicPeriod"/>
              </a:pPr>
              <a:r>
                <a:rPr lang="en-US" dirty="0">
                  <a:solidFill>
                    <a:schemeClr val="bg2">
                      <a:lumMod val="75000"/>
                    </a:schemeClr>
                  </a:solidFill>
                </a:rPr>
                <a:t>Leadership Retreat</a:t>
              </a:r>
            </a:p>
            <a:p>
              <a:pPr marL="457200" indent="-457200">
                <a:buFont typeface="+mj-lt"/>
                <a:buAutoNum type="arabicPeriod"/>
              </a:pPr>
              <a:r>
                <a:rPr lang="en-US" dirty="0">
                  <a:solidFill>
                    <a:schemeClr val="bg2">
                      <a:lumMod val="75000"/>
                    </a:schemeClr>
                  </a:solidFill>
                </a:rPr>
                <a:t>Forms Training</a:t>
              </a:r>
            </a:p>
            <a:p>
              <a:pPr marL="457200" indent="-457200">
                <a:buFont typeface="+mj-lt"/>
                <a:buAutoNum type="arabicPeriod"/>
              </a:pPr>
              <a:r>
                <a:rPr lang="en-US" dirty="0">
                  <a:solidFill>
                    <a:schemeClr val="bg2">
                      <a:lumMod val="75000"/>
                    </a:schemeClr>
                  </a:solidFill>
                </a:rPr>
                <a:t>Excel Trainings</a:t>
              </a:r>
            </a:p>
          </p:txBody>
        </p:sp>
        <p:sp>
          <p:nvSpPr>
            <p:cNvPr id="28" name="Content Placeholder 2">
              <a:extLst>
                <a:ext uri="{FF2B5EF4-FFF2-40B4-BE49-F238E27FC236}">
                  <a16:creationId xmlns:a16="http://schemas.microsoft.com/office/drawing/2014/main" id="{F97E1A84-8BB1-4BD3-98E6-2D5728B5530F}"/>
                </a:ext>
              </a:extLst>
            </p:cNvPr>
            <p:cNvSpPr txBox="1">
              <a:spLocks/>
            </p:cNvSpPr>
            <p:nvPr/>
          </p:nvSpPr>
          <p:spPr>
            <a:xfrm>
              <a:off x="5050295" y="3464394"/>
              <a:ext cx="2590800" cy="3012606"/>
            </a:xfrm>
            <a:prstGeom prst="rect">
              <a:avLst/>
            </a:prstGeom>
          </p:spPr>
          <p:txBody>
            <a:bodyPr vert="horz" lIns="91440" tIns="45720" rIns="91440" bIns="45720" rtlCol="0">
              <a:normAutofit fontScale="700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11"/>
              </a:pPr>
              <a:r>
                <a:rPr lang="en-US" dirty="0">
                  <a:solidFill>
                    <a:schemeClr val="bg2">
                      <a:lumMod val="75000"/>
                    </a:schemeClr>
                  </a:solidFill>
                </a:rPr>
                <a:t>Child Plus Policies</a:t>
              </a:r>
            </a:p>
            <a:p>
              <a:pPr marL="457200" indent="-457200">
                <a:buFont typeface="+mj-lt"/>
                <a:buAutoNum type="arabicPeriod" startAt="11"/>
              </a:pPr>
              <a:r>
                <a:rPr lang="en-US" dirty="0">
                  <a:solidFill>
                    <a:schemeClr val="bg2">
                      <a:lumMod val="75000"/>
                    </a:schemeClr>
                  </a:solidFill>
                </a:rPr>
                <a:t>Active Learning</a:t>
              </a:r>
            </a:p>
            <a:p>
              <a:pPr marL="457200" indent="-457200">
                <a:buFont typeface="+mj-lt"/>
                <a:buAutoNum type="arabicPeriod" startAt="11"/>
              </a:pPr>
              <a:r>
                <a:rPr lang="en-US" dirty="0">
                  <a:solidFill>
                    <a:schemeClr val="bg2">
                      <a:lumMod val="75000"/>
                    </a:schemeClr>
                  </a:solidFill>
                </a:rPr>
                <a:t>STEM</a:t>
              </a:r>
            </a:p>
            <a:p>
              <a:pPr marL="457200" indent="-457200">
                <a:buFont typeface="+mj-lt"/>
                <a:buAutoNum type="arabicPeriod" startAt="11"/>
              </a:pPr>
              <a:r>
                <a:rPr lang="en-US" dirty="0">
                  <a:solidFill>
                    <a:schemeClr val="bg2">
                      <a:lumMod val="75000"/>
                    </a:schemeClr>
                  </a:solidFill>
                </a:rPr>
                <a:t>Curriculum Training</a:t>
              </a:r>
            </a:p>
            <a:p>
              <a:pPr marL="457200" indent="-457200">
                <a:buFont typeface="+mj-lt"/>
                <a:buAutoNum type="arabicPeriod" startAt="11"/>
              </a:pPr>
              <a:r>
                <a:rPr lang="en-US" dirty="0">
                  <a:solidFill>
                    <a:schemeClr val="bg2">
                      <a:lumMod val="75000"/>
                    </a:schemeClr>
                  </a:solidFill>
                </a:rPr>
                <a:t>ERSEA 101</a:t>
              </a:r>
            </a:p>
            <a:p>
              <a:pPr marL="457200" indent="-457200">
                <a:buFont typeface="+mj-lt"/>
                <a:buAutoNum type="arabicPeriod" startAt="11"/>
              </a:pPr>
              <a:r>
                <a:rPr lang="en-US" dirty="0">
                  <a:solidFill>
                    <a:schemeClr val="bg2">
                      <a:lumMod val="75000"/>
                    </a:schemeClr>
                  </a:solidFill>
                </a:rPr>
                <a:t>MCIR</a:t>
              </a:r>
            </a:p>
            <a:p>
              <a:pPr marL="457200" indent="-457200">
                <a:buFont typeface="+mj-lt"/>
                <a:buAutoNum type="arabicPeriod" startAt="11"/>
              </a:pPr>
              <a:r>
                <a:rPr lang="en-US" dirty="0">
                  <a:solidFill>
                    <a:schemeClr val="bg2">
                      <a:lumMod val="75000"/>
                    </a:schemeClr>
                  </a:solidFill>
                </a:rPr>
                <a:t>Reflective Supervision</a:t>
              </a:r>
            </a:p>
            <a:p>
              <a:pPr marL="457200" indent="-457200">
                <a:buFont typeface="+mj-lt"/>
                <a:buAutoNum type="arabicPeriod" startAt="11"/>
              </a:pPr>
              <a:r>
                <a:rPr lang="en-US" dirty="0">
                  <a:solidFill>
                    <a:schemeClr val="bg2">
                      <a:lumMod val="75000"/>
                    </a:schemeClr>
                  </a:solidFill>
                </a:rPr>
                <a:t>HS Lesson Plans</a:t>
              </a:r>
            </a:p>
            <a:p>
              <a:pPr marL="457200" indent="-457200">
                <a:buFont typeface="+mj-lt"/>
                <a:buAutoNum type="arabicPeriod" startAt="11"/>
              </a:pPr>
              <a:r>
                <a:rPr lang="en-US" dirty="0">
                  <a:solidFill>
                    <a:schemeClr val="bg2">
                      <a:lumMod val="75000"/>
                    </a:schemeClr>
                  </a:solidFill>
                </a:rPr>
                <a:t>Customer Service</a:t>
              </a:r>
            </a:p>
            <a:p>
              <a:pPr marL="457200" indent="-457200">
                <a:buFont typeface="+mj-lt"/>
                <a:buAutoNum type="arabicPeriod" startAt="11"/>
              </a:pPr>
              <a:r>
                <a:rPr lang="en-US" dirty="0">
                  <a:solidFill>
                    <a:schemeClr val="bg2">
                      <a:lumMod val="75000"/>
                    </a:schemeClr>
                  </a:solidFill>
                </a:rPr>
                <a:t>Impacting Child Outcomes</a:t>
              </a:r>
            </a:p>
          </p:txBody>
        </p:sp>
        <p:sp>
          <p:nvSpPr>
            <p:cNvPr id="29" name="Content Placeholder 2">
              <a:extLst>
                <a:ext uri="{FF2B5EF4-FFF2-40B4-BE49-F238E27FC236}">
                  <a16:creationId xmlns:a16="http://schemas.microsoft.com/office/drawing/2014/main" id="{1423B1F2-4321-44AE-ADC3-74B950893F4E}"/>
                </a:ext>
              </a:extLst>
            </p:cNvPr>
            <p:cNvSpPr txBox="1">
              <a:spLocks/>
            </p:cNvSpPr>
            <p:nvPr/>
          </p:nvSpPr>
          <p:spPr>
            <a:xfrm>
              <a:off x="7737151" y="3370497"/>
              <a:ext cx="2590800" cy="3012606"/>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21"/>
              </a:pPr>
              <a:r>
                <a:rPr lang="en-US" sz="1800" dirty="0" err="1">
                  <a:solidFill>
                    <a:schemeClr val="bg2">
                      <a:lumMod val="75000"/>
                    </a:schemeClr>
                  </a:solidFill>
                </a:rPr>
                <a:t>ChildPlus</a:t>
              </a:r>
              <a:r>
                <a:rPr lang="en-US" sz="1800" dirty="0">
                  <a:solidFill>
                    <a:schemeClr val="bg2">
                      <a:lumMod val="75000"/>
                    </a:schemeClr>
                  </a:solidFill>
                </a:rPr>
                <a:t> – multiple functions</a:t>
              </a:r>
            </a:p>
            <a:p>
              <a:pPr marL="457200" indent="-457200">
                <a:buFont typeface="+mj-lt"/>
                <a:buAutoNum type="arabicPeriod" startAt="21"/>
              </a:pPr>
              <a:r>
                <a:rPr lang="en-US" sz="1800" dirty="0">
                  <a:solidFill>
                    <a:schemeClr val="bg2">
                      <a:lumMod val="75000"/>
                    </a:schemeClr>
                  </a:solidFill>
                </a:rPr>
                <a:t>Monitoring &amp; Metrics</a:t>
              </a: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6305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Some of our trainings </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7620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0"/>
            <a:ext cx="12201563" cy="2646381"/>
          </a:xfrm>
          <a:prstGeom prst="rect">
            <a:avLst/>
          </a:prstGeom>
        </p:spPr>
      </p:pic>
    </p:spTree>
    <p:extLst>
      <p:ext uri="{BB962C8B-B14F-4D97-AF65-F5344CB8AC3E}">
        <p14:creationId xmlns:p14="http://schemas.microsoft.com/office/powerpoint/2010/main" val="1231142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733800" y="-3505200"/>
            <a:ext cx="838200" cy="9805778"/>
            <a:chOff x="3733800" y="-3505200"/>
            <a:chExt cx="838200" cy="9805778"/>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371600"/>
              <a:ext cx="838200" cy="4928978"/>
            </a:xfrm>
            <a:prstGeom prst="rect">
              <a:avLst/>
            </a:prstGeom>
          </p:spPr>
        </p:pic>
        <p:sp>
          <p:nvSpPr>
            <p:cNvPr id="28" name="Rectangle 27"/>
            <p:cNvSpPr/>
            <p:nvPr/>
          </p:nvSpPr>
          <p:spPr>
            <a:xfrm>
              <a:off x="3886200" y="-3505200"/>
              <a:ext cx="533400" cy="4876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386" y="1752600"/>
            <a:ext cx="1307227" cy="427225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228600"/>
            <a:ext cx="925373" cy="3005866"/>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1371600"/>
            <a:ext cx="1006583" cy="3276600"/>
          </a:xfrm>
          <a:prstGeom prst="rect">
            <a:avLst/>
          </a:prstGeom>
        </p:spPr>
      </p:pic>
      <p:grpSp>
        <p:nvGrpSpPr>
          <p:cNvPr id="7" name="Group 6"/>
          <p:cNvGrpSpPr/>
          <p:nvPr/>
        </p:nvGrpSpPr>
        <p:grpSpPr>
          <a:xfrm>
            <a:off x="5715000" y="1371600"/>
            <a:ext cx="6781800" cy="5086350"/>
            <a:chOff x="5715000" y="1371600"/>
            <a:chExt cx="6781800" cy="508635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1371600"/>
              <a:ext cx="6781800" cy="5086350"/>
            </a:xfrm>
            <a:prstGeom prst="rect">
              <a:avLst/>
            </a:prstGeom>
          </p:spPr>
        </p:pic>
        <p:sp>
          <p:nvSpPr>
            <p:cNvPr id="6" name="TextBox 5"/>
            <p:cNvSpPr txBox="1"/>
            <p:nvPr/>
          </p:nvSpPr>
          <p:spPr>
            <a:xfrm>
              <a:off x="6858000" y="2743200"/>
              <a:ext cx="4267200" cy="3505200"/>
            </a:xfrm>
            <a:prstGeom prst="rect">
              <a:avLst/>
            </a:prstGeom>
            <a:noFill/>
          </p:spPr>
          <p:txBody>
            <a:bodyPr wrap="square" rtlCol="0">
              <a:normAutofit/>
            </a:bodyPr>
            <a:lstStyle/>
            <a:p>
              <a:pPr algn="ctr"/>
              <a:r>
                <a:rPr lang="en-US" sz="4400" dirty="0">
                  <a:solidFill>
                    <a:srgbClr val="295412"/>
                  </a:solidFill>
                  <a:effectLst>
                    <a:outerShdw blurRad="38100" dist="38100" dir="2700000" algn="tl">
                      <a:srgbClr val="000000">
                        <a:alpha val="43137"/>
                      </a:srgbClr>
                    </a:outerShdw>
                  </a:effectLst>
                </a:rPr>
                <a:t>We have had approximately </a:t>
              </a:r>
              <a:r>
                <a:rPr lang="en-US" sz="4400" u="sng" dirty="0">
                  <a:solidFill>
                    <a:srgbClr val="295412"/>
                  </a:solidFill>
                  <a:effectLst>
                    <a:outerShdw blurRad="38100" dist="38100" dir="2700000" algn="tl">
                      <a:srgbClr val="000000">
                        <a:alpha val="43137"/>
                      </a:srgbClr>
                    </a:outerShdw>
                  </a:effectLst>
                </a:rPr>
                <a:t>1286 staff </a:t>
              </a:r>
              <a:r>
                <a:rPr lang="en-US" sz="4400" dirty="0">
                  <a:solidFill>
                    <a:srgbClr val="295412"/>
                  </a:solidFill>
                  <a:effectLst>
                    <a:outerShdw blurRad="38100" dist="38100" dir="2700000" algn="tl">
                      <a:srgbClr val="000000">
                        <a:alpha val="43137"/>
                      </a:srgbClr>
                    </a:outerShdw>
                  </a:effectLst>
                </a:rPr>
                <a:t>come through our trainings!!</a:t>
              </a: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gr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9400" y="-609600"/>
            <a:ext cx="261050" cy="3915745"/>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76200"/>
            <a:ext cx="228600" cy="3428993"/>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533400" y="-1905000"/>
            <a:ext cx="609600" cy="6400800"/>
            <a:chOff x="533400" y="-1905000"/>
            <a:chExt cx="609600" cy="6400800"/>
          </a:xfrm>
        </p:grpSpPr>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990600" y="-914400"/>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Trainings</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rotWithShape="1">
          <a:blip r:embed="rId12">
            <a:extLst>
              <a:ext uri="{28A0092B-C50C-407E-A947-70E740481C1C}">
                <a14:useLocalDpi xmlns:a14="http://schemas.microsoft.com/office/drawing/2010/main" val="0"/>
              </a:ext>
            </a:extLst>
          </a:blip>
          <a:srcRect b="61442"/>
          <a:stretch/>
        </p:blipFill>
        <p:spPr>
          <a:xfrm>
            <a:off x="-1" y="0"/>
            <a:ext cx="12201563" cy="2646381"/>
          </a:xfrm>
          <a:prstGeom prst="rect">
            <a:avLst/>
          </a:prstGeom>
        </p:spPr>
      </p:pic>
    </p:spTree>
    <p:extLst>
      <p:ext uri="{BB962C8B-B14F-4D97-AF65-F5344CB8AC3E}">
        <p14:creationId xmlns:p14="http://schemas.microsoft.com/office/powerpoint/2010/main" val="3920534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decel="53000" fill="hold" nodeType="withEffect">
                                  <p:stCondLst>
                                    <p:cond delay="5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fill="hold"/>
                                        <p:tgtEl>
                                          <p:spTgt spid="29"/>
                                        </p:tgtEl>
                                        <p:attrNameLst>
                                          <p:attrName>ppt_x</p:attrName>
                                        </p:attrNameLst>
                                      </p:cBhvr>
                                      <p:tavLst>
                                        <p:tav tm="0">
                                          <p:val>
                                            <p:strVal val="#ppt_x"/>
                                          </p:val>
                                        </p:tav>
                                        <p:tav tm="100000">
                                          <p:val>
                                            <p:strVal val="#ppt_x"/>
                                          </p:val>
                                        </p:tav>
                                      </p:tavLst>
                                    </p:anim>
                                    <p:anim calcmode="lin" valueType="num">
                                      <p:cBhvr additive="base">
                                        <p:cTn id="28" dur="1000" fill="hold"/>
                                        <p:tgtEl>
                                          <p:spTgt spid="29"/>
                                        </p:tgtEl>
                                        <p:attrNameLst>
                                          <p:attrName>ppt_y</p:attrName>
                                        </p:attrNameLst>
                                      </p:cBhvr>
                                      <p:tavLst>
                                        <p:tav tm="0">
                                          <p:val>
                                            <p:strVal val="0-#ppt_h/2"/>
                                          </p:val>
                                        </p:tav>
                                        <p:tav tm="100000">
                                          <p:val>
                                            <p:strVal val="#ppt_y"/>
                                          </p:val>
                                        </p:tav>
                                      </p:tavLst>
                                    </p:anim>
                                  </p:childTnLst>
                                </p:cTn>
                              </p:par>
                              <p:par>
                                <p:cTn id="29" presetID="8" presetClass="emph" presetSubtype="0" repeatCount="indefinite" decel="53000" autoRev="1" fill="hold" nodeType="withEffect">
                                  <p:stCondLst>
                                    <p:cond delay="1500"/>
                                  </p:stCondLst>
                                  <p:endCondLst>
                                    <p:cond evt="onNext" delay="0">
                                      <p:tgtEl>
                                        <p:sldTgt/>
                                      </p:tgtEl>
                                    </p:cond>
                                  </p:endCondLst>
                                  <p:childTnLst>
                                    <p:animRot by="-30000">
                                      <p:cBhvr>
                                        <p:cTn id="30" dur="1350" fill="hold"/>
                                        <p:tgtEl>
                                          <p:spTgt spid="29"/>
                                        </p:tgtEl>
                                        <p:attrNameLst>
                                          <p:attrName>r</p:attrName>
                                        </p:attrNameLst>
                                      </p:cBhvr>
                                    </p:animRot>
                                  </p:childTnLst>
                                </p:cTn>
                              </p:par>
                              <p:par>
                                <p:cTn id="31" presetID="2" presetClass="entr" presetSubtype="1" decel="53000" fill="hold" nodeType="withEffect">
                                  <p:stCondLst>
                                    <p:cond delay="3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0-#ppt_h/2"/>
                                          </p:val>
                                        </p:tav>
                                        <p:tav tm="100000">
                                          <p:val>
                                            <p:strVal val="#ppt_y"/>
                                          </p:val>
                                        </p:tav>
                                      </p:tavLst>
                                    </p:anim>
                                  </p:childTnLst>
                                </p:cTn>
                              </p:par>
                              <p:par>
                                <p:cTn id="35" presetID="8" presetClass="emph" presetSubtype="0" repeatCount="indefinite" decel="45000" autoRev="1" fill="hold" nodeType="withEffect">
                                  <p:stCondLst>
                                    <p:cond delay="1300"/>
                                  </p:stCondLst>
                                  <p:endCondLst>
                                    <p:cond evt="onNext" delay="0">
                                      <p:tgtEl>
                                        <p:sldTgt/>
                                      </p:tgtEl>
                                    </p:cond>
                                  </p:endCondLst>
                                  <p:childTnLst>
                                    <p:animRot by="30000">
                                      <p:cBhvr>
                                        <p:cTn id="36" dur="1350" fill="hold"/>
                                        <p:tgtEl>
                                          <p:spTgt spid="8"/>
                                        </p:tgtEl>
                                        <p:attrNameLst>
                                          <p:attrName>r</p:attrName>
                                        </p:attrNameLst>
                                      </p:cBhvr>
                                    </p:animRot>
                                  </p:childTnLst>
                                </p:cTn>
                              </p:par>
                              <p:par>
                                <p:cTn id="37" presetID="2" presetClass="entr" presetSubtype="1" decel="53000" fill="hold" nodeType="withEffect">
                                  <p:stCondLst>
                                    <p:cond delay="70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1000" fill="hold"/>
                                        <p:tgtEl>
                                          <p:spTgt spid="32"/>
                                        </p:tgtEl>
                                        <p:attrNameLst>
                                          <p:attrName>ppt_x</p:attrName>
                                        </p:attrNameLst>
                                      </p:cBhvr>
                                      <p:tavLst>
                                        <p:tav tm="0">
                                          <p:val>
                                            <p:strVal val="#ppt_x"/>
                                          </p:val>
                                        </p:tav>
                                        <p:tav tm="100000">
                                          <p:val>
                                            <p:strVal val="#ppt_x"/>
                                          </p:val>
                                        </p:tav>
                                      </p:tavLst>
                                    </p:anim>
                                    <p:anim calcmode="lin" valueType="num">
                                      <p:cBhvr additive="base">
                                        <p:cTn id="40" dur="1000" fill="hold"/>
                                        <p:tgtEl>
                                          <p:spTgt spid="32"/>
                                        </p:tgtEl>
                                        <p:attrNameLst>
                                          <p:attrName>ppt_y</p:attrName>
                                        </p:attrNameLst>
                                      </p:cBhvr>
                                      <p:tavLst>
                                        <p:tav tm="0">
                                          <p:val>
                                            <p:strVal val="0-#ppt_h/2"/>
                                          </p:val>
                                        </p:tav>
                                        <p:tav tm="100000">
                                          <p:val>
                                            <p:strVal val="#ppt_y"/>
                                          </p:val>
                                        </p:tav>
                                      </p:tavLst>
                                    </p:anim>
                                  </p:childTnLst>
                                </p:cTn>
                              </p:par>
                              <p:par>
                                <p:cTn id="41" presetID="8" presetClass="emph" presetSubtype="0" repeatCount="indefinite" decel="45000" autoRev="1" fill="hold" nodeType="withEffect">
                                  <p:stCondLst>
                                    <p:cond delay="1700"/>
                                  </p:stCondLst>
                                  <p:childTnLst>
                                    <p:animRot by="-30000">
                                      <p:cBhvr>
                                        <p:cTn id="42" dur="1350" fill="hold"/>
                                        <p:tgtEl>
                                          <p:spTgt spid="32"/>
                                        </p:tgtEl>
                                        <p:attrNameLst>
                                          <p:attrName>r</p:attrName>
                                        </p:attrNameLst>
                                      </p:cBhvr>
                                    </p:animRot>
                                  </p:childTnLst>
                                </p:cTn>
                              </p:par>
                              <p:par>
                                <p:cTn id="43" presetID="2" presetClass="entr" presetSubtype="1" decel="53000" fill="hold" nodeType="withEffect">
                                  <p:stCondLst>
                                    <p:cond delay="60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1000" fill="hold"/>
                                        <p:tgtEl>
                                          <p:spTgt spid="34"/>
                                        </p:tgtEl>
                                        <p:attrNameLst>
                                          <p:attrName>ppt_x</p:attrName>
                                        </p:attrNameLst>
                                      </p:cBhvr>
                                      <p:tavLst>
                                        <p:tav tm="0">
                                          <p:val>
                                            <p:strVal val="#ppt_x"/>
                                          </p:val>
                                        </p:tav>
                                        <p:tav tm="100000">
                                          <p:val>
                                            <p:strVal val="#ppt_x"/>
                                          </p:val>
                                        </p:tav>
                                      </p:tavLst>
                                    </p:anim>
                                    <p:anim calcmode="lin" valueType="num">
                                      <p:cBhvr additive="base">
                                        <p:cTn id="46" dur="1000" fill="hold"/>
                                        <p:tgtEl>
                                          <p:spTgt spid="34"/>
                                        </p:tgtEl>
                                        <p:attrNameLst>
                                          <p:attrName>ppt_y</p:attrName>
                                        </p:attrNameLst>
                                      </p:cBhvr>
                                      <p:tavLst>
                                        <p:tav tm="0">
                                          <p:val>
                                            <p:strVal val="0-#ppt_h/2"/>
                                          </p:val>
                                        </p:tav>
                                        <p:tav tm="100000">
                                          <p:val>
                                            <p:strVal val="#ppt_y"/>
                                          </p:val>
                                        </p:tav>
                                      </p:tavLst>
                                    </p:anim>
                                  </p:childTnLst>
                                </p:cTn>
                              </p:par>
                              <p:par>
                                <p:cTn id="47" presetID="8" presetClass="emph" presetSubtype="0" repeatCount="indefinite" decel="43000" autoRev="1" fill="hold" nodeType="withEffect">
                                  <p:stCondLst>
                                    <p:cond delay="1500"/>
                                  </p:stCondLst>
                                  <p:childTnLst>
                                    <p:animRot by="30000">
                                      <p:cBhvr>
                                        <p:cTn id="48" dur="1350" fill="hold"/>
                                        <p:tgtEl>
                                          <p:spTgt spid="34"/>
                                        </p:tgtEl>
                                        <p:attrNameLst>
                                          <p:attrName>r</p:attrName>
                                        </p:attrNameLst>
                                      </p:cBhvr>
                                    </p:animRot>
                                  </p:childTnLst>
                                </p:cTn>
                              </p:par>
                              <p:par>
                                <p:cTn id="49" presetID="2" presetClass="entr" presetSubtype="1" decel="53000" fill="hold" nodeType="withEffect">
                                  <p:stCondLst>
                                    <p:cond delay="80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1000" fill="hold"/>
                                        <p:tgtEl>
                                          <p:spTgt spid="18"/>
                                        </p:tgtEl>
                                        <p:attrNameLst>
                                          <p:attrName>ppt_x</p:attrName>
                                        </p:attrNameLst>
                                      </p:cBhvr>
                                      <p:tavLst>
                                        <p:tav tm="0">
                                          <p:val>
                                            <p:strVal val="#ppt_x"/>
                                          </p:val>
                                        </p:tav>
                                        <p:tav tm="100000">
                                          <p:val>
                                            <p:strVal val="#ppt_x"/>
                                          </p:val>
                                        </p:tav>
                                      </p:tavLst>
                                    </p:anim>
                                    <p:anim calcmode="lin" valueType="num">
                                      <p:cBhvr additive="base">
                                        <p:cTn id="52" dur="1000" fill="hold"/>
                                        <p:tgtEl>
                                          <p:spTgt spid="18"/>
                                        </p:tgtEl>
                                        <p:attrNameLst>
                                          <p:attrName>ppt_y</p:attrName>
                                        </p:attrNameLst>
                                      </p:cBhvr>
                                      <p:tavLst>
                                        <p:tav tm="0">
                                          <p:val>
                                            <p:strVal val="0-#ppt_h/2"/>
                                          </p:val>
                                        </p:tav>
                                        <p:tav tm="100000">
                                          <p:val>
                                            <p:strVal val="#ppt_y"/>
                                          </p:val>
                                        </p:tav>
                                      </p:tavLst>
                                    </p:anim>
                                  </p:childTnLst>
                                </p:cTn>
                              </p:par>
                              <p:par>
                                <p:cTn id="53" presetID="2" presetClass="entr" presetSubtype="1" decel="53000" fill="hold" nodeType="withEffect">
                                  <p:stCondLst>
                                    <p:cond delay="50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40000" fill="hold" nodeType="withEffect">
                                  <p:stCondLst>
                                    <p:cond delay="170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1500" fill="hold"/>
                                        <p:tgtEl>
                                          <p:spTgt spid="36"/>
                                        </p:tgtEl>
                                        <p:attrNameLst>
                                          <p:attrName>ppt_x</p:attrName>
                                        </p:attrNameLst>
                                      </p:cBhvr>
                                      <p:tavLst>
                                        <p:tav tm="0">
                                          <p:val>
                                            <p:strVal val="#ppt_x"/>
                                          </p:val>
                                        </p:tav>
                                        <p:tav tm="100000">
                                          <p:val>
                                            <p:strVal val="#ppt_x"/>
                                          </p:val>
                                        </p:tav>
                                      </p:tavLst>
                                    </p:anim>
                                    <p:anim calcmode="lin" valueType="num">
                                      <p:cBhvr additive="base">
                                        <p:cTn id="60" dur="1500" fill="hold"/>
                                        <p:tgtEl>
                                          <p:spTgt spid="36"/>
                                        </p:tgtEl>
                                        <p:attrNameLst>
                                          <p:attrName>ppt_y</p:attrName>
                                        </p:attrNameLst>
                                      </p:cBhvr>
                                      <p:tavLst>
                                        <p:tav tm="0">
                                          <p:val>
                                            <p:strVal val="0-#ppt_h/2"/>
                                          </p:val>
                                        </p:tav>
                                        <p:tav tm="100000">
                                          <p:val>
                                            <p:strVal val="#ppt_y"/>
                                          </p:val>
                                        </p:tav>
                                      </p:tavLst>
                                    </p:anim>
                                  </p:childTnLst>
                                </p:cTn>
                              </p:par>
                              <p:par>
                                <p:cTn id="61" presetID="2" presetClass="entr" presetSubtype="1" decel="40000" fill="hold" nodeType="withEffect">
                                  <p:stCondLst>
                                    <p:cond delay="200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1500" fill="hold"/>
                                        <p:tgtEl>
                                          <p:spTgt spid="7"/>
                                        </p:tgtEl>
                                        <p:attrNameLst>
                                          <p:attrName>ppt_x</p:attrName>
                                        </p:attrNameLst>
                                      </p:cBhvr>
                                      <p:tavLst>
                                        <p:tav tm="0">
                                          <p:val>
                                            <p:strVal val="#ppt_x"/>
                                          </p:val>
                                        </p:tav>
                                        <p:tav tm="100000">
                                          <p:val>
                                            <p:strVal val="#ppt_x"/>
                                          </p:val>
                                        </p:tav>
                                      </p:tavLst>
                                    </p:anim>
                                    <p:anim calcmode="lin" valueType="num">
                                      <p:cBhvr additive="base">
                                        <p:cTn id="64"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620675" y="1284728"/>
            <a:ext cx="10134600" cy="5913019"/>
            <a:chOff x="1620675" y="1284728"/>
            <a:chExt cx="10134600" cy="5913019"/>
          </a:xfrm>
        </p:grpSpPr>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675" y="1284728"/>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112736"/>
              <a:ext cx="2590800" cy="3211864"/>
            </a:xfrm>
            <a:prstGeom prst="rect">
              <a:avLst/>
            </a:prstGeom>
          </p:spPr>
          <p:txBody>
            <a:bodyPr vert="horz" lIns="91440" tIns="45720" rIns="91440" bIns="45720" rtlCol="0">
              <a:normAutofit fontScale="625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dirty="0">
                  <a:solidFill>
                    <a:srgbClr val="C00000"/>
                  </a:solidFill>
                </a:rPr>
                <a:t>CFSEM 2015/2016 Final Report</a:t>
              </a:r>
            </a:p>
            <a:p>
              <a:pPr marL="457200" indent="-457200">
                <a:buFont typeface="+mj-lt"/>
                <a:buAutoNum type="arabicPeriod"/>
              </a:pPr>
              <a:r>
                <a:rPr lang="en-US" dirty="0">
                  <a:solidFill>
                    <a:srgbClr val="C00000"/>
                  </a:solidFill>
                </a:rPr>
                <a:t>CFSEM 2016/2017 1</a:t>
              </a:r>
              <a:r>
                <a:rPr lang="en-US" baseline="30000" dirty="0">
                  <a:solidFill>
                    <a:srgbClr val="C00000"/>
                  </a:solidFill>
                </a:rPr>
                <a:t>st</a:t>
              </a:r>
              <a:r>
                <a:rPr lang="en-US" dirty="0">
                  <a:solidFill>
                    <a:srgbClr val="C00000"/>
                  </a:solidFill>
                </a:rPr>
                <a:t> Interim Report</a:t>
              </a:r>
            </a:p>
            <a:p>
              <a:pPr marL="457200" indent="-457200">
                <a:buFont typeface="+mj-lt"/>
                <a:buAutoNum type="arabicPeriod"/>
              </a:pPr>
              <a:r>
                <a:rPr lang="en-US" dirty="0">
                  <a:solidFill>
                    <a:srgbClr val="C00000"/>
                  </a:solidFill>
                </a:rPr>
                <a:t> DEHS COLA Application</a:t>
              </a:r>
            </a:p>
            <a:p>
              <a:pPr marL="457200" indent="-457200">
                <a:buFont typeface="+mj-lt"/>
                <a:buAutoNum type="arabicPeriod"/>
              </a:pPr>
              <a:r>
                <a:rPr lang="en-US" dirty="0">
                  <a:solidFill>
                    <a:srgbClr val="C00000"/>
                  </a:solidFill>
                </a:rPr>
                <a:t> Birth to Five COLA Application</a:t>
              </a:r>
            </a:p>
            <a:p>
              <a:pPr marL="457200" indent="-457200">
                <a:buFont typeface="+mj-lt"/>
                <a:buAutoNum type="arabicPeriod"/>
              </a:pPr>
              <a:r>
                <a:rPr lang="en-US" dirty="0">
                  <a:solidFill>
                    <a:srgbClr val="C00000"/>
                  </a:solidFill>
                </a:rPr>
                <a:t> RFP for Southwest Solutions’ DEHS Slots</a:t>
              </a:r>
            </a:p>
            <a:p>
              <a:pPr marL="457200" indent="-457200">
                <a:buFont typeface="+mj-lt"/>
                <a:buAutoNum type="arabicPeriod"/>
              </a:pPr>
              <a:r>
                <a:rPr lang="en-US" dirty="0">
                  <a:solidFill>
                    <a:srgbClr val="C00000"/>
                  </a:solidFill>
                </a:rPr>
                <a:t>DMC Final Report</a:t>
              </a:r>
            </a:p>
            <a:p>
              <a:pPr marL="457200" indent="-457200">
                <a:buFont typeface="+mj-lt"/>
                <a:buAutoNum type="arabicPeriod"/>
              </a:pPr>
              <a:r>
                <a:rPr lang="en-US" dirty="0">
                  <a:solidFill>
                    <a:srgbClr val="C00000"/>
                  </a:solidFill>
                </a:rPr>
                <a:t>DEHS Baseline Application</a:t>
              </a:r>
            </a:p>
            <a:p>
              <a:pPr marL="457200" indent="-457200">
                <a:buFont typeface="+mj-lt"/>
                <a:buAutoNum type="arabicPeriod"/>
              </a:pPr>
              <a:r>
                <a:rPr lang="en-US" dirty="0">
                  <a:solidFill>
                    <a:srgbClr val="C00000"/>
                  </a:solidFill>
                </a:rPr>
                <a:t>Birth to Five Continuation Application</a:t>
              </a:r>
            </a:p>
            <a:p>
              <a:pPr marL="457200" indent="-457200">
                <a:buFont typeface="+mj-lt"/>
                <a:buAutoNum type="arabicPeriod"/>
              </a:pPr>
              <a:r>
                <a:rPr lang="en-US" dirty="0">
                  <a:solidFill>
                    <a:srgbClr val="C00000"/>
                  </a:solidFill>
                </a:rPr>
                <a:t>Hearst Final Report</a:t>
              </a:r>
            </a:p>
            <a:p>
              <a:pPr marL="457200" indent="-457200">
                <a:buFont typeface="+mj-lt"/>
                <a:buAutoNum type="arabicPeriod"/>
              </a:pPr>
              <a:endParaRPr lang="en-US" dirty="0">
                <a:solidFill>
                  <a:srgbClr val="C00000"/>
                </a:solidFill>
              </a:endParaRPr>
            </a:p>
          </p:txBody>
        </p:sp>
        <p:sp>
          <p:nvSpPr>
            <p:cNvPr id="28" name="Content Placeholder 2">
              <a:extLst>
                <a:ext uri="{FF2B5EF4-FFF2-40B4-BE49-F238E27FC236}">
                  <a16:creationId xmlns:a16="http://schemas.microsoft.com/office/drawing/2014/main" id="{F97E1A84-8BB1-4BD3-98E6-2D5728B5530F}"/>
                </a:ext>
              </a:extLst>
            </p:cNvPr>
            <p:cNvSpPr txBox="1">
              <a:spLocks/>
            </p:cNvSpPr>
            <p:nvPr/>
          </p:nvSpPr>
          <p:spPr>
            <a:xfrm>
              <a:off x="5050294" y="2996900"/>
              <a:ext cx="2950705" cy="4200847"/>
            </a:xfrm>
            <a:prstGeom prst="rect">
              <a:avLst/>
            </a:prstGeom>
          </p:spPr>
          <p:txBody>
            <a:bodyPr vert="horz" lIns="91440" tIns="45720" rIns="91440" bIns="45720" rtlCol="0">
              <a:normAutofit fontScale="550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11"/>
              </a:pPr>
              <a:r>
                <a:rPr lang="de-DE" dirty="0">
                  <a:solidFill>
                    <a:srgbClr val="C00000"/>
                  </a:solidFill>
                </a:rPr>
                <a:t>CFSEM 2016/2017 2</a:t>
              </a:r>
              <a:r>
                <a:rPr lang="de-DE" baseline="30000" dirty="0">
                  <a:solidFill>
                    <a:srgbClr val="C00000"/>
                  </a:solidFill>
                </a:rPr>
                <a:t>nd</a:t>
              </a:r>
              <a:r>
                <a:rPr lang="de-DE" dirty="0">
                  <a:solidFill>
                    <a:srgbClr val="C00000"/>
                  </a:solidFill>
                </a:rPr>
                <a:t> Interim Report</a:t>
              </a:r>
            </a:p>
            <a:p>
              <a:pPr marL="457200" indent="-457200">
                <a:buFont typeface="+mj-lt"/>
                <a:buAutoNum type="arabicPeriod" startAt="11"/>
              </a:pPr>
              <a:r>
                <a:rPr lang="en-US" dirty="0">
                  <a:solidFill>
                    <a:srgbClr val="C00000"/>
                  </a:solidFill>
                </a:rPr>
                <a:t>Kresge – Received extension of grant award through June 30, 2018</a:t>
              </a:r>
            </a:p>
            <a:p>
              <a:pPr marL="457200" indent="-457200">
                <a:buFont typeface="+mj-lt"/>
                <a:buAutoNum type="arabicPeriod" startAt="11"/>
              </a:pPr>
              <a:r>
                <a:rPr lang="en-US" dirty="0">
                  <a:solidFill>
                    <a:srgbClr val="C00000"/>
                  </a:solidFill>
                </a:rPr>
                <a:t>CFSEM 2017/2018 Application Submitted (Thank you Development Centers!)</a:t>
              </a:r>
            </a:p>
            <a:p>
              <a:pPr marL="457200" indent="-457200">
                <a:buFont typeface="+mj-lt"/>
                <a:buAutoNum type="arabicPeriod" startAt="11"/>
              </a:pPr>
              <a:r>
                <a:rPr lang="en-US" dirty="0">
                  <a:solidFill>
                    <a:srgbClr val="C00000"/>
                  </a:solidFill>
                </a:rPr>
                <a:t>Birth to Five Carryover Application of 2014 Unobligated Start Up Funds for 2017</a:t>
              </a:r>
            </a:p>
            <a:p>
              <a:pPr marL="457200" indent="-457200">
                <a:buFont typeface="+mj-lt"/>
                <a:buAutoNum type="arabicPeriod" startAt="11"/>
              </a:pPr>
              <a:r>
                <a:rPr lang="en-US" dirty="0">
                  <a:solidFill>
                    <a:srgbClr val="C00000"/>
                  </a:solidFill>
                </a:rPr>
                <a:t>Birth to Five Carryover Application of 2014 Unobligated Start Up Funds for 2018</a:t>
              </a:r>
            </a:p>
            <a:p>
              <a:pPr marL="457200" indent="-457200">
                <a:buFont typeface="+mj-lt"/>
                <a:buAutoNum type="arabicPeriod" startAt="11"/>
              </a:pPr>
              <a:r>
                <a:rPr lang="en-US" dirty="0">
                  <a:solidFill>
                    <a:srgbClr val="C00000"/>
                  </a:solidFill>
                </a:rPr>
                <a:t>Birth to Five Carryover Application of 2014 Unobligated Start Up Funds for 2017 (2</a:t>
              </a:r>
              <a:r>
                <a:rPr lang="en-US" baseline="30000" dirty="0">
                  <a:solidFill>
                    <a:srgbClr val="C00000"/>
                  </a:solidFill>
                </a:rPr>
                <a:t>nd</a:t>
              </a:r>
              <a:r>
                <a:rPr lang="en-US" dirty="0">
                  <a:solidFill>
                    <a:srgbClr val="C00000"/>
                  </a:solidFill>
                </a:rPr>
                <a:t> Application)</a:t>
              </a:r>
            </a:p>
            <a:p>
              <a:pPr marL="457200" indent="-457200">
                <a:buFont typeface="+mj-lt"/>
                <a:buAutoNum type="arabicPeriod" startAt="11"/>
              </a:pPr>
              <a:r>
                <a:rPr lang="en-US" dirty="0">
                  <a:solidFill>
                    <a:srgbClr val="C00000"/>
                  </a:solidFill>
                </a:rPr>
                <a:t>Birth to Five Carryover Application of 2014 Unobligated Start Up Funds for 2018 (2</a:t>
              </a:r>
              <a:r>
                <a:rPr lang="en-US" baseline="30000" dirty="0">
                  <a:solidFill>
                    <a:srgbClr val="C00000"/>
                  </a:solidFill>
                </a:rPr>
                <a:t>nd</a:t>
              </a:r>
              <a:r>
                <a:rPr lang="en-US" dirty="0">
                  <a:solidFill>
                    <a:srgbClr val="C00000"/>
                  </a:solidFill>
                </a:rPr>
                <a:t> Application)</a:t>
              </a:r>
            </a:p>
          </p:txBody>
        </p:sp>
        <p:sp>
          <p:nvSpPr>
            <p:cNvPr id="29" name="Content Placeholder 2">
              <a:extLst>
                <a:ext uri="{FF2B5EF4-FFF2-40B4-BE49-F238E27FC236}">
                  <a16:creationId xmlns:a16="http://schemas.microsoft.com/office/drawing/2014/main" id="{1423B1F2-4321-44AE-ADC3-74B950893F4E}"/>
                </a:ext>
              </a:extLst>
            </p:cNvPr>
            <p:cNvSpPr txBox="1">
              <a:spLocks/>
            </p:cNvSpPr>
            <p:nvPr/>
          </p:nvSpPr>
          <p:spPr>
            <a:xfrm>
              <a:off x="8506228" y="3090809"/>
              <a:ext cx="2590800" cy="3012606"/>
            </a:xfrm>
            <a:prstGeom prst="rect">
              <a:avLst/>
            </a:prstGeom>
          </p:spPr>
          <p:txBody>
            <a:bodyPr vert="horz" lIns="91440" tIns="45720" rIns="91440" bIns="45720" rtlCol="0">
              <a:normAutofit fontScale="550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18"/>
              </a:pPr>
              <a:r>
                <a:rPr lang="en-US" dirty="0">
                  <a:solidFill>
                    <a:srgbClr val="C00000"/>
                  </a:solidFill>
                </a:rPr>
                <a:t> Birth to Five Carryover Application of 2016 Unobligated Funds for 2017</a:t>
              </a:r>
            </a:p>
            <a:p>
              <a:pPr marL="457200" indent="-457200">
                <a:buFont typeface="+mj-lt"/>
                <a:buAutoNum type="arabicPeriod" startAt="18"/>
              </a:pPr>
              <a:r>
                <a:rPr lang="en-US" dirty="0">
                  <a:solidFill>
                    <a:srgbClr val="C00000"/>
                  </a:solidFill>
                </a:rPr>
                <a:t> Birth to Five Carryover Application of 2016 Unobligated Funds for 2018</a:t>
              </a:r>
            </a:p>
            <a:p>
              <a:pPr marL="457200" indent="-457200">
                <a:buFont typeface="+mj-lt"/>
                <a:buAutoNum type="arabicPeriod" startAt="18"/>
              </a:pPr>
              <a:r>
                <a:rPr lang="en-US" dirty="0">
                  <a:solidFill>
                    <a:srgbClr val="C00000"/>
                  </a:solidFill>
                </a:rPr>
                <a:t>Birth to Five Carryover Application of 2017 Unobligated Funds for 2018</a:t>
              </a:r>
            </a:p>
            <a:p>
              <a:pPr marL="457200" indent="-457200">
                <a:buFont typeface="+mj-lt"/>
                <a:buAutoNum type="arabicPeriod" startAt="18"/>
              </a:pPr>
              <a:r>
                <a:rPr lang="en-US" dirty="0">
                  <a:solidFill>
                    <a:srgbClr val="C00000"/>
                  </a:solidFill>
                </a:rPr>
                <a:t>Ascend Final Report</a:t>
              </a:r>
            </a:p>
            <a:p>
              <a:pPr marL="457200" indent="-457200">
                <a:buFont typeface="+mj-lt"/>
                <a:buAutoNum type="arabicPeriod" startAt="18"/>
              </a:pPr>
              <a:r>
                <a:rPr lang="en-US" dirty="0">
                  <a:solidFill>
                    <a:srgbClr val="C00000"/>
                  </a:solidFill>
                </a:rPr>
                <a:t> Non-Federal Share Waiver DEHS</a:t>
              </a:r>
            </a:p>
            <a:p>
              <a:pPr marL="457200" indent="-457200">
                <a:buFont typeface="+mj-lt"/>
                <a:buAutoNum type="arabicPeriod" startAt="18"/>
              </a:pPr>
              <a:r>
                <a:rPr lang="en-US" dirty="0">
                  <a:solidFill>
                    <a:srgbClr val="C00000"/>
                  </a:solidFill>
                </a:rPr>
                <a:t>Non-Federal Share Waiver Birth to Five</a:t>
              </a:r>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6056" y="-545248"/>
            <a:ext cx="261050" cy="3915745"/>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13675" y="-1972045"/>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Grants</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762000"/>
            <a:ext cx="228600" cy="3428993"/>
          </a:xfrm>
          <a:prstGeom prst="rect">
            <a:avLst/>
          </a:prstGeom>
        </p:spPr>
      </p:pic>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b="61442"/>
          <a:stretch/>
        </p:blipFill>
        <p:spPr>
          <a:xfrm>
            <a:off x="8021" y="-39422"/>
            <a:ext cx="12201563" cy="2646381"/>
          </a:xfrm>
          <a:prstGeom prst="rect">
            <a:avLst/>
          </a:prstGeom>
        </p:spPr>
      </p:pic>
    </p:spTree>
    <p:extLst>
      <p:ext uri="{BB962C8B-B14F-4D97-AF65-F5344CB8AC3E}">
        <p14:creationId xmlns:p14="http://schemas.microsoft.com/office/powerpoint/2010/main" val="734804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733800" y="-3505200"/>
            <a:ext cx="838200" cy="9805778"/>
            <a:chOff x="3733800" y="-3505200"/>
            <a:chExt cx="838200" cy="9805778"/>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371600"/>
              <a:ext cx="838200" cy="4928978"/>
            </a:xfrm>
            <a:prstGeom prst="rect">
              <a:avLst/>
            </a:prstGeom>
          </p:spPr>
        </p:pic>
        <p:sp>
          <p:nvSpPr>
            <p:cNvPr id="28" name="Rectangle 27"/>
            <p:cNvSpPr/>
            <p:nvPr/>
          </p:nvSpPr>
          <p:spPr>
            <a:xfrm>
              <a:off x="3886200" y="-3505200"/>
              <a:ext cx="533400" cy="4876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386" y="1752600"/>
            <a:ext cx="1307227" cy="427225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228600"/>
            <a:ext cx="925373" cy="3005866"/>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1371600"/>
            <a:ext cx="1006583" cy="3276600"/>
          </a:xfrm>
          <a:prstGeom prst="rect">
            <a:avLst/>
          </a:prstGeom>
        </p:spPr>
      </p:pic>
      <p:grpSp>
        <p:nvGrpSpPr>
          <p:cNvPr id="7" name="Group 6"/>
          <p:cNvGrpSpPr/>
          <p:nvPr/>
        </p:nvGrpSpPr>
        <p:grpSpPr>
          <a:xfrm>
            <a:off x="5671473" y="2209800"/>
            <a:ext cx="6781800" cy="2569226"/>
            <a:chOff x="5715000" y="1371600"/>
            <a:chExt cx="6781800" cy="508635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1371600"/>
              <a:ext cx="6781800" cy="5086350"/>
            </a:xfrm>
            <a:prstGeom prst="rect">
              <a:avLst/>
            </a:prstGeom>
          </p:spPr>
        </p:pic>
        <p:sp>
          <p:nvSpPr>
            <p:cNvPr id="6" name="TextBox 5"/>
            <p:cNvSpPr txBox="1"/>
            <p:nvPr/>
          </p:nvSpPr>
          <p:spPr>
            <a:xfrm>
              <a:off x="6858000" y="1975021"/>
              <a:ext cx="4267200" cy="4273382"/>
            </a:xfrm>
            <a:prstGeom prst="rect">
              <a:avLst/>
            </a:prstGeom>
            <a:noFill/>
          </p:spPr>
          <p:txBody>
            <a:bodyPr wrap="square" rtlCol="0">
              <a:normAutofit/>
            </a:bodyPr>
            <a:lstStyle/>
            <a:p>
              <a:pPr algn="ctr"/>
              <a:endParaRPr lang="en-US" sz="4400" dirty="0">
                <a:solidFill>
                  <a:schemeClr val="tx1">
                    <a:lumMod val="75000"/>
                    <a:lumOff val="25000"/>
                  </a:schemeClr>
                </a:solidFill>
              </a:endParaRPr>
            </a:p>
            <a:p>
              <a:pPr algn="ctr"/>
              <a:r>
                <a:rPr lang="en-US" sz="6000" dirty="0">
                  <a:solidFill>
                    <a:srgbClr val="295412"/>
                  </a:solidFill>
                  <a:effectLst>
                    <a:outerShdw blurRad="38100" dist="38100" dir="2700000" algn="tl">
                      <a:srgbClr val="000000">
                        <a:alpha val="43137"/>
                      </a:srgbClr>
                    </a:outerShdw>
                  </a:effectLst>
                </a:rPr>
                <a:t>19.9 Million</a:t>
              </a: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gr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9400" y="-609600"/>
            <a:ext cx="261050" cy="3915745"/>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76200"/>
            <a:ext cx="228600" cy="3428993"/>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533400" y="-1905000"/>
            <a:ext cx="609600" cy="6400800"/>
            <a:chOff x="533400" y="-1905000"/>
            <a:chExt cx="609600" cy="6400800"/>
          </a:xfrm>
        </p:grpSpPr>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990600" y="-914400"/>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Approximate Grants Totals</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rotWithShape="1">
          <a:blip r:embed="rId12">
            <a:extLst>
              <a:ext uri="{28A0092B-C50C-407E-A947-70E740481C1C}">
                <a14:useLocalDpi xmlns:a14="http://schemas.microsoft.com/office/drawing/2010/main" val="0"/>
              </a:ext>
            </a:extLst>
          </a:blip>
          <a:srcRect b="61442"/>
          <a:stretch/>
        </p:blipFill>
        <p:spPr>
          <a:xfrm>
            <a:off x="-1" y="0"/>
            <a:ext cx="12201563" cy="2646381"/>
          </a:xfrm>
          <a:prstGeom prst="rect">
            <a:avLst/>
          </a:prstGeom>
        </p:spPr>
      </p:pic>
    </p:spTree>
    <p:extLst>
      <p:ext uri="{BB962C8B-B14F-4D97-AF65-F5344CB8AC3E}">
        <p14:creationId xmlns:p14="http://schemas.microsoft.com/office/powerpoint/2010/main" val="3404154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decel="53000" fill="hold" nodeType="withEffect">
                                  <p:stCondLst>
                                    <p:cond delay="5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fill="hold"/>
                                        <p:tgtEl>
                                          <p:spTgt spid="29"/>
                                        </p:tgtEl>
                                        <p:attrNameLst>
                                          <p:attrName>ppt_x</p:attrName>
                                        </p:attrNameLst>
                                      </p:cBhvr>
                                      <p:tavLst>
                                        <p:tav tm="0">
                                          <p:val>
                                            <p:strVal val="#ppt_x"/>
                                          </p:val>
                                        </p:tav>
                                        <p:tav tm="100000">
                                          <p:val>
                                            <p:strVal val="#ppt_x"/>
                                          </p:val>
                                        </p:tav>
                                      </p:tavLst>
                                    </p:anim>
                                    <p:anim calcmode="lin" valueType="num">
                                      <p:cBhvr additive="base">
                                        <p:cTn id="28" dur="1000" fill="hold"/>
                                        <p:tgtEl>
                                          <p:spTgt spid="29"/>
                                        </p:tgtEl>
                                        <p:attrNameLst>
                                          <p:attrName>ppt_y</p:attrName>
                                        </p:attrNameLst>
                                      </p:cBhvr>
                                      <p:tavLst>
                                        <p:tav tm="0">
                                          <p:val>
                                            <p:strVal val="0-#ppt_h/2"/>
                                          </p:val>
                                        </p:tav>
                                        <p:tav tm="100000">
                                          <p:val>
                                            <p:strVal val="#ppt_y"/>
                                          </p:val>
                                        </p:tav>
                                      </p:tavLst>
                                    </p:anim>
                                  </p:childTnLst>
                                </p:cTn>
                              </p:par>
                              <p:par>
                                <p:cTn id="29" presetID="8" presetClass="emph" presetSubtype="0" repeatCount="indefinite" decel="53000" autoRev="1" fill="hold" nodeType="withEffect">
                                  <p:stCondLst>
                                    <p:cond delay="1500"/>
                                  </p:stCondLst>
                                  <p:endCondLst>
                                    <p:cond evt="onNext" delay="0">
                                      <p:tgtEl>
                                        <p:sldTgt/>
                                      </p:tgtEl>
                                    </p:cond>
                                  </p:endCondLst>
                                  <p:childTnLst>
                                    <p:animRot by="-30000">
                                      <p:cBhvr>
                                        <p:cTn id="30" dur="1350" fill="hold"/>
                                        <p:tgtEl>
                                          <p:spTgt spid="29"/>
                                        </p:tgtEl>
                                        <p:attrNameLst>
                                          <p:attrName>r</p:attrName>
                                        </p:attrNameLst>
                                      </p:cBhvr>
                                    </p:animRot>
                                  </p:childTnLst>
                                </p:cTn>
                              </p:par>
                              <p:par>
                                <p:cTn id="31" presetID="2" presetClass="entr" presetSubtype="1" decel="53000" fill="hold" nodeType="withEffect">
                                  <p:stCondLst>
                                    <p:cond delay="3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0-#ppt_h/2"/>
                                          </p:val>
                                        </p:tav>
                                        <p:tav tm="100000">
                                          <p:val>
                                            <p:strVal val="#ppt_y"/>
                                          </p:val>
                                        </p:tav>
                                      </p:tavLst>
                                    </p:anim>
                                  </p:childTnLst>
                                </p:cTn>
                              </p:par>
                              <p:par>
                                <p:cTn id="35" presetID="8" presetClass="emph" presetSubtype="0" repeatCount="indefinite" decel="45000" autoRev="1" fill="hold" nodeType="withEffect">
                                  <p:stCondLst>
                                    <p:cond delay="1300"/>
                                  </p:stCondLst>
                                  <p:endCondLst>
                                    <p:cond evt="onNext" delay="0">
                                      <p:tgtEl>
                                        <p:sldTgt/>
                                      </p:tgtEl>
                                    </p:cond>
                                  </p:endCondLst>
                                  <p:childTnLst>
                                    <p:animRot by="30000">
                                      <p:cBhvr>
                                        <p:cTn id="36" dur="1350" fill="hold"/>
                                        <p:tgtEl>
                                          <p:spTgt spid="8"/>
                                        </p:tgtEl>
                                        <p:attrNameLst>
                                          <p:attrName>r</p:attrName>
                                        </p:attrNameLst>
                                      </p:cBhvr>
                                    </p:animRot>
                                  </p:childTnLst>
                                </p:cTn>
                              </p:par>
                              <p:par>
                                <p:cTn id="37" presetID="2" presetClass="entr" presetSubtype="1" decel="53000" fill="hold" nodeType="withEffect">
                                  <p:stCondLst>
                                    <p:cond delay="70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1000" fill="hold"/>
                                        <p:tgtEl>
                                          <p:spTgt spid="32"/>
                                        </p:tgtEl>
                                        <p:attrNameLst>
                                          <p:attrName>ppt_x</p:attrName>
                                        </p:attrNameLst>
                                      </p:cBhvr>
                                      <p:tavLst>
                                        <p:tav tm="0">
                                          <p:val>
                                            <p:strVal val="#ppt_x"/>
                                          </p:val>
                                        </p:tav>
                                        <p:tav tm="100000">
                                          <p:val>
                                            <p:strVal val="#ppt_x"/>
                                          </p:val>
                                        </p:tav>
                                      </p:tavLst>
                                    </p:anim>
                                    <p:anim calcmode="lin" valueType="num">
                                      <p:cBhvr additive="base">
                                        <p:cTn id="40" dur="1000" fill="hold"/>
                                        <p:tgtEl>
                                          <p:spTgt spid="32"/>
                                        </p:tgtEl>
                                        <p:attrNameLst>
                                          <p:attrName>ppt_y</p:attrName>
                                        </p:attrNameLst>
                                      </p:cBhvr>
                                      <p:tavLst>
                                        <p:tav tm="0">
                                          <p:val>
                                            <p:strVal val="0-#ppt_h/2"/>
                                          </p:val>
                                        </p:tav>
                                        <p:tav tm="100000">
                                          <p:val>
                                            <p:strVal val="#ppt_y"/>
                                          </p:val>
                                        </p:tav>
                                      </p:tavLst>
                                    </p:anim>
                                  </p:childTnLst>
                                </p:cTn>
                              </p:par>
                              <p:par>
                                <p:cTn id="41" presetID="8" presetClass="emph" presetSubtype="0" repeatCount="indefinite" decel="45000" autoRev="1" fill="hold" nodeType="withEffect">
                                  <p:stCondLst>
                                    <p:cond delay="1700"/>
                                  </p:stCondLst>
                                  <p:childTnLst>
                                    <p:animRot by="-30000">
                                      <p:cBhvr>
                                        <p:cTn id="42" dur="1350" fill="hold"/>
                                        <p:tgtEl>
                                          <p:spTgt spid="32"/>
                                        </p:tgtEl>
                                        <p:attrNameLst>
                                          <p:attrName>r</p:attrName>
                                        </p:attrNameLst>
                                      </p:cBhvr>
                                    </p:animRot>
                                  </p:childTnLst>
                                </p:cTn>
                              </p:par>
                              <p:par>
                                <p:cTn id="43" presetID="2" presetClass="entr" presetSubtype="1" decel="53000" fill="hold" nodeType="withEffect">
                                  <p:stCondLst>
                                    <p:cond delay="60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1000" fill="hold"/>
                                        <p:tgtEl>
                                          <p:spTgt spid="34"/>
                                        </p:tgtEl>
                                        <p:attrNameLst>
                                          <p:attrName>ppt_x</p:attrName>
                                        </p:attrNameLst>
                                      </p:cBhvr>
                                      <p:tavLst>
                                        <p:tav tm="0">
                                          <p:val>
                                            <p:strVal val="#ppt_x"/>
                                          </p:val>
                                        </p:tav>
                                        <p:tav tm="100000">
                                          <p:val>
                                            <p:strVal val="#ppt_x"/>
                                          </p:val>
                                        </p:tav>
                                      </p:tavLst>
                                    </p:anim>
                                    <p:anim calcmode="lin" valueType="num">
                                      <p:cBhvr additive="base">
                                        <p:cTn id="46" dur="1000" fill="hold"/>
                                        <p:tgtEl>
                                          <p:spTgt spid="34"/>
                                        </p:tgtEl>
                                        <p:attrNameLst>
                                          <p:attrName>ppt_y</p:attrName>
                                        </p:attrNameLst>
                                      </p:cBhvr>
                                      <p:tavLst>
                                        <p:tav tm="0">
                                          <p:val>
                                            <p:strVal val="0-#ppt_h/2"/>
                                          </p:val>
                                        </p:tav>
                                        <p:tav tm="100000">
                                          <p:val>
                                            <p:strVal val="#ppt_y"/>
                                          </p:val>
                                        </p:tav>
                                      </p:tavLst>
                                    </p:anim>
                                  </p:childTnLst>
                                </p:cTn>
                              </p:par>
                              <p:par>
                                <p:cTn id="47" presetID="8" presetClass="emph" presetSubtype="0" repeatCount="indefinite" decel="43000" autoRev="1" fill="hold" nodeType="withEffect">
                                  <p:stCondLst>
                                    <p:cond delay="1500"/>
                                  </p:stCondLst>
                                  <p:childTnLst>
                                    <p:animRot by="30000">
                                      <p:cBhvr>
                                        <p:cTn id="48" dur="1350" fill="hold"/>
                                        <p:tgtEl>
                                          <p:spTgt spid="34"/>
                                        </p:tgtEl>
                                        <p:attrNameLst>
                                          <p:attrName>r</p:attrName>
                                        </p:attrNameLst>
                                      </p:cBhvr>
                                    </p:animRot>
                                  </p:childTnLst>
                                </p:cTn>
                              </p:par>
                              <p:par>
                                <p:cTn id="49" presetID="2" presetClass="entr" presetSubtype="1" decel="53000" fill="hold" nodeType="withEffect">
                                  <p:stCondLst>
                                    <p:cond delay="80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1000" fill="hold"/>
                                        <p:tgtEl>
                                          <p:spTgt spid="18"/>
                                        </p:tgtEl>
                                        <p:attrNameLst>
                                          <p:attrName>ppt_x</p:attrName>
                                        </p:attrNameLst>
                                      </p:cBhvr>
                                      <p:tavLst>
                                        <p:tav tm="0">
                                          <p:val>
                                            <p:strVal val="#ppt_x"/>
                                          </p:val>
                                        </p:tav>
                                        <p:tav tm="100000">
                                          <p:val>
                                            <p:strVal val="#ppt_x"/>
                                          </p:val>
                                        </p:tav>
                                      </p:tavLst>
                                    </p:anim>
                                    <p:anim calcmode="lin" valueType="num">
                                      <p:cBhvr additive="base">
                                        <p:cTn id="52" dur="1000" fill="hold"/>
                                        <p:tgtEl>
                                          <p:spTgt spid="18"/>
                                        </p:tgtEl>
                                        <p:attrNameLst>
                                          <p:attrName>ppt_y</p:attrName>
                                        </p:attrNameLst>
                                      </p:cBhvr>
                                      <p:tavLst>
                                        <p:tav tm="0">
                                          <p:val>
                                            <p:strVal val="0-#ppt_h/2"/>
                                          </p:val>
                                        </p:tav>
                                        <p:tav tm="100000">
                                          <p:val>
                                            <p:strVal val="#ppt_y"/>
                                          </p:val>
                                        </p:tav>
                                      </p:tavLst>
                                    </p:anim>
                                  </p:childTnLst>
                                </p:cTn>
                              </p:par>
                              <p:par>
                                <p:cTn id="53" presetID="2" presetClass="entr" presetSubtype="1" decel="53000" fill="hold" nodeType="withEffect">
                                  <p:stCondLst>
                                    <p:cond delay="50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40000" fill="hold" nodeType="withEffect">
                                  <p:stCondLst>
                                    <p:cond delay="170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1500" fill="hold"/>
                                        <p:tgtEl>
                                          <p:spTgt spid="36"/>
                                        </p:tgtEl>
                                        <p:attrNameLst>
                                          <p:attrName>ppt_x</p:attrName>
                                        </p:attrNameLst>
                                      </p:cBhvr>
                                      <p:tavLst>
                                        <p:tav tm="0">
                                          <p:val>
                                            <p:strVal val="#ppt_x"/>
                                          </p:val>
                                        </p:tav>
                                        <p:tav tm="100000">
                                          <p:val>
                                            <p:strVal val="#ppt_x"/>
                                          </p:val>
                                        </p:tav>
                                      </p:tavLst>
                                    </p:anim>
                                    <p:anim calcmode="lin" valueType="num">
                                      <p:cBhvr additive="base">
                                        <p:cTn id="60" dur="1500" fill="hold"/>
                                        <p:tgtEl>
                                          <p:spTgt spid="36"/>
                                        </p:tgtEl>
                                        <p:attrNameLst>
                                          <p:attrName>ppt_y</p:attrName>
                                        </p:attrNameLst>
                                      </p:cBhvr>
                                      <p:tavLst>
                                        <p:tav tm="0">
                                          <p:val>
                                            <p:strVal val="0-#ppt_h/2"/>
                                          </p:val>
                                        </p:tav>
                                        <p:tav tm="100000">
                                          <p:val>
                                            <p:strVal val="#ppt_y"/>
                                          </p:val>
                                        </p:tav>
                                      </p:tavLst>
                                    </p:anim>
                                  </p:childTnLst>
                                </p:cTn>
                              </p:par>
                              <p:par>
                                <p:cTn id="61" presetID="2" presetClass="entr" presetSubtype="1" decel="40000" fill="hold" nodeType="withEffect">
                                  <p:stCondLst>
                                    <p:cond delay="200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1500" fill="hold"/>
                                        <p:tgtEl>
                                          <p:spTgt spid="7"/>
                                        </p:tgtEl>
                                        <p:attrNameLst>
                                          <p:attrName>ppt_x</p:attrName>
                                        </p:attrNameLst>
                                      </p:cBhvr>
                                      <p:tavLst>
                                        <p:tav tm="0">
                                          <p:val>
                                            <p:strVal val="#ppt_x"/>
                                          </p:val>
                                        </p:tav>
                                        <p:tav tm="100000">
                                          <p:val>
                                            <p:strVal val="#ppt_x"/>
                                          </p:val>
                                        </p:tav>
                                      </p:tavLst>
                                    </p:anim>
                                    <p:anim calcmode="lin" valueType="num">
                                      <p:cBhvr additive="base">
                                        <p:cTn id="64"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603406" y="1226823"/>
            <a:ext cx="10134600" cy="5618893"/>
            <a:chOff x="1603406" y="1226823"/>
            <a:chExt cx="10134600" cy="5618893"/>
          </a:xfrm>
        </p:grpSpPr>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406" y="1226823"/>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112736"/>
              <a:ext cx="2861804" cy="3462592"/>
            </a:xfrm>
            <a:prstGeom prst="rect">
              <a:avLst/>
            </a:prstGeom>
          </p:spPr>
          <p:txBody>
            <a:bodyPr vert="horz" lIns="91440" tIns="45720" rIns="91440" bIns="45720" rtlCol="0">
              <a:normAutofit fontScale="625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dirty="0" err="1">
                  <a:solidFill>
                    <a:srgbClr val="C00000"/>
                  </a:solidFill>
                </a:rPr>
                <a:t>HighScope</a:t>
              </a:r>
              <a:r>
                <a:rPr lang="en-US" dirty="0">
                  <a:solidFill>
                    <a:srgbClr val="C00000"/>
                  </a:solidFill>
                </a:rPr>
                <a:t> Certified Teachers &amp; Model classrooms</a:t>
              </a:r>
            </a:p>
            <a:p>
              <a:pPr marL="457200" indent="-457200">
                <a:buFont typeface="+mj-lt"/>
                <a:buAutoNum type="arabicPeriod"/>
              </a:pPr>
              <a:r>
                <a:rPr lang="en-US" dirty="0">
                  <a:solidFill>
                    <a:srgbClr val="C00000"/>
                  </a:solidFill>
                </a:rPr>
                <a:t>3 TOT's-1 on the way</a:t>
              </a:r>
            </a:p>
            <a:p>
              <a:pPr marL="457200" indent="-457200">
                <a:buFont typeface="+mj-lt"/>
                <a:buAutoNum type="arabicPeriod"/>
              </a:pPr>
              <a:r>
                <a:rPr lang="en-US" dirty="0">
                  <a:solidFill>
                    <a:srgbClr val="C00000"/>
                  </a:solidFill>
                </a:rPr>
                <a:t>Assessment Data used for individualized trainings.</a:t>
              </a:r>
            </a:p>
            <a:p>
              <a:pPr marL="457200" indent="-457200">
                <a:buFont typeface="+mj-lt"/>
                <a:buAutoNum type="arabicPeriod"/>
              </a:pPr>
              <a:r>
                <a:rPr lang="en-US" dirty="0">
                  <a:solidFill>
                    <a:srgbClr val="C00000"/>
                  </a:solidFill>
                </a:rPr>
                <a:t>Created Alignment tool for Practice Based Coaching &amp; PQA.</a:t>
              </a:r>
            </a:p>
            <a:p>
              <a:pPr marL="457200" indent="-457200">
                <a:buFont typeface="+mj-lt"/>
                <a:buAutoNum type="arabicPeriod"/>
              </a:pPr>
              <a:r>
                <a:rPr lang="en-US" dirty="0">
                  <a:solidFill>
                    <a:srgbClr val="C00000"/>
                  </a:solidFill>
                </a:rPr>
                <a:t>Collaborate w/</a:t>
              </a:r>
              <a:r>
                <a:rPr lang="en-US" dirty="0" err="1">
                  <a:solidFill>
                    <a:srgbClr val="C00000"/>
                  </a:solidFill>
                </a:rPr>
                <a:t>HIghScope</a:t>
              </a:r>
              <a:endParaRPr lang="en-US" dirty="0">
                <a:solidFill>
                  <a:srgbClr val="C00000"/>
                </a:solidFill>
              </a:endParaRPr>
            </a:p>
            <a:p>
              <a:pPr marL="457200" indent="-457200">
                <a:buFont typeface="+mj-lt"/>
                <a:buAutoNum type="arabicPeriod"/>
              </a:pPr>
              <a:endParaRPr lang="en-US" dirty="0">
                <a:solidFill>
                  <a:srgbClr val="C00000"/>
                </a:solidFill>
              </a:endParaRPr>
            </a:p>
            <a:p>
              <a:pPr marL="457200" indent="-457200">
                <a:buFont typeface="+mj-lt"/>
                <a:buAutoNum type="arabicPeriod"/>
              </a:pPr>
              <a:r>
                <a:rPr lang="en-US" dirty="0">
                  <a:solidFill>
                    <a:srgbClr val="C00000"/>
                  </a:solidFill>
                </a:rPr>
                <a:t>Created &amp; Facilitated Trainings</a:t>
              </a:r>
            </a:p>
          </p:txBody>
        </p:sp>
        <p:sp>
          <p:nvSpPr>
            <p:cNvPr id="28" name="Content Placeholder 2">
              <a:extLst>
                <a:ext uri="{FF2B5EF4-FFF2-40B4-BE49-F238E27FC236}">
                  <a16:creationId xmlns:a16="http://schemas.microsoft.com/office/drawing/2014/main" id="{F97E1A84-8BB1-4BD3-98E6-2D5728B5530F}"/>
                </a:ext>
              </a:extLst>
            </p:cNvPr>
            <p:cNvSpPr txBox="1">
              <a:spLocks/>
            </p:cNvSpPr>
            <p:nvPr/>
          </p:nvSpPr>
          <p:spPr>
            <a:xfrm>
              <a:off x="5195354" y="3023471"/>
              <a:ext cx="2950705" cy="3327700"/>
            </a:xfrm>
            <a:prstGeom prst="rect">
              <a:avLst/>
            </a:prstGeom>
          </p:spPr>
          <p:txBody>
            <a:bodyPr vert="horz" lIns="91440" tIns="45720" rIns="91440" bIns="45720" rtlCol="0">
              <a:normAutofit fontScale="62500" lnSpcReduction="2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AutoNum type="arabicPeriod" startAt="7"/>
              </a:pPr>
              <a:r>
                <a:rPr lang="en-US" dirty="0">
                  <a:solidFill>
                    <a:srgbClr val="C00000"/>
                  </a:solidFill>
                </a:rPr>
                <a:t>Attended Practice Based Coaching 3day training in Chicago.</a:t>
              </a:r>
            </a:p>
            <a:p>
              <a:pPr marL="457200" indent="-457200">
                <a:buAutoNum type="arabicPeriod" startAt="8"/>
              </a:pPr>
              <a:r>
                <a:rPr lang="en-US" dirty="0">
                  <a:solidFill>
                    <a:srgbClr val="C00000"/>
                  </a:solidFill>
                </a:rPr>
                <a:t>Attended &amp; Presented @ </a:t>
              </a:r>
              <a:r>
                <a:rPr lang="en-US" dirty="0" err="1">
                  <a:solidFill>
                    <a:srgbClr val="C00000"/>
                  </a:solidFill>
                </a:rPr>
                <a:t>HighScope</a:t>
              </a:r>
              <a:r>
                <a:rPr lang="en-US" dirty="0">
                  <a:solidFill>
                    <a:srgbClr val="C00000"/>
                  </a:solidFill>
                </a:rPr>
                <a:t> International Conference. </a:t>
              </a:r>
            </a:p>
            <a:p>
              <a:pPr marL="457200" indent="-457200">
                <a:buAutoNum type="arabicPeriod" startAt="8"/>
              </a:pPr>
              <a:endParaRPr lang="en-US" dirty="0">
                <a:solidFill>
                  <a:srgbClr val="C00000"/>
                </a:solidFill>
              </a:endParaRPr>
            </a:p>
            <a:p>
              <a:pPr marL="457200" indent="-457200">
                <a:buFont typeface="+mj-lt"/>
                <a:buAutoNum type="arabicPeriod" startAt="9"/>
              </a:pPr>
              <a:r>
                <a:rPr lang="en-US" dirty="0">
                  <a:solidFill>
                    <a:srgbClr val="C00000"/>
                  </a:solidFill>
                </a:rPr>
                <a:t>Attended training on Professionalism &amp; Leadership.</a:t>
              </a:r>
            </a:p>
            <a:p>
              <a:pPr marL="457200" indent="-457200">
                <a:buFont typeface="+mj-lt"/>
                <a:buAutoNum type="arabicPeriod" startAt="9"/>
              </a:pPr>
              <a:r>
                <a:rPr lang="en-US" dirty="0">
                  <a:solidFill>
                    <a:srgbClr val="C00000"/>
                  </a:solidFill>
                </a:rPr>
                <a:t>Set individual goals w/Teachers &amp; gave feedback.</a:t>
              </a:r>
            </a:p>
            <a:p>
              <a:pPr marL="457200" indent="-457200">
                <a:buFont typeface="+mj-lt"/>
                <a:buAutoNum type="arabicPeriod" startAt="9"/>
              </a:pPr>
              <a:r>
                <a:rPr lang="en-US" dirty="0">
                  <a:solidFill>
                    <a:srgbClr val="C00000"/>
                  </a:solidFill>
                </a:rPr>
                <a:t>Completed all PQA's Pre-K.</a:t>
              </a:r>
            </a:p>
          </p:txBody>
        </p:sp>
        <p:sp>
          <p:nvSpPr>
            <p:cNvPr id="29" name="Content Placeholder 2">
              <a:extLst>
                <a:ext uri="{FF2B5EF4-FFF2-40B4-BE49-F238E27FC236}">
                  <a16:creationId xmlns:a16="http://schemas.microsoft.com/office/drawing/2014/main" id="{1423B1F2-4321-44AE-ADC3-74B950893F4E}"/>
                </a:ext>
              </a:extLst>
            </p:cNvPr>
            <p:cNvSpPr txBox="1">
              <a:spLocks/>
            </p:cNvSpPr>
            <p:nvPr/>
          </p:nvSpPr>
          <p:spPr>
            <a:xfrm>
              <a:off x="8506228" y="3090809"/>
              <a:ext cx="2590800" cy="1557391"/>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rgbClr val="C00000"/>
                </a:solidFill>
              </a:endParaRPr>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6056" y="-545248"/>
            <a:ext cx="261050" cy="3915745"/>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41421" y="-1893779"/>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Coaching</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762000"/>
            <a:ext cx="228600" cy="3428993"/>
          </a:xfrm>
          <a:prstGeom prst="rect">
            <a:avLst/>
          </a:prstGeom>
        </p:spPr>
      </p:pic>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b="61442"/>
          <a:stretch/>
        </p:blipFill>
        <p:spPr>
          <a:xfrm>
            <a:off x="-158945" y="63428"/>
            <a:ext cx="12201563" cy="2646381"/>
          </a:xfrm>
          <a:prstGeom prst="rect">
            <a:avLst/>
          </a:prstGeom>
        </p:spPr>
      </p:pic>
    </p:spTree>
    <p:extLst>
      <p:ext uri="{BB962C8B-B14F-4D97-AF65-F5344CB8AC3E}">
        <p14:creationId xmlns:p14="http://schemas.microsoft.com/office/powerpoint/2010/main" val="3847677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8991600" cy="3048000"/>
            </a:xfrm>
            <a:prstGeom prst="rect">
              <a:avLst/>
            </a:prstGeom>
          </p:spPr>
          <p:txBody>
            <a:bodyPr vert="horz" lIns="91440" tIns="45720" rIns="91440" bIns="45720" rtlCol="0">
              <a:normAutofit lnSpcReduction="1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Revised all policies to reflect New Head Start Performance Standards.</a:t>
              </a:r>
            </a:p>
            <a:p>
              <a:r>
                <a:rPr lang="en-US" dirty="0">
                  <a:solidFill>
                    <a:srgbClr val="C00000"/>
                  </a:solidFill>
                </a:rPr>
                <a:t>Increased focus on Data Driven Culture Of Quality, across all levels</a:t>
              </a:r>
            </a:p>
            <a:p>
              <a:r>
                <a:rPr lang="en-US" dirty="0">
                  <a:solidFill>
                    <a:srgbClr val="C00000"/>
                  </a:solidFill>
                </a:rPr>
                <a:t>Classroom size capped @ 16 for Head Start</a:t>
              </a:r>
            </a:p>
            <a:p>
              <a:r>
                <a:rPr lang="en-US" dirty="0">
                  <a:solidFill>
                    <a:srgbClr val="C00000"/>
                  </a:solidFill>
                </a:rPr>
                <a:t>Increased the # of Community Partners.</a:t>
              </a:r>
            </a:p>
            <a:p>
              <a:r>
                <a:rPr lang="en-US" dirty="0">
                  <a:solidFill>
                    <a:srgbClr val="C00000"/>
                  </a:solidFill>
                </a:rPr>
                <a:t>Piloted Reflective Supervision</a:t>
              </a:r>
            </a:p>
            <a:p>
              <a:r>
                <a:rPr lang="en-US" dirty="0">
                  <a:solidFill>
                    <a:srgbClr val="C00000"/>
                  </a:solidFill>
                </a:rPr>
                <a:t>Successful monitoring visits w/Office Of Head Start.</a:t>
              </a:r>
            </a:p>
            <a:p>
              <a:r>
                <a:rPr lang="en-US" dirty="0">
                  <a:solidFill>
                    <a:srgbClr val="C00000"/>
                  </a:solidFill>
                </a:rPr>
                <a:t>Recognition from Region V... used as catalyst for other agencies.</a:t>
              </a:r>
            </a:p>
            <a:p>
              <a:endParaRPr lang="en-US" dirty="0">
                <a:solidFill>
                  <a:srgbClr val="C00000"/>
                </a:solidFill>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Thrive by Five - Detroit</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19508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915400" y="-1524000"/>
            <a:ext cx="533400" cy="5105401"/>
            <a:chOff x="8915400" y="-1447800"/>
            <a:chExt cx="533400" cy="510540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066801"/>
              <a:ext cx="442214" cy="2590800"/>
            </a:xfrm>
            <a:prstGeom prst="rect">
              <a:avLst/>
            </a:prstGeom>
          </p:spPr>
        </p:pic>
        <p:sp>
          <p:nvSpPr>
            <p:cNvPr id="33" name="Rectangle 32"/>
            <p:cNvSpPr/>
            <p:nvPr/>
          </p:nvSpPr>
          <p:spPr>
            <a:xfrm>
              <a:off x="8915400" y="-1447800"/>
              <a:ext cx="533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828800" y="1295400"/>
            <a:ext cx="10134600" cy="5618893"/>
            <a:chOff x="1828800" y="1295400"/>
            <a:chExt cx="10134600" cy="5618893"/>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400"/>
              <a:ext cx="10134600" cy="5618893"/>
            </a:xfrm>
            <a:prstGeom prst="rect">
              <a:avLst/>
            </a:prstGeom>
            <a:effectLst>
              <a:outerShdw blurRad="215900" dist="190500" dir="5400000" algn="t" rotWithShape="0">
                <a:prstClr val="black">
                  <a:alpha val="31000"/>
                </a:prstClr>
              </a:outerShdw>
            </a:effectLst>
          </p:spPr>
        </p:pic>
        <p:sp>
          <p:nvSpPr>
            <p:cNvPr id="51" name="Content Placeholder 2"/>
            <p:cNvSpPr txBox="1">
              <a:spLocks/>
            </p:cNvSpPr>
            <p:nvPr/>
          </p:nvSpPr>
          <p:spPr>
            <a:xfrm>
              <a:off x="2286000" y="3276600"/>
              <a:ext cx="8991600" cy="3048000"/>
            </a:xfrm>
            <a:prstGeom prst="rect">
              <a:avLst/>
            </a:prstGeom>
          </p:spPr>
          <p:txBody>
            <a:bodyPr vert="horz" lIns="91440" tIns="45720" rIns="91440" bIns="45720" rtlCol="0">
              <a:normAutofit fontScale="85000" lnSpcReduction="10000"/>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dirty="0">
                  <a:solidFill>
                    <a:srgbClr val="C00000"/>
                  </a:solidFill>
                </a:rPr>
                <a:t>Partnered with Detroit Institute For Children</a:t>
              </a:r>
            </a:p>
            <a:p>
              <a:pPr lvl="0"/>
              <a:r>
                <a:rPr lang="en-US" dirty="0">
                  <a:solidFill>
                    <a:srgbClr val="C00000"/>
                  </a:solidFill>
                </a:rPr>
                <a:t>10% Increase in Kindergarten Readiness!!</a:t>
              </a:r>
            </a:p>
            <a:p>
              <a:pPr lvl="0"/>
              <a:r>
                <a:rPr lang="en-US" dirty="0">
                  <a:solidFill>
                    <a:srgbClr val="C00000"/>
                  </a:solidFill>
                </a:rPr>
                <a:t>Down to 16/Classroom in Head Start</a:t>
              </a:r>
            </a:p>
            <a:p>
              <a:pPr lvl="0"/>
              <a:r>
                <a:rPr lang="en-US" dirty="0">
                  <a:solidFill>
                    <a:srgbClr val="C00000"/>
                  </a:solidFill>
                </a:rPr>
                <a:t>Committee selected new Home Based Curriculum</a:t>
              </a:r>
            </a:p>
            <a:p>
              <a:pPr lvl="0"/>
              <a:r>
                <a:rPr lang="en-US" dirty="0">
                  <a:solidFill>
                    <a:srgbClr val="C00000"/>
                  </a:solidFill>
                </a:rPr>
                <a:t>Improved completion of PQA's &amp; CLASS</a:t>
              </a:r>
            </a:p>
            <a:p>
              <a:pPr lvl="0"/>
              <a:r>
                <a:rPr lang="en-US" dirty="0">
                  <a:solidFill>
                    <a:srgbClr val="C00000"/>
                  </a:solidFill>
                </a:rPr>
                <a:t>Delivered 80+ hours of Professional Development around Education/Disabilities</a:t>
              </a:r>
            </a:p>
            <a:p>
              <a:pPr lvl="0"/>
              <a:r>
                <a:rPr lang="en-US" dirty="0">
                  <a:solidFill>
                    <a:srgbClr val="C00000"/>
                  </a:solidFill>
                </a:rPr>
                <a:t>Implemented Summer Screenings</a:t>
              </a:r>
            </a:p>
            <a:p>
              <a:pPr lvl="0"/>
              <a:r>
                <a:rPr lang="en-US" dirty="0">
                  <a:solidFill>
                    <a:srgbClr val="C00000"/>
                  </a:solidFill>
                </a:rPr>
                <a:t>Tightening Monitoring Processes at all levels</a:t>
              </a:r>
            </a:p>
            <a:p>
              <a:pPr lvl="0"/>
              <a:r>
                <a:rPr lang="en-US" dirty="0">
                  <a:solidFill>
                    <a:srgbClr val="C00000"/>
                  </a:solidFill>
                </a:rPr>
                <a:t>School Readiness Goals across all Early Childhood Programing </a:t>
              </a: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1564951" cy="434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52401"/>
            <a:ext cx="912947" cy="3121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86745"/>
            <a:ext cx="261050" cy="391574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27791"/>
            <a:ext cx="261050" cy="3915745"/>
          </a:xfrm>
          <a:prstGeom prst="rect">
            <a:avLst/>
          </a:prstGeom>
        </p:spPr>
      </p:pic>
      <p:grpSp>
        <p:nvGrpSpPr>
          <p:cNvPr id="8" name="Group 7"/>
          <p:cNvGrpSpPr/>
          <p:nvPr/>
        </p:nvGrpSpPr>
        <p:grpSpPr>
          <a:xfrm>
            <a:off x="304800" y="-1524000"/>
            <a:ext cx="609600" cy="6400800"/>
            <a:chOff x="533400" y="-1905000"/>
            <a:chExt cx="609600" cy="6400800"/>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295400"/>
              <a:ext cx="547127" cy="3200400"/>
            </a:xfrm>
            <a:prstGeom prst="rect">
              <a:avLst/>
            </a:prstGeom>
          </p:spPr>
        </p:pic>
        <p:sp>
          <p:nvSpPr>
            <p:cNvPr id="27" name="Rectangle 26"/>
            <p:cNvSpPr/>
            <p:nvPr/>
          </p:nvSpPr>
          <p:spPr>
            <a:xfrm>
              <a:off x="609600" y="-1905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1506200" y="-1524000"/>
            <a:ext cx="563262" cy="6400800"/>
            <a:chOff x="11506200" y="-1524000"/>
            <a:chExt cx="563262" cy="640080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506200" y="1676400"/>
              <a:ext cx="563262" cy="3200400"/>
            </a:xfrm>
            <a:prstGeom prst="rect">
              <a:avLst/>
            </a:prstGeom>
          </p:spPr>
        </p:pic>
        <p:sp>
          <p:nvSpPr>
            <p:cNvPr id="31" name="Rectangle 30"/>
            <p:cNvSpPr/>
            <p:nvPr/>
          </p:nvSpPr>
          <p:spPr>
            <a:xfrm>
              <a:off x="11506200" y="-1524000"/>
              <a:ext cx="533400" cy="320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itle 47"/>
          <p:cNvSpPr>
            <a:spLocks noGrp="1"/>
          </p:cNvSpPr>
          <p:nvPr>
            <p:ph type="title"/>
          </p:nvPr>
        </p:nvSpPr>
        <p:spPr/>
        <p:txBody>
          <a:bodyPr/>
          <a:lstStyle/>
          <a:p>
            <a:endParaRPr lang="en-US"/>
          </a:p>
        </p:txBody>
      </p:sp>
      <p:grpSp>
        <p:nvGrpSpPr>
          <p:cNvPr id="36" name="Group 35"/>
          <p:cNvGrpSpPr/>
          <p:nvPr/>
        </p:nvGrpSpPr>
        <p:grpSpPr>
          <a:xfrm>
            <a:off x="152400" y="-1782914"/>
            <a:ext cx="5673238" cy="5135714"/>
            <a:chOff x="990600" y="-914400"/>
            <a:chExt cx="5673238" cy="5135714"/>
          </a:xfrm>
        </p:grpSpPr>
        <p:grpSp>
          <p:nvGrpSpPr>
            <p:cNvPr id="20" name="Group 19"/>
            <p:cNvGrpSpPr/>
            <p:nvPr/>
          </p:nvGrpSpPr>
          <p:grpSpPr>
            <a:xfrm flipH="1">
              <a:off x="990600" y="1524000"/>
              <a:ext cx="5673238" cy="2697314"/>
              <a:chOff x="349777" y="324401"/>
              <a:chExt cx="11428950" cy="5657330"/>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77" y="324401"/>
                <a:ext cx="11428950" cy="5657330"/>
              </a:xfrm>
              <a:prstGeom prst="rect">
                <a:avLst/>
              </a:prstGeom>
              <a:effectLst>
                <a:outerShdw blurRad="127000" dist="38100" dir="5400000" algn="t" rotWithShape="0">
                  <a:prstClr val="black">
                    <a:alpha val="40000"/>
                  </a:prstClr>
                </a:outerShdw>
              </a:effectLst>
            </p:spPr>
          </p:pic>
          <p:sp>
            <p:nvSpPr>
              <p:cNvPr id="25" name="Title 1"/>
              <p:cNvSpPr txBox="1">
                <a:spLocks/>
              </p:cNvSpPr>
              <p:nvPr/>
            </p:nvSpPr>
            <p:spPr>
              <a:xfrm>
                <a:off x="879677" y="4027503"/>
                <a:ext cx="10668001" cy="75693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200" kern="1200">
                    <a:solidFill>
                      <a:schemeClr val="bg1">
                        <a:lumMod val="90000"/>
                      </a:schemeClr>
                    </a:solidFill>
                    <a:latin typeface="+mj-lt"/>
                    <a:ea typeface="+mj-ea"/>
                    <a:cs typeface="+mj-cs"/>
                  </a:defRPr>
                </a:lvl1pPr>
              </a:lstStyle>
              <a:p>
                <a:r>
                  <a:rPr lang="en-US" sz="2400" dirty="0">
                    <a:solidFill>
                      <a:schemeClr val="bg2">
                        <a:lumMod val="75000"/>
                      </a:schemeClr>
                    </a:solidFill>
                  </a:rPr>
                  <a:t>Education | Disability</a:t>
                </a:r>
              </a:p>
            </p:txBody>
          </p:sp>
        </p:grpSp>
        <p:sp>
          <p:nvSpPr>
            <p:cNvPr id="35" name="Rectangle 34"/>
            <p:cNvSpPr/>
            <p:nvPr/>
          </p:nvSpPr>
          <p:spPr>
            <a:xfrm>
              <a:off x="990600" y="-914400"/>
              <a:ext cx="5486400" cy="2514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533400"/>
            <a:ext cx="228600" cy="3428993"/>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b="61442"/>
          <a:stretch/>
        </p:blipFill>
        <p:spPr>
          <a:xfrm>
            <a:off x="-1" y="1"/>
            <a:ext cx="12201563" cy="2240114"/>
          </a:xfrm>
          <a:prstGeom prst="rect">
            <a:avLst/>
          </a:prstGeom>
        </p:spPr>
      </p:pic>
    </p:spTree>
    <p:extLst>
      <p:ext uri="{BB962C8B-B14F-4D97-AF65-F5344CB8AC3E}">
        <p14:creationId xmlns:p14="http://schemas.microsoft.com/office/powerpoint/2010/main" val="328240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3000" fill="hold" nodeType="withEffect">
                                  <p:stCondLst>
                                    <p:cond delay="7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decel="53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3000" fill="hold" nodeType="withEffect">
                                  <p:stCondLst>
                                    <p:cond delay="8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decel="53000" fill="hold" nodeType="withEffect">
                                  <p:stCondLst>
                                    <p:cond delay="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300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8" presetClass="emph" presetSubtype="0" repeatCount="indefinite" decel="45000" autoRev="1" fill="hold" nodeType="withEffect">
                                  <p:stCondLst>
                                    <p:cond delay="1300"/>
                                  </p:stCondLst>
                                  <p:endCondLst>
                                    <p:cond evt="onNext" delay="0">
                                      <p:tgtEl>
                                        <p:sldTgt/>
                                      </p:tgtEl>
                                    </p:cond>
                                  </p:endCondLst>
                                  <p:childTnLst>
                                    <p:animRot by="30000">
                                      <p:cBhvr>
                                        <p:cTn id="26" dur="1350" fill="hold"/>
                                        <p:tgtEl>
                                          <p:spTgt spid="8"/>
                                        </p:tgtEl>
                                        <p:attrNameLst>
                                          <p:attrName>r</p:attrName>
                                        </p:attrNameLst>
                                      </p:cBhvr>
                                    </p:animRot>
                                  </p:childTnLst>
                                </p:cTn>
                              </p:par>
                              <p:par>
                                <p:cTn id="27" presetID="2" presetClass="entr" presetSubtype="1" decel="53000" fill="hold" nodeType="withEffect">
                                  <p:stCondLst>
                                    <p:cond delay="7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0-#ppt_h/2"/>
                                          </p:val>
                                        </p:tav>
                                        <p:tav tm="100000">
                                          <p:val>
                                            <p:strVal val="#ppt_y"/>
                                          </p:val>
                                        </p:tav>
                                      </p:tavLst>
                                    </p:anim>
                                  </p:childTnLst>
                                </p:cTn>
                              </p:par>
                              <p:par>
                                <p:cTn id="31" presetID="8" presetClass="emph" presetSubtype="0" repeatCount="indefinite" decel="45000" autoRev="1" fill="hold" nodeType="withEffect">
                                  <p:stCondLst>
                                    <p:cond delay="1700"/>
                                  </p:stCondLst>
                                  <p:childTnLst>
                                    <p:animRot by="-30000">
                                      <p:cBhvr>
                                        <p:cTn id="32" dur="1350" fill="hold"/>
                                        <p:tgtEl>
                                          <p:spTgt spid="32"/>
                                        </p:tgtEl>
                                        <p:attrNameLst>
                                          <p:attrName>r</p:attrName>
                                        </p:attrNameLst>
                                      </p:cBhvr>
                                    </p:animRot>
                                  </p:childTnLst>
                                </p:cTn>
                              </p:par>
                              <p:par>
                                <p:cTn id="33" presetID="2" presetClass="entr" presetSubtype="1" decel="53000" fill="hold"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0-#ppt_h/2"/>
                                          </p:val>
                                        </p:tav>
                                        <p:tav tm="100000">
                                          <p:val>
                                            <p:strVal val="#ppt_y"/>
                                          </p:val>
                                        </p:tav>
                                      </p:tavLst>
                                    </p:anim>
                                  </p:childTnLst>
                                </p:cTn>
                              </p:par>
                              <p:par>
                                <p:cTn id="37" presetID="8" presetClass="emph" presetSubtype="0" repeatCount="indefinite" decel="43000" autoRev="1" fill="hold" nodeType="withEffect">
                                  <p:stCondLst>
                                    <p:cond delay="1500"/>
                                  </p:stCondLst>
                                  <p:childTnLst>
                                    <p:animRot by="30000">
                                      <p:cBhvr>
                                        <p:cTn id="38" dur="1350" fill="hold"/>
                                        <p:tgtEl>
                                          <p:spTgt spid="34"/>
                                        </p:tgtEl>
                                        <p:attrNameLst>
                                          <p:attrName>r</p:attrName>
                                        </p:attrNameLst>
                                      </p:cBhvr>
                                    </p:animRot>
                                  </p:childTnLst>
                                </p:cTn>
                              </p:par>
                              <p:par>
                                <p:cTn id="39" presetID="2" presetClass="entr" presetSubtype="1" decel="5300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40000" fill="hold" nodeType="withEffect">
                                  <p:stCondLst>
                                    <p:cond delay="6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decel="40000" fill="hold" nodeType="withEffect">
                                  <p:stCondLst>
                                    <p:cond delay="70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1500" fill="hold"/>
                                        <p:tgtEl>
                                          <p:spTgt spid="52"/>
                                        </p:tgtEl>
                                        <p:attrNameLst>
                                          <p:attrName>ppt_x</p:attrName>
                                        </p:attrNameLst>
                                      </p:cBhvr>
                                      <p:tavLst>
                                        <p:tav tm="0">
                                          <p:val>
                                            <p:strVal val="#ppt_x"/>
                                          </p:val>
                                        </p:tav>
                                        <p:tav tm="100000">
                                          <p:val>
                                            <p:strVal val="#ppt_x"/>
                                          </p:val>
                                        </p:tav>
                                      </p:tavLst>
                                    </p:anim>
                                    <p:anim calcmode="lin" valueType="num">
                                      <p:cBhvr additive="base">
                                        <p:cTn id="50" dur="1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erMedia Animated Theme">
  <a:themeElements>
    <a:clrScheme name="hanging_ornaments">
      <a:dk1>
        <a:sysClr val="windowText" lastClr="000000"/>
      </a:dk1>
      <a:lt1>
        <a:sysClr val="window" lastClr="FFFFFF"/>
      </a:lt1>
      <a:dk2>
        <a:srgbClr val="283138"/>
      </a:dk2>
      <a:lt2>
        <a:srgbClr val="FF0000"/>
      </a:lt2>
      <a:accent1>
        <a:srgbClr val="2456CE"/>
      </a:accent1>
      <a:accent2>
        <a:srgbClr val="FFC000"/>
      </a:accent2>
      <a:accent3>
        <a:srgbClr val="80716A"/>
      </a:accent3>
      <a:accent4>
        <a:srgbClr val="94147C"/>
      </a:accent4>
      <a:accent5>
        <a:srgbClr val="5D5AD2"/>
      </a:accent5>
      <a:accent6>
        <a:srgbClr val="FF0000"/>
      </a:accent6>
      <a:hlink>
        <a:srgbClr val="6187E3"/>
      </a:hlink>
      <a:folHlink>
        <a:srgbClr val="7B8EB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 Static Theme">
  <a:themeElements>
    <a:clrScheme name="keyhole">
      <a:dk1>
        <a:sysClr val="windowText" lastClr="000000"/>
      </a:dk1>
      <a:lt1>
        <a:sysClr val="window" lastClr="FFFFFF"/>
      </a:lt1>
      <a:dk2>
        <a:srgbClr val="283138"/>
      </a:dk2>
      <a:lt2>
        <a:srgbClr val="FF8600"/>
      </a:lt2>
      <a:accent1>
        <a:srgbClr val="F2D70E"/>
      </a:accent1>
      <a:accent2>
        <a:srgbClr val="FFC000"/>
      </a:accent2>
      <a:accent3>
        <a:srgbClr val="80716A"/>
      </a:accent3>
      <a:accent4>
        <a:srgbClr val="94147C"/>
      </a:accent4>
      <a:accent5>
        <a:srgbClr val="5D5AD2"/>
      </a:accent5>
      <a:accent6>
        <a:srgbClr val="6F6C7D"/>
      </a:accent6>
      <a:hlink>
        <a:srgbClr val="6187E3"/>
      </a:hlink>
      <a:folHlink>
        <a:srgbClr val="7B8EB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22649</TotalTime>
  <Words>1409</Words>
  <Application>Microsoft Office PowerPoint</Application>
  <PresentationFormat>Widescreen</PresentationFormat>
  <Paragraphs>186</Paragraphs>
  <Slides>28</Slides>
  <Notes>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Franklin Gothic Heavy</vt:lpstr>
      <vt:lpstr>inherit</vt:lpstr>
      <vt:lpstr>Kunstler Script</vt:lpstr>
      <vt:lpstr>Monotype Corsiva</vt:lpstr>
      <vt:lpstr>Open Sans</vt:lpstr>
      <vt:lpstr>PresenterMedia Animated Theme</vt:lpstr>
      <vt:lpstr>1_PresenterMedia Static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Facility Structure</vt:lpstr>
      <vt:lpstr>Status of Service Delivery in Southwest Detroit</vt:lpstr>
      <vt:lpstr>PowerPoint Presentation</vt:lpstr>
      <vt:lpstr>PowerPoint Presentation</vt:lpstr>
      <vt:lpstr>ParentCorps values families as partners in helping young children succeed!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Darlene Jardine-Miller</cp:lastModifiedBy>
  <cp:revision>398</cp:revision>
  <dcterms:created xsi:type="dcterms:W3CDTF">2010-11-24T18:19:10Z</dcterms:created>
  <dcterms:modified xsi:type="dcterms:W3CDTF">2020-02-09T15:10:42Z</dcterms:modified>
</cp:coreProperties>
</file>