
<file path=[Content_Types].xml><?xml version="1.0" encoding="utf-8"?>
<Types xmlns="http://schemas.openxmlformats.org/package/2006/content-types">
  <Default Extension="fntdata" ContentType="application/x-fontdata"/>
  <Default Extension="png" ContentType="image/png"/>
  <Default Extension="rels" ContentType="application/vnd.openxmlformats-package.relationships+xml"/>
  <Default Extension="wmv" ContentType="video/x-ms-wm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03" r:id="rId2"/>
  </p:sldMasterIdLst>
  <p:handoutMasterIdLst>
    <p:handoutMasterId r:id="rId16"/>
  </p:handoutMasterIdLst>
  <p:sldIdLst>
    <p:sldId id="326" r:id="rId3"/>
    <p:sldId id="306" r:id="rId4"/>
    <p:sldId id="325" r:id="rId5"/>
    <p:sldId id="315" r:id="rId6"/>
    <p:sldId id="322" r:id="rId7"/>
    <p:sldId id="323" r:id="rId8"/>
    <p:sldId id="321" r:id="rId9"/>
    <p:sldId id="328" r:id="rId10"/>
    <p:sldId id="320" r:id="rId11"/>
    <p:sldId id="319" r:id="rId12"/>
    <p:sldId id="318" r:id="rId13"/>
    <p:sldId id="305" r:id="rId14"/>
    <p:sldId id="304" r:id="rId15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entury Gothic" panose="020B0502020202020204" pitchFamily="34" charset="0"/>
      <p:regular r:id="rId27"/>
      <p:bold r:id="rId28"/>
      <p:italic r:id="rId29"/>
      <p:boldItalic r:id="rId30"/>
    </p:embeddedFont>
    <p:embeddedFont>
      <p:font typeface="Franklin Gothic Medium" panose="020B0603020102020204" pitchFamily="34" charset="0"/>
      <p:regular r:id="rId31"/>
      <p:italic r:id="rId32"/>
    </p:embeddedFont>
    <p:embeddedFont>
      <p:font typeface="Impact" panose="020B0806030902050204" pitchFamily="34" charset="0"/>
      <p:regular r:id="rId33"/>
    </p:embeddedFont>
    <p:embeddedFont>
      <p:font typeface="Tahoma" panose="020B0604030504040204" pitchFamily="34" charset="0"/>
      <p:regular r:id="rId34"/>
      <p:bold r:id="rId3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ahoma" pitchFamily="34" charset="0"/>
        <a:ea typeface="+mn-ea"/>
        <a:cs typeface="Arial" charset="0"/>
      </a:defRPr>
    </a:lvl9pPr>
  </p:defaultTextStyle>
  <p:modifyVerifier cryptProviderType="rsaAES" cryptAlgorithmClass="hash" cryptAlgorithmType="typeAny" cryptAlgorithmSid="14" spinCount="100000" saltData="pJmgOTVGB4Ha8kT8nDw4AA==" hashData="J/HFxWVaTIJTp12zPaq2NeNF6KBtU0F633J5RvPt3zqhTt6G7Nlodmr9VL41/OKbULPP+7ESIjVgvl5xSuXyyg=="/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40A97A"/>
    <a:srgbClr val="4548B1"/>
    <a:srgbClr val="7F1358"/>
    <a:srgbClr val="EFA61C"/>
    <a:srgbClr val="5D3AA1"/>
    <a:srgbClr val="2F3293"/>
    <a:srgbClr val="307A9C"/>
    <a:srgbClr val="0981DC"/>
    <a:srgbClr val="EA5E29"/>
    <a:srgbClr val="E5BAA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703" autoAdjust="0"/>
    <p:restoredTop sz="94660"/>
  </p:normalViewPr>
  <p:slideViewPr>
    <p:cSldViewPr>
      <p:cViewPr varScale="1">
        <p:scale>
          <a:sx n="88" d="100"/>
          <a:sy n="88" d="100"/>
        </p:scale>
        <p:origin x="33" y="33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>
      <p:cViewPr varScale="1">
        <p:scale>
          <a:sx n="101" d="100"/>
          <a:sy n="101" d="100"/>
        </p:scale>
        <p:origin x="-2814" y="-90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font" Target="fonts/font10.fntdata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34" Type="http://schemas.openxmlformats.org/officeDocument/2006/relationships/font" Target="fonts/font18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font" Target="fonts/font9.fntdata"/><Relationship Id="rId33" Type="http://schemas.openxmlformats.org/officeDocument/2006/relationships/font" Target="fonts/font17.fntdata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font" Target="fonts/font4.fntdata"/><Relationship Id="rId29" Type="http://schemas.openxmlformats.org/officeDocument/2006/relationships/font" Target="fonts/font1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32" Type="http://schemas.openxmlformats.org/officeDocument/2006/relationships/font" Target="fonts/font16.fntdata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font" Target="fonts/font12.fntdata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31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font" Target="fonts/font11.fntdata"/><Relationship Id="rId30" Type="http://schemas.openxmlformats.org/officeDocument/2006/relationships/font" Target="fonts/font14.fntdata"/><Relationship Id="rId35" Type="http://schemas.openxmlformats.org/officeDocument/2006/relationships/font" Target="fonts/font19.fntdata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DA7576A-221E-4112-87EC-685CDC2152BF}" type="doc">
      <dgm:prSet loTypeId="urn:microsoft.com/office/officeart/2005/8/layout/cycle8" loCatId="cycle" qsTypeId="urn:microsoft.com/office/officeart/2005/8/quickstyle/3d3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CA7567FD-E058-4E58-B686-8EF99A31C2D0}">
      <dgm:prSet phldrT="[Text]" custT="1"/>
      <dgm:spPr/>
      <dgm:t>
        <a:bodyPr/>
        <a:lstStyle/>
        <a:p>
          <a:pPr algn="ctr">
            <a:spcAft>
              <a:spcPct val="35000"/>
            </a:spcAft>
          </a:pPr>
          <a:r>
            <a:rPr lang="en-US" sz="1200" b="1" u="sng" dirty="0"/>
            <a:t>Grantee will develop performance metrics </a:t>
          </a:r>
        </a:p>
      </dgm:t>
    </dgm:pt>
    <dgm:pt modelId="{8FEADA35-412B-465A-8A4D-77D0AA07E923}" type="parTrans" cxnId="{455FB767-2B85-4F42-905A-34A7BB123772}">
      <dgm:prSet/>
      <dgm:spPr/>
      <dgm:t>
        <a:bodyPr/>
        <a:lstStyle/>
        <a:p>
          <a:endParaRPr lang="en-US"/>
        </a:p>
      </dgm:t>
    </dgm:pt>
    <dgm:pt modelId="{ACBB3D46-BDDC-4801-AC79-F75C615DC4B5}" type="sibTrans" cxnId="{455FB767-2B85-4F42-905A-34A7BB123772}">
      <dgm:prSet/>
      <dgm:spPr/>
      <dgm:t>
        <a:bodyPr/>
        <a:lstStyle/>
        <a:p>
          <a:endParaRPr lang="en-US"/>
        </a:p>
      </dgm:t>
    </dgm:pt>
    <dgm:pt modelId="{AF631E04-9444-43A4-8DF3-46611691FEAD}">
      <dgm:prSet phldrT="[Text]" custT="1"/>
      <dgm:spPr/>
      <dgm:t>
        <a:bodyPr/>
        <a:lstStyle/>
        <a:p>
          <a:r>
            <a:rPr lang="en-US" sz="1300" b="0" dirty="0"/>
            <a:t>Build a stronger-viable database to measure outcomes for our children and families  </a:t>
          </a:r>
        </a:p>
        <a:p>
          <a:r>
            <a:rPr lang="en-US" sz="1300" b="0" dirty="0"/>
            <a:t>Share data appropriately with different audiences and show how each audience can use the information  </a:t>
          </a:r>
        </a:p>
        <a:p>
          <a:r>
            <a:rPr lang="en-US" sz="1300" b="0" dirty="0"/>
            <a:t>Embrace that data opens doors for staff to become more knowledgeable</a:t>
          </a:r>
        </a:p>
      </dgm:t>
    </dgm:pt>
    <dgm:pt modelId="{8648A865-AEB9-4649-90F9-03240AD1511B}" type="parTrans" cxnId="{9D4B66C5-F1D1-4152-A8F5-6816E54576B7}">
      <dgm:prSet/>
      <dgm:spPr/>
      <dgm:t>
        <a:bodyPr/>
        <a:lstStyle/>
        <a:p>
          <a:endParaRPr lang="en-US"/>
        </a:p>
      </dgm:t>
    </dgm:pt>
    <dgm:pt modelId="{CBA6CBE0-8F0E-416F-BB69-A4470425F52F}" type="sibTrans" cxnId="{9D4B66C5-F1D1-4152-A8F5-6816E54576B7}">
      <dgm:prSet/>
      <dgm:spPr/>
      <dgm:t>
        <a:bodyPr/>
        <a:lstStyle/>
        <a:p>
          <a:endParaRPr lang="en-US"/>
        </a:p>
      </dgm:t>
    </dgm:pt>
    <dgm:pt modelId="{8A5F242B-0848-4CF0-9E3F-653496D9B4F8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200" b="1" u="sng" dirty="0"/>
            <a:t>Delegate will continually update data into Child Plus </a:t>
          </a:r>
        </a:p>
      </dgm:t>
    </dgm:pt>
    <dgm:pt modelId="{1F3A310F-F855-42ED-B216-AA31D7B3F4EF}" type="parTrans" cxnId="{23D3B8B5-20F0-4BB5-901B-B115C74DDA8A}">
      <dgm:prSet/>
      <dgm:spPr/>
      <dgm:t>
        <a:bodyPr/>
        <a:lstStyle/>
        <a:p>
          <a:endParaRPr lang="en-US"/>
        </a:p>
      </dgm:t>
    </dgm:pt>
    <dgm:pt modelId="{DB4D9FE7-E83D-4DDE-A660-FB4AD740B538}" type="sibTrans" cxnId="{23D3B8B5-20F0-4BB5-901B-B115C74DDA8A}">
      <dgm:prSet/>
      <dgm:spPr/>
      <dgm:t>
        <a:bodyPr/>
        <a:lstStyle/>
        <a:p>
          <a:endParaRPr lang="en-US"/>
        </a:p>
      </dgm:t>
    </dgm:pt>
    <dgm:pt modelId="{78735F9D-EC27-4886-966F-E02301CBCFE5}">
      <dgm:prSet phldrT="[Text]" custScaleX="109902" custScaleY="103175" custT="1" custLinFactNeighborX="-605" custLinFactNeighborY="-683"/>
      <dgm:spPr/>
      <dgm:t>
        <a:bodyPr/>
        <a:lstStyle/>
        <a:p>
          <a:pPr>
            <a:spcAft>
              <a:spcPts val="600"/>
            </a:spcAft>
          </a:pPr>
          <a:r>
            <a:rPr lang="en-US" sz="1200" b="0" dirty="0"/>
            <a:t>Use your program's data to decide on new priorities</a:t>
          </a:r>
        </a:p>
      </dgm:t>
    </dgm:pt>
    <dgm:pt modelId="{304DBD69-38D8-4E84-96A8-D76A04D38D48}" type="parTrans" cxnId="{1B337DD4-A381-48E4-A2AD-0EFFA80076FE}">
      <dgm:prSet/>
      <dgm:spPr/>
      <dgm:t>
        <a:bodyPr/>
        <a:lstStyle/>
        <a:p>
          <a:endParaRPr lang="en-US"/>
        </a:p>
      </dgm:t>
    </dgm:pt>
    <dgm:pt modelId="{B11F2B7F-9959-444F-83E1-B4854DB67546}" type="sibTrans" cxnId="{1B337DD4-A381-48E4-A2AD-0EFFA80076FE}">
      <dgm:prSet/>
      <dgm:spPr/>
      <dgm:t>
        <a:bodyPr/>
        <a:lstStyle/>
        <a:p>
          <a:endParaRPr lang="en-US"/>
        </a:p>
      </dgm:t>
    </dgm:pt>
    <dgm:pt modelId="{B3D9EC9D-9BB9-4507-BF32-110BFAC1E718}">
      <dgm:prSet phldrT="[Text]" custScaleX="109902" custScaleY="103175" custT="1" custLinFactNeighborX="-605" custLinFactNeighborY="-683"/>
      <dgm:spPr/>
      <dgm:t>
        <a:bodyPr/>
        <a:lstStyle/>
        <a:p>
          <a:pPr>
            <a:spcAft>
              <a:spcPts val="600"/>
            </a:spcAft>
          </a:pPr>
          <a:r>
            <a:rPr lang="en-US" sz="1200" b="0" dirty="0"/>
            <a:t>Celebrate the good news that data shows and learn from the bad news so you can improve your program</a:t>
          </a:r>
        </a:p>
      </dgm:t>
    </dgm:pt>
    <dgm:pt modelId="{D7E1E329-1102-4FCC-9FAB-050BE9F0EE16}" type="parTrans" cxnId="{CDC8DF7E-C74C-4D3D-8DCC-7ADDAD7AA9B6}">
      <dgm:prSet/>
      <dgm:spPr/>
      <dgm:t>
        <a:bodyPr/>
        <a:lstStyle/>
        <a:p>
          <a:endParaRPr lang="en-US"/>
        </a:p>
      </dgm:t>
    </dgm:pt>
    <dgm:pt modelId="{01A67677-9736-4174-9F65-4149492D5400}" type="sibTrans" cxnId="{CDC8DF7E-C74C-4D3D-8DCC-7ADDAD7AA9B6}">
      <dgm:prSet/>
      <dgm:spPr/>
      <dgm:t>
        <a:bodyPr/>
        <a:lstStyle/>
        <a:p>
          <a:endParaRPr lang="en-US"/>
        </a:p>
      </dgm:t>
    </dgm:pt>
    <dgm:pt modelId="{40B1594A-889E-4243-AE63-3BDF0BA701B5}">
      <dgm:prSet phldrT="[Text]" custT="1"/>
      <dgm:spPr/>
      <dgm:t>
        <a:bodyPr/>
        <a:lstStyle/>
        <a:p>
          <a:pPr>
            <a:spcAft>
              <a:spcPts val="1200"/>
            </a:spcAft>
          </a:pPr>
          <a:r>
            <a:rPr lang="en-US" sz="1200" b="0" dirty="0"/>
            <a:t>Understand how the data is collected</a:t>
          </a:r>
        </a:p>
      </dgm:t>
    </dgm:pt>
    <dgm:pt modelId="{2C0262AF-1BC2-4BA9-9DA4-2367EAAA9283}" type="sibTrans" cxnId="{EFAA63DD-E757-4782-9448-34C7307F593C}">
      <dgm:prSet/>
      <dgm:spPr/>
      <dgm:t>
        <a:bodyPr/>
        <a:lstStyle/>
        <a:p>
          <a:endParaRPr lang="en-US"/>
        </a:p>
      </dgm:t>
    </dgm:pt>
    <dgm:pt modelId="{288A3DD7-224E-4FB4-84BC-3A86750880B0}" type="parTrans" cxnId="{EFAA63DD-E757-4782-9448-34C7307F593C}">
      <dgm:prSet/>
      <dgm:spPr/>
      <dgm:t>
        <a:bodyPr/>
        <a:lstStyle/>
        <a:p>
          <a:endParaRPr lang="en-US"/>
        </a:p>
      </dgm:t>
    </dgm:pt>
    <dgm:pt modelId="{C5999FFE-9AD1-469D-9665-F9841348C12A}">
      <dgm:prSet phldrT="[Text]" custT="1"/>
      <dgm:spPr/>
      <dgm:t>
        <a:bodyPr/>
        <a:lstStyle/>
        <a:p>
          <a:pPr algn="l">
            <a:spcAft>
              <a:spcPts val="600"/>
            </a:spcAft>
          </a:pPr>
          <a:r>
            <a:rPr lang="en-US" sz="1200" b="0" dirty="0"/>
            <a:t>Establishing critical processes/client requirements</a:t>
          </a:r>
          <a:endParaRPr lang="en-US" dirty="0"/>
        </a:p>
      </dgm:t>
    </dgm:pt>
    <dgm:pt modelId="{3081209B-B013-405B-97F8-38826F807D94}" type="parTrans" cxnId="{7FC7BDD4-6AA5-4190-A8D2-7A2EFE20EF31}">
      <dgm:prSet/>
      <dgm:spPr/>
      <dgm:t>
        <a:bodyPr/>
        <a:lstStyle/>
        <a:p>
          <a:endParaRPr lang="en-US"/>
        </a:p>
      </dgm:t>
    </dgm:pt>
    <dgm:pt modelId="{455AF29A-B277-4989-84B4-9FA8C61D30D6}" type="sibTrans" cxnId="{7FC7BDD4-6AA5-4190-A8D2-7A2EFE20EF31}">
      <dgm:prSet/>
      <dgm:spPr/>
      <dgm:t>
        <a:bodyPr/>
        <a:lstStyle/>
        <a:p>
          <a:endParaRPr lang="en-US"/>
        </a:p>
      </dgm:t>
    </dgm:pt>
    <dgm:pt modelId="{9905491C-DDE3-4CCA-A7F6-FE88F7659596}">
      <dgm:prSet phldrT="[Text]" custT="1"/>
      <dgm:spPr/>
      <dgm:t>
        <a:bodyPr/>
        <a:lstStyle/>
        <a:p>
          <a:pPr algn="l">
            <a:spcAft>
              <a:spcPts val="600"/>
            </a:spcAft>
          </a:pPr>
          <a:r>
            <a:rPr lang="en-US" sz="1200" b="0" dirty="0"/>
            <a:t>Establishing targets</a:t>
          </a:r>
          <a:r>
            <a:rPr lang="en-US" sz="1200" b="0" u="none" dirty="0"/>
            <a:t>—indicators</a:t>
          </a:r>
          <a:r>
            <a:rPr lang="en-US" sz="1200" b="0" dirty="0"/>
            <a:t> against which results can be scored</a:t>
          </a:r>
          <a:endParaRPr lang="en-US" dirty="0"/>
        </a:p>
      </dgm:t>
    </dgm:pt>
    <dgm:pt modelId="{42365A98-4B67-40F4-96E3-9FE783A196A3}" type="parTrans" cxnId="{2E9EED61-9606-48E6-B905-201F75D80527}">
      <dgm:prSet/>
      <dgm:spPr/>
      <dgm:t>
        <a:bodyPr/>
        <a:lstStyle/>
        <a:p>
          <a:endParaRPr lang="en-US"/>
        </a:p>
      </dgm:t>
    </dgm:pt>
    <dgm:pt modelId="{6A6B38F2-5CAD-4E51-952D-C2FD85B19980}" type="sibTrans" cxnId="{2E9EED61-9606-48E6-B905-201F75D80527}">
      <dgm:prSet/>
      <dgm:spPr/>
      <dgm:t>
        <a:bodyPr/>
        <a:lstStyle/>
        <a:p>
          <a:endParaRPr lang="en-US"/>
        </a:p>
      </dgm:t>
    </dgm:pt>
    <dgm:pt modelId="{E07EF1B3-E6B4-42C8-881C-060BD416C5D0}">
      <dgm:prSet phldrT="[Text]" custT="1"/>
      <dgm:spPr/>
      <dgm:t>
        <a:bodyPr/>
        <a:lstStyle/>
        <a:p>
          <a:pPr algn="l">
            <a:spcAft>
              <a:spcPts val="600"/>
            </a:spcAft>
          </a:pPr>
          <a:r>
            <a:rPr lang="en-US" sz="1200" b="0" dirty="0"/>
            <a:t>Identifying specific, measurable outputs of work</a:t>
          </a:r>
        </a:p>
        <a:p>
          <a:pPr>
            <a:spcAft>
              <a:spcPct val="15000"/>
            </a:spcAft>
          </a:pPr>
          <a:endParaRPr lang="en-US" dirty="0"/>
        </a:p>
      </dgm:t>
    </dgm:pt>
    <dgm:pt modelId="{5121FF3E-4FE0-4669-B1F9-BFB81596A2DA}" type="parTrans" cxnId="{8021671D-8CCC-43C1-88AF-6BBD721C8712}">
      <dgm:prSet/>
      <dgm:spPr/>
      <dgm:t>
        <a:bodyPr/>
        <a:lstStyle/>
        <a:p>
          <a:endParaRPr lang="en-US"/>
        </a:p>
      </dgm:t>
    </dgm:pt>
    <dgm:pt modelId="{E8E71064-EB22-4974-A110-528CABB9F2BB}" type="sibTrans" cxnId="{8021671D-8CCC-43C1-88AF-6BBD721C8712}">
      <dgm:prSet/>
      <dgm:spPr/>
      <dgm:t>
        <a:bodyPr/>
        <a:lstStyle/>
        <a:p>
          <a:endParaRPr lang="en-US"/>
        </a:p>
      </dgm:t>
    </dgm:pt>
    <dgm:pt modelId="{500E01CB-2C6D-4246-9780-2CA4344F4A86}" type="pres">
      <dgm:prSet presAssocID="{5DA7576A-221E-4112-87EC-685CDC2152BF}" presName="compositeShape" presStyleCnt="0">
        <dgm:presLayoutVars>
          <dgm:chMax val="7"/>
          <dgm:dir/>
          <dgm:resizeHandles val="exact"/>
        </dgm:presLayoutVars>
      </dgm:prSet>
      <dgm:spPr/>
    </dgm:pt>
    <dgm:pt modelId="{772E7B9C-F733-47C6-93B3-5280DD5CF089}" type="pres">
      <dgm:prSet presAssocID="{5DA7576A-221E-4112-87EC-685CDC2152BF}" presName="wedge1" presStyleLbl="node1" presStyleIdx="0" presStyleCnt="3" custScaleX="109902" custScaleY="103175" custLinFactNeighborX="-605" custLinFactNeighborY="-683"/>
      <dgm:spPr/>
    </dgm:pt>
    <dgm:pt modelId="{D082DD8A-0935-4E00-B062-0ACB8905B3A7}" type="pres">
      <dgm:prSet presAssocID="{5DA7576A-221E-4112-87EC-685CDC2152BF}" presName="dummy1a" presStyleCnt="0"/>
      <dgm:spPr/>
    </dgm:pt>
    <dgm:pt modelId="{BAC79B3C-DD99-426B-B98C-7D64955D3D00}" type="pres">
      <dgm:prSet presAssocID="{5DA7576A-221E-4112-87EC-685CDC2152BF}" presName="dummy1b" presStyleCnt="0"/>
      <dgm:spPr/>
    </dgm:pt>
    <dgm:pt modelId="{6D9598FB-B663-4BC1-92CC-0E412D522C53}" type="pres">
      <dgm:prSet presAssocID="{5DA7576A-221E-4112-87EC-685CDC2152BF}" presName="wedge1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46C84EF8-250A-4DF2-B0FC-B8035BFEAF30}" type="pres">
      <dgm:prSet presAssocID="{5DA7576A-221E-4112-87EC-685CDC2152BF}" presName="wedge2" presStyleLbl="node1" presStyleIdx="1" presStyleCnt="3"/>
      <dgm:spPr/>
    </dgm:pt>
    <dgm:pt modelId="{B50EF0A7-B379-4AC6-9637-EB53B2EA844E}" type="pres">
      <dgm:prSet presAssocID="{5DA7576A-221E-4112-87EC-685CDC2152BF}" presName="dummy2a" presStyleCnt="0"/>
      <dgm:spPr/>
    </dgm:pt>
    <dgm:pt modelId="{ECB0BC7F-F978-42F1-8A32-6AC65AA5C8E4}" type="pres">
      <dgm:prSet presAssocID="{5DA7576A-221E-4112-87EC-685CDC2152BF}" presName="dummy2b" presStyleCnt="0"/>
      <dgm:spPr/>
    </dgm:pt>
    <dgm:pt modelId="{6D9683AE-CF8D-4FB7-9183-D8450AB17B98}" type="pres">
      <dgm:prSet presAssocID="{5DA7576A-221E-4112-87EC-685CDC2152BF}" presName="wedge2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E5EF3C83-8FD4-463E-A2F3-95BDE6DF64AC}" type="pres">
      <dgm:prSet presAssocID="{5DA7576A-221E-4112-87EC-685CDC2152BF}" presName="wedge3" presStyleLbl="node1" presStyleIdx="2" presStyleCnt="3"/>
      <dgm:spPr/>
    </dgm:pt>
    <dgm:pt modelId="{7DAEF575-4A18-4ED6-9941-444F62E14042}" type="pres">
      <dgm:prSet presAssocID="{5DA7576A-221E-4112-87EC-685CDC2152BF}" presName="dummy3a" presStyleCnt="0"/>
      <dgm:spPr/>
    </dgm:pt>
    <dgm:pt modelId="{AED63C7C-0F5E-4DA5-BF67-D4D2742D688B}" type="pres">
      <dgm:prSet presAssocID="{5DA7576A-221E-4112-87EC-685CDC2152BF}" presName="dummy3b" presStyleCnt="0"/>
      <dgm:spPr/>
    </dgm:pt>
    <dgm:pt modelId="{24D3DE5F-95B4-4D78-AE63-2F2BCDAC87D5}" type="pres">
      <dgm:prSet presAssocID="{5DA7576A-221E-4112-87EC-685CDC2152BF}" presName="wedge3Tx" presStyleLbl="node1" presStyleIdx="2" presStyleCnt="3">
        <dgm:presLayoutVars>
          <dgm:chMax val="0"/>
          <dgm:chPref val="0"/>
          <dgm:bulletEnabled val="1"/>
        </dgm:presLayoutVars>
      </dgm:prSet>
      <dgm:spPr/>
    </dgm:pt>
    <dgm:pt modelId="{EF5A7FDC-D1CE-4398-A349-9FF381B3DD00}" type="pres">
      <dgm:prSet presAssocID="{DB4D9FE7-E83D-4DDE-A660-FB4AD740B538}" presName="arrowWedge1" presStyleLbl="fgSibTrans2D1" presStyleIdx="0" presStyleCnt="3" custScaleX="103624"/>
      <dgm:spPr/>
    </dgm:pt>
    <dgm:pt modelId="{42326E49-914F-4E4E-A014-36232658DC0E}" type="pres">
      <dgm:prSet presAssocID="{CBA6CBE0-8F0E-416F-BB69-A4470425F52F}" presName="arrowWedge2" presStyleLbl="fgSibTrans2D1" presStyleIdx="1" presStyleCnt="3"/>
      <dgm:spPr/>
    </dgm:pt>
    <dgm:pt modelId="{62AE8179-243A-49BA-ABD9-689A94EF01A1}" type="pres">
      <dgm:prSet presAssocID="{ACBB3D46-BDDC-4801-AC79-F75C615DC4B5}" presName="arrowWedge3" presStyleLbl="fgSibTrans2D1" presStyleIdx="2" presStyleCnt="3"/>
      <dgm:spPr/>
    </dgm:pt>
  </dgm:ptLst>
  <dgm:cxnLst>
    <dgm:cxn modelId="{1517510A-0A42-415D-A423-F6FF4D5055DB}" type="presOf" srcId="{9905491C-DDE3-4CCA-A7F6-FE88F7659596}" destId="{E5EF3C83-8FD4-463E-A2F3-95BDE6DF64AC}" srcOrd="0" destOrd="2" presId="urn:microsoft.com/office/officeart/2005/8/layout/cycle8"/>
    <dgm:cxn modelId="{8021671D-8CCC-43C1-88AF-6BBD721C8712}" srcId="{CA7567FD-E058-4E58-B686-8EF99A31C2D0}" destId="{E07EF1B3-E6B4-42C8-881C-060BD416C5D0}" srcOrd="2" destOrd="0" parTransId="{5121FF3E-4FE0-4669-B1F9-BFB81596A2DA}" sibTransId="{E8E71064-EB22-4974-A110-528CABB9F2BB}"/>
    <dgm:cxn modelId="{B90D9920-E234-4790-9562-B6AB7E2292F2}" type="presOf" srcId="{CA7567FD-E058-4E58-B686-8EF99A31C2D0}" destId="{E5EF3C83-8FD4-463E-A2F3-95BDE6DF64AC}" srcOrd="0" destOrd="0" presId="urn:microsoft.com/office/officeart/2005/8/layout/cycle8"/>
    <dgm:cxn modelId="{4B22602F-2831-46E3-936B-8333466D2436}" type="presOf" srcId="{C5999FFE-9AD1-469D-9665-F9841348C12A}" destId="{24D3DE5F-95B4-4D78-AE63-2F2BCDAC87D5}" srcOrd="1" destOrd="1" presId="urn:microsoft.com/office/officeart/2005/8/layout/cycle8"/>
    <dgm:cxn modelId="{A1C62C38-5DF6-4552-A9D4-107FC53CA856}" type="presOf" srcId="{B3D9EC9D-9BB9-4507-BF32-110BFAC1E718}" destId="{772E7B9C-F733-47C6-93B3-5280DD5CF089}" srcOrd="0" destOrd="3" presId="urn:microsoft.com/office/officeart/2005/8/layout/cycle8"/>
    <dgm:cxn modelId="{94765E39-F01D-4660-820E-C5E476076E6E}" type="presOf" srcId="{E07EF1B3-E6B4-42C8-881C-060BD416C5D0}" destId="{E5EF3C83-8FD4-463E-A2F3-95BDE6DF64AC}" srcOrd="0" destOrd="3" presId="urn:microsoft.com/office/officeart/2005/8/layout/cycle8"/>
    <dgm:cxn modelId="{2E9EED61-9606-48E6-B905-201F75D80527}" srcId="{CA7567FD-E058-4E58-B686-8EF99A31C2D0}" destId="{9905491C-DDE3-4CCA-A7F6-FE88F7659596}" srcOrd="1" destOrd="0" parTransId="{42365A98-4B67-40F4-96E3-9FE783A196A3}" sibTransId="{6A6B38F2-5CAD-4E51-952D-C2FD85B19980}"/>
    <dgm:cxn modelId="{70715043-B29F-457E-86A3-C644A7995B17}" type="presOf" srcId="{C5999FFE-9AD1-469D-9665-F9841348C12A}" destId="{E5EF3C83-8FD4-463E-A2F3-95BDE6DF64AC}" srcOrd="0" destOrd="1" presId="urn:microsoft.com/office/officeart/2005/8/layout/cycle8"/>
    <dgm:cxn modelId="{1A80AA67-FF57-47F0-9985-386902C4A322}" type="presOf" srcId="{9905491C-DDE3-4CCA-A7F6-FE88F7659596}" destId="{24D3DE5F-95B4-4D78-AE63-2F2BCDAC87D5}" srcOrd="1" destOrd="2" presId="urn:microsoft.com/office/officeart/2005/8/layout/cycle8"/>
    <dgm:cxn modelId="{455FB767-2B85-4F42-905A-34A7BB123772}" srcId="{5DA7576A-221E-4112-87EC-685CDC2152BF}" destId="{CA7567FD-E058-4E58-B686-8EF99A31C2D0}" srcOrd="2" destOrd="0" parTransId="{8FEADA35-412B-465A-8A4D-77D0AA07E923}" sibTransId="{ACBB3D46-BDDC-4801-AC79-F75C615DC4B5}"/>
    <dgm:cxn modelId="{59CD6B7E-AF28-48EB-9C3D-3B0BFACEC7A7}" type="presOf" srcId="{8A5F242B-0848-4CF0-9E3F-653496D9B4F8}" destId="{772E7B9C-F733-47C6-93B3-5280DD5CF089}" srcOrd="0" destOrd="0" presId="urn:microsoft.com/office/officeart/2005/8/layout/cycle8"/>
    <dgm:cxn modelId="{CDC8DF7E-C74C-4D3D-8DCC-7ADDAD7AA9B6}" srcId="{8A5F242B-0848-4CF0-9E3F-653496D9B4F8}" destId="{B3D9EC9D-9BB9-4507-BF32-110BFAC1E718}" srcOrd="2" destOrd="0" parTransId="{D7E1E329-1102-4FCC-9FAB-050BE9F0EE16}" sibTransId="{01A67677-9736-4174-9F65-4149492D5400}"/>
    <dgm:cxn modelId="{BC7A2E94-9F7D-43BB-AE96-AD0F26AA35BB}" type="presOf" srcId="{40B1594A-889E-4243-AE63-3BDF0BA701B5}" destId="{6D9598FB-B663-4BC1-92CC-0E412D522C53}" srcOrd="1" destOrd="1" presId="urn:microsoft.com/office/officeart/2005/8/layout/cycle8"/>
    <dgm:cxn modelId="{14EAE8AE-3670-417D-9918-581FFEA185CA}" type="presOf" srcId="{40B1594A-889E-4243-AE63-3BDF0BA701B5}" destId="{772E7B9C-F733-47C6-93B3-5280DD5CF089}" srcOrd="0" destOrd="1" presId="urn:microsoft.com/office/officeart/2005/8/layout/cycle8"/>
    <dgm:cxn modelId="{4672B1B3-BA62-4DF5-904F-862D49196F5A}" type="presOf" srcId="{AF631E04-9444-43A4-8DF3-46611691FEAD}" destId="{6D9683AE-CF8D-4FB7-9183-D8450AB17B98}" srcOrd="1" destOrd="0" presId="urn:microsoft.com/office/officeart/2005/8/layout/cycle8"/>
    <dgm:cxn modelId="{23D3B8B5-20F0-4BB5-901B-B115C74DDA8A}" srcId="{5DA7576A-221E-4112-87EC-685CDC2152BF}" destId="{8A5F242B-0848-4CF0-9E3F-653496D9B4F8}" srcOrd="0" destOrd="0" parTransId="{1F3A310F-F855-42ED-B216-AA31D7B3F4EF}" sibTransId="{DB4D9FE7-E83D-4DDE-A660-FB4AD740B538}"/>
    <dgm:cxn modelId="{357CE1BE-78E6-4F41-96FC-1A6C7233F94F}" type="presOf" srcId="{B3D9EC9D-9BB9-4507-BF32-110BFAC1E718}" destId="{6D9598FB-B663-4BC1-92CC-0E412D522C53}" srcOrd="1" destOrd="3" presId="urn:microsoft.com/office/officeart/2005/8/layout/cycle8"/>
    <dgm:cxn modelId="{F3F0E1BF-643B-49E6-A9B9-3459B707EDE6}" type="presOf" srcId="{78735F9D-EC27-4886-966F-E02301CBCFE5}" destId="{772E7B9C-F733-47C6-93B3-5280DD5CF089}" srcOrd="0" destOrd="2" presId="urn:microsoft.com/office/officeart/2005/8/layout/cycle8"/>
    <dgm:cxn modelId="{9D4B66C5-F1D1-4152-A8F5-6816E54576B7}" srcId="{5DA7576A-221E-4112-87EC-685CDC2152BF}" destId="{AF631E04-9444-43A4-8DF3-46611691FEAD}" srcOrd="1" destOrd="0" parTransId="{8648A865-AEB9-4649-90F9-03240AD1511B}" sibTransId="{CBA6CBE0-8F0E-416F-BB69-A4470425F52F}"/>
    <dgm:cxn modelId="{05DBB3CE-0805-4AE7-A898-A7F5269D1ED5}" type="presOf" srcId="{AF631E04-9444-43A4-8DF3-46611691FEAD}" destId="{46C84EF8-250A-4DF2-B0FC-B8035BFEAF30}" srcOrd="0" destOrd="0" presId="urn:microsoft.com/office/officeart/2005/8/layout/cycle8"/>
    <dgm:cxn modelId="{1B337DD4-A381-48E4-A2AD-0EFFA80076FE}" srcId="{8A5F242B-0848-4CF0-9E3F-653496D9B4F8}" destId="{78735F9D-EC27-4886-966F-E02301CBCFE5}" srcOrd="1" destOrd="0" parTransId="{304DBD69-38D8-4E84-96A8-D76A04D38D48}" sibTransId="{B11F2B7F-9959-444F-83E1-B4854DB67546}"/>
    <dgm:cxn modelId="{7FC7BDD4-6AA5-4190-A8D2-7A2EFE20EF31}" srcId="{CA7567FD-E058-4E58-B686-8EF99A31C2D0}" destId="{C5999FFE-9AD1-469D-9665-F9841348C12A}" srcOrd="0" destOrd="0" parTransId="{3081209B-B013-405B-97F8-38826F807D94}" sibTransId="{455AF29A-B277-4989-84B4-9FA8C61D30D6}"/>
    <dgm:cxn modelId="{EFAA63DD-E757-4782-9448-34C7307F593C}" srcId="{8A5F242B-0848-4CF0-9E3F-653496D9B4F8}" destId="{40B1594A-889E-4243-AE63-3BDF0BA701B5}" srcOrd="0" destOrd="0" parTransId="{288A3DD7-224E-4FB4-84BC-3A86750880B0}" sibTransId="{2C0262AF-1BC2-4BA9-9DA4-2367EAAA9283}"/>
    <dgm:cxn modelId="{BF60BBE5-2054-491D-A7F7-85FA26492292}" type="presOf" srcId="{78735F9D-EC27-4886-966F-E02301CBCFE5}" destId="{6D9598FB-B663-4BC1-92CC-0E412D522C53}" srcOrd="1" destOrd="2" presId="urn:microsoft.com/office/officeart/2005/8/layout/cycle8"/>
    <dgm:cxn modelId="{9691F4E5-3B1F-43F6-942F-5B76195A782E}" type="presOf" srcId="{CA7567FD-E058-4E58-B686-8EF99A31C2D0}" destId="{24D3DE5F-95B4-4D78-AE63-2F2BCDAC87D5}" srcOrd="1" destOrd="0" presId="urn:microsoft.com/office/officeart/2005/8/layout/cycle8"/>
    <dgm:cxn modelId="{246678EE-7708-4171-91FF-FB270BDD4383}" type="presOf" srcId="{8A5F242B-0848-4CF0-9E3F-653496D9B4F8}" destId="{6D9598FB-B663-4BC1-92CC-0E412D522C53}" srcOrd="1" destOrd="0" presId="urn:microsoft.com/office/officeart/2005/8/layout/cycle8"/>
    <dgm:cxn modelId="{55083EEF-0D21-42FF-B392-867681317238}" type="presOf" srcId="{E07EF1B3-E6B4-42C8-881C-060BD416C5D0}" destId="{24D3DE5F-95B4-4D78-AE63-2F2BCDAC87D5}" srcOrd="1" destOrd="3" presId="urn:microsoft.com/office/officeart/2005/8/layout/cycle8"/>
    <dgm:cxn modelId="{529B60F4-423D-4123-9486-73ED6279AC6D}" type="presOf" srcId="{5DA7576A-221E-4112-87EC-685CDC2152BF}" destId="{500E01CB-2C6D-4246-9780-2CA4344F4A86}" srcOrd="0" destOrd="0" presId="urn:microsoft.com/office/officeart/2005/8/layout/cycle8"/>
    <dgm:cxn modelId="{35B22FC9-03A8-48D5-9C27-C5B81DB56CB0}" type="presParOf" srcId="{500E01CB-2C6D-4246-9780-2CA4344F4A86}" destId="{772E7B9C-F733-47C6-93B3-5280DD5CF089}" srcOrd="0" destOrd="0" presId="urn:microsoft.com/office/officeart/2005/8/layout/cycle8"/>
    <dgm:cxn modelId="{1979D0E2-182A-4836-A72B-E4980E2223C6}" type="presParOf" srcId="{500E01CB-2C6D-4246-9780-2CA4344F4A86}" destId="{D082DD8A-0935-4E00-B062-0ACB8905B3A7}" srcOrd="1" destOrd="0" presId="urn:microsoft.com/office/officeart/2005/8/layout/cycle8"/>
    <dgm:cxn modelId="{6FE076FC-4048-4C2B-AA9F-975F0E678415}" type="presParOf" srcId="{500E01CB-2C6D-4246-9780-2CA4344F4A86}" destId="{BAC79B3C-DD99-426B-B98C-7D64955D3D00}" srcOrd="2" destOrd="0" presId="urn:microsoft.com/office/officeart/2005/8/layout/cycle8"/>
    <dgm:cxn modelId="{15E01E7E-912B-4811-9714-05E5781C2A4C}" type="presParOf" srcId="{500E01CB-2C6D-4246-9780-2CA4344F4A86}" destId="{6D9598FB-B663-4BC1-92CC-0E412D522C53}" srcOrd="3" destOrd="0" presId="urn:microsoft.com/office/officeart/2005/8/layout/cycle8"/>
    <dgm:cxn modelId="{6599B7C6-1F73-4654-9915-C9078BDF693C}" type="presParOf" srcId="{500E01CB-2C6D-4246-9780-2CA4344F4A86}" destId="{46C84EF8-250A-4DF2-B0FC-B8035BFEAF30}" srcOrd="4" destOrd="0" presId="urn:microsoft.com/office/officeart/2005/8/layout/cycle8"/>
    <dgm:cxn modelId="{54815223-15FB-40AB-9667-83AF70D0A255}" type="presParOf" srcId="{500E01CB-2C6D-4246-9780-2CA4344F4A86}" destId="{B50EF0A7-B379-4AC6-9637-EB53B2EA844E}" srcOrd="5" destOrd="0" presId="urn:microsoft.com/office/officeart/2005/8/layout/cycle8"/>
    <dgm:cxn modelId="{5A61B419-E252-4BFC-ADE4-D06D4B4171FE}" type="presParOf" srcId="{500E01CB-2C6D-4246-9780-2CA4344F4A86}" destId="{ECB0BC7F-F978-42F1-8A32-6AC65AA5C8E4}" srcOrd="6" destOrd="0" presId="urn:microsoft.com/office/officeart/2005/8/layout/cycle8"/>
    <dgm:cxn modelId="{824BE01F-406D-441C-BBC2-85264BF56623}" type="presParOf" srcId="{500E01CB-2C6D-4246-9780-2CA4344F4A86}" destId="{6D9683AE-CF8D-4FB7-9183-D8450AB17B98}" srcOrd="7" destOrd="0" presId="urn:microsoft.com/office/officeart/2005/8/layout/cycle8"/>
    <dgm:cxn modelId="{1A06D4AE-1452-4B1E-8865-4559D7263908}" type="presParOf" srcId="{500E01CB-2C6D-4246-9780-2CA4344F4A86}" destId="{E5EF3C83-8FD4-463E-A2F3-95BDE6DF64AC}" srcOrd="8" destOrd="0" presId="urn:microsoft.com/office/officeart/2005/8/layout/cycle8"/>
    <dgm:cxn modelId="{11D9C20B-9009-4AE7-A8B7-3B052CB932CB}" type="presParOf" srcId="{500E01CB-2C6D-4246-9780-2CA4344F4A86}" destId="{7DAEF575-4A18-4ED6-9941-444F62E14042}" srcOrd="9" destOrd="0" presId="urn:microsoft.com/office/officeart/2005/8/layout/cycle8"/>
    <dgm:cxn modelId="{BA488E40-D5CD-47C0-9C2F-EF7BE76E7800}" type="presParOf" srcId="{500E01CB-2C6D-4246-9780-2CA4344F4A86}" destId="{AED63C7C-0F5E-4DA5-BF67-D4D2742D688B}" srcOrd="10" destOrd="0" presId="urn:microsoft.com/office/officeart/2005/8/layout/cycle8"/>
    <dgm:cxn modelId="{18A14AF3-6316-4E2B-8689-6A1A116E6D4D}" type="presParOf" srcId="{500E01CB-2C6D-4246-9780-2CA4344F4A86}" destId="{24D3DE5F-95B4-4D78-AE63-2F2BCDAC87D5}" srcOrd="11" destOrd="0" presId="urn:microsoft.com/office/officeart/2005/8/layout/cycle8"/>
    <dgm:cxn modelId="{7EF6A18F-DAB5-46F4-9C45-C4045CAED766}" type="presParOf" srcId="{500E01CB-2C6D-4246-9780-2CA4344F4A86}" destId="{EF5A7FDC-D1CE-4398-A349-9FF381B3DD00}" srcOrd="12" destOrd="0" presId="urn:microsoft.com/office/officeart/2005/8/layout/cycle8"/>
    <dgm:cxn modelId="{960606C5-E5A9-4E67-987E-537919BC2C1F}" type="presParOf" srcId="{500E01CB-2C6D-4246-9780-2CA4344F4A86}" destId="{42326E49-914F-4E4E-A014-36232658DC0E}" srcOrd="13" destOrd="0" presId="urn:microsoft.com/office/officeart/2005/8/layout/cycle8"/>
    <dgm:cxn modelId="{A866383B-9C1E-4B58-9136-01EA720DCAD5}" type="presParOf" srcId="{500E01CB-2C6D-4246-9780-2CA4344F4A86}" destId="{62AE8179-243A-49BA-ABD9-689A94EF01A1}" srcOrd="14" destOrd="0" presId="urn:microsoft.com/office/officeart/2005/8/layout/cycle8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FD9AEF3D-4798-4FAD-ADC7-F911CEFC0090}" type="doc">
      <dgm:prSet loTypeId="urn:microsoft.com/office/officeart/2005/8/layout/cycle6" loCatId="cycle" qsTypeId="urn:microsoft.com/office/officeart/2005/8/quickstyle/3d2" qsCatId="3D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BD8A0E61-02DE-448C-B784-FAB5B12B37A1}">
      <dgm:prSet phldrT="[Text]"/>
      <dgm:spPr/>
      <dgm:t>
        <a:bodyPr/>
        <a:lstStyle/>
        <a:p>
          <a:r>
            <a:rPr lang="en-US" dirty="0"/>
            <a:t>Program Metrics Reporting</a:t>
          </a:r>
        </a:p>
      </dgm:t>
    </dgm:pt>
    <dgm:pt modelId="{4034A6E6-18E1-4801-B439-280CB127518E}" type="parTrans" cxnId="{64760213-0D30-494F-84B7-716BF3438C81}">
      <dgm:prSet/>
      <dgm:spPr/>
      <dgm:t>
        <a:bodyPr/>
        <a:lstStyle/>
        <a:p>
          <a:endParaRPr lang="en-US"/>
        </a:p>
      </dgm:t>
    </dgm:pt>
    <dgm:pt modelId="{1585BA6B-BB40-424C-A9BA-FFFF713B1340}" type="sibTrans" cxnId="{64760213-0D30-494F-84B7-716BF3438C81}">
      <dgm:prSet/>
      <dgm:spPr/>
      <dgm:t>
        <a:bodyPr/>
        <a:lstStyle/>
        <a:p>
          <a:endParaRPr lang="en-US"/>
        </a:p>
      </dgm:t>
    </dgm:pt>
    <dgm:pt modelId="{AC301D50-1DA3-4B75-9572-8939FA19198B}">
      <dgm:prSet phldrT="[Text]"/>
      <dgm:spPr/>
      <dgm:t>
        <a:bodyPr/>
        <a:lstStyle/>
        <a:p>
          <a:r>
            <a:rPr lang="en-US" dirty="0"/>
            <a:t>Desk Audits</a:t>
          </a:r>
        </a:p>
      </dgm:t>
    </dgm:pt>
    <dgm:pt modelId="{48DD227D-DFB8-4271-B58F-491022943C70}" type="parTrans" cxnId="{4E039FAB-E3A0-431D-9239-2CAED541DCEF}">
      <dgm:prSet/>
      <dgm:spPr/>
      <dgm:t>
        <a:bodyPr/>
        <a:lstStyle/>
        <a:p>
          <a:endParaRPr lang="en-US"/>
        </a:p>
      </dgm:t>
    </dgm:pt>
    <dgm:pt modelId="{FC83FD06-5C33-4CE9-8C8D-9C68A483CF01}" type="sibTrans" cxnId="{4E039FAB-E3A0-431D-9239-2CAED541DCEF}">
      <dgm:prSet/>
      <dgm:spPr/>
      <dgm:t>
        <a:bodyPr/>
        <a:lstStyle/>
        <a:p>
          <a:endParaRPr lang="en-US"/>
        </a:p>
      </dgm:t>
    </dgm:pt>
    <dgm:pt modelId="{257321D0-7004-4486-A3F5-1F8373C3A04A}">
      <dgm:prSet phldrT="[Text]"/>
      <dgm:spPr/>
      <dgm:t>
        <a:bodyPr/>
        <a:lstStyle/>
        <a:p>
          <a:r>
            <a:rPr lang="en-US" dirty="0"/>
            <a:t>Field Observations</a:t>
          </a:r>
        </a:p>
      </dgm:t>
    </dgm:pt>
    <dgm:pt modelId="{CC830712-8E2A-4D4F-ACFD-4BB112F02563}" type="parTrans" cxnId="{D8099577-FE69-4C9D-84BB-4B1E25DE3805}">
      <dgm:prSet/>
      <dgm:spPr/>
      <dgm:t>
        <a:bodyPr/>
        <a:lstStyle/>
        <a:p>
          <a:endParaRPr lang="en-US"/>
        </a:p>
      </dgm:t>
    </dgm:pt>
    <dgm:pt modelId="{0C0C4FC8-D5FD-4B38-8D3B-38FEE854E699}" type="sibTrans" cxnId="{D8099577-FE69-4C9D-84BB-4B1E25DE3805}">
      <dgm:prSet/>
      <dgm:spPr/>
      <dgm:t>
        <a:bodyPr/>
        <a:lstStyle/>
        <a:p>
          <a:endParaRPr lang="en-US"/>
        </a:p>
      </dgm:t>
    </dgm:pt>
    <dgm:pt modelId="{C04FACD0-A767-4A50-998F-538D01483B0B}">
      <dgm:prSet phldrT="[Text]"/>
      <dgm:spPr/>
      <dgm:t>
        <a:bodyPr/>
        <a:lstStyle/>
        <a:p>
          <a:r>
            <a:rPr lang="en-US" dirty="0"/>
            <a:t>Self Assessment</a:t>
          </a:r>
        </a:p>
      </dgm:t>
    </dgm:pt>
    <dgm:pt modelId="{16F2A24F-97C4-4756-BFF4-C10854A22AB7}" type="parTrans" cxnId="{358210DD-2BA6-4CEC-9BC5-7AA0D50F5668}">
      <dgm:prSet/>
      <dgm:spPr/>
      <dgm:t>
        <a:bodyPr/>
        <a:lstStyle/>
        <a:p>
          <a:endParaRPr lang="en-US"/>
        </a:p>
      </dgm:t>
    </dgm:pt>
    <dgm:pt modelId="{D011DD66-EBDE-4CFE-B876-E904524A4FDE}" type="sibTrans" cxnId="{358210DD-2BA6-4CEC-9BC5-7AA0D50F5668}">
      <dgm:prSet/>
      <dgm:spPr/>
      <dgm:t>
        <a:bodyPr/>
        <a:lstStyle/>
        <a:p>
          <a:endParaRPr lang="en-US"/>
        </a:p>
      </dgm:t>
    </dgm:pt>
    <dgm:pt modelId="{6F777D44-8059-47E4-B489-5E6F73561398}" type="pres">
      <dgm:prSet presAssocID="{FD9AEF3D-4798-4FAD-ADC7-F911CEFC0090}" presName="cycle" presStyleCnt="0">
        <dgm:presLayoutVars>
          <dgm:dir/>
          <dgm:resizeHandles val="exact"/>
        </dgm:presLayoutVars>
      </dgm:prSet>
      <dgm:spPr/>
    </dgm:pt>
    <dgm:pt modelId="{72C83765-F50B-40A4-B8B1-3E95241B67B4}" type="pres">
      <dgm:prSet presAssocID="{BD8A0E61-02DE-448C-B784-FAB5B12B37A1}" presName="node" presStyleLbl="node1" presStyleIdx="0" presStyleCnt="4">
        <dgm:presLayoutVars>
          <dgm:bulletEnabled val="1"/>
        </dgm:presLayoutVars>
      </dgm:prSet>
      <dgm:spPr/>
    </dgm:pt>
    <dgm:pt modelId="{18ACC0C7-443F-4F20-ABFE-FAEE63750E99}" type="pres">
      <dgm:prSet presAssocID="{BD8A0E61-02DE-448C-B784-FAB5B12B37A1}" presName="spNode" presStyleCnt="0"/>
      <dgm:spPr/>
    </dgm:pt>
    <dgm:pt modelId="{801D378C-E489-40F5-B193-4160887F0AAA}" type="pres">
      <dgm:prSet presAssocID="{1585BA6B-BB40-424C-A9BA-FFFF713B1340}" presName="sibTrans" presStyleLbl="sibTrans1D1" presStyleIdx="0" presStyleCnt="4"/>
      <dgm:spPr/>
    </dgm:pt>
    <dgm:pt modelId="{07D33271-23C8-4E0F-ADED-CCA9EB96D763}" type="pres">
      <dgm:prSet presAssocID="{AC301D50-1DA3-4B75-9572-8939FA19198B}" presName="node" presStyleLbl="node1" presStyleIdx="1" presStyleCnt="4">
        <dgm:presLayoutVars>
          <dgm:bulletEnabled val="1"/>
        </dgm:presLayoutVars>
      </dgm:prSet>
      <dgm:spPr/>
    </dgm:pt>
    <dgm:pt modelId="{3F5E639A-B4F2-4C57-A2C9-3954F8F25E56}" type="pres">
      <dgm:prSet presAssocID="{AC301D50-1DA3-4B75-9572-8939FA19198B}" presName="spNode" presStyleCnt="0"/>
      <dgm:spPr/>
    </dgm:pt>
    <dgm:pt modelId="{A9B6AC7E-4771-4D48-AA13-B82A01580533}" type="pres">
      <dgm:prSet presAssocID="{FC83FD06-5C33-4CE9-8C8D-9C68A483CF01}" presName="sibTrans" presStyleLbl="sibTrans1D1" presStyleIdx="1" presStyleCnt="4"/>
      <dgm:spPr/>
    </dgm:pt>
    <dgm:pt modelId="{4990E092-5896-498C-9432-2BADA8013200}" type="pres">
      <dgm:prSet presAssocID="{257321D0-7004-4486-A3F5-1F8373C3A04A}" presName="node" presStyleLbl="node1" presStyleIdx="2" presStyleCnt="4">
        <dgm:presLayoutVars>
          <dgm:bulletEnabled val="1"/>
        </dgm:presLayoutVars>
      </dgm:prSet>
      <dgm:spPr/>
    </dgm:pt>
    <dgm:pt modelId="{01DDCC91-52DF-474A-8FDB-BFC817A34FCA}" type="pres">
      <dgm:prSet presAssocID="{257321D0-7004-4486-A3F5-1F8373C3A04A}" presName="spNode" presStyleCnt="0"/>
      <dgm:spPr/>
    </dgm:pt>
    <dgm:pt modelId="{73E8B6B0-C8EA-4326-8CFF-2B40D9ECEBE5}" type="pres">
      <dgm:prSet presAssocID="{0C0C4FC8-D5FD-4B38-8D3B-38FEE854E699}" presName="sibTrans" presStyleLbl="sibTrans1D1" presStyleIdx="2" presStyleCnt="4"/>
      <dgm:spPr/>
    </dgm:pt>
    <dgm:pt modelId="{7A3B1861-509C-4B96-8C0F-D08BC5F4EFB4}" type="pres">
      <dgm:prSet presAssocID="{C04FACD0-A767-4A50-998F-538D01483B0B}" presName="node" presStyleLbl="node1" presStyleIdx="3" presStyleCnt="4">
        <dgm:presLayoutVars>
          <dgm:bulletEnabled val="1"/>
        </dgm:presLayoutVars>
      </dgm:prSet>
      <dgm:spPr/>
    </dgm:pt>
    <dgm:pt modelId="{BA95DF95-9086-4A92-920E-33769B9CCB83}" type="pres">
      <dgm:prSet presAssocID="{C04FACD0-A767-4A50-998F-538D01483B0B}" presName="spNode" presStyleCnt="0"/>
      <dgm:spPr/>
    </dgm:pt>
    <dgm:pt modelId="{A3960F8C-1F63-465A-95D8-76329739DC09}" type="pres">
      <dgm:prSet presAssocID="{D011DD66-EBDE-4CFE-B876-E904524A4FDE}" presName="sibTrans" presStyleLbl="sibTrans1D1" presStyleIdx="3" presStyleCnt="4"/>
      <dgm:spPr/>
    </dgm:pt>
  </dgm:ptLst>
  <dgm:cxnLst>
    <dgm:cxn modelId="{64760213-0D30-494F-84B7-716BF3438C81}" srcId="{FD9AEF3D-4798-4FAD-ADC7-F911CEFC0090}" destId="{BD8A0E61-02DE-448C-B784-FAB5B12B37A1}" srcOrd="0" destOrd="0" parTransId="{4034A6E6-18E1-4801-B439-280CB127518E}" sibTransId="{1585BA6B-BB40-424C-A9BA-FFFF713B1340}"/>
    <dgm:cxn modelId="{0A54B865-5DD4-4D25-BA09-26D13B737779}" type="presOf" srcId="{D011DD66-EBDE-4CFE-B876-E904524A4FDE}" destId="{A3960F8C-1F63-465A-95D8-76329739DC09}" srcOrd="0" destOrd="0" presId="urn:microsoft.com/office/officeart/2005/8/layout/cycle6"/>
    <dgm:cxn modelId="{80B7B773-92F7-4260-AE21-027A45BE3DC6}" type="presOf" srcId="{1585BA6B-BB40-424C-A9BA-FFFF713B1340}" destId="{801D378C-E489-40F5-B193-4160887F0AAA}" srcOrd="0" destOrd="0" presId="urn:microsoft.com/office/officeart/2005/8/layout/cycle6"/>
    <dgm:cxn modelId="{D8099577-FE69-4C9D-84BB-4B1E25DE3805}" srcId="{FD9AEF3D-4798-4FAD-ADC7-F911CEFC0090}" destId="{257321D0-7004-4486-A3F5-1F8373C3A04A}" srcOrd="2" destOrd="0" parTransId="{CC830712-8E2A-4D4F-ACFD-4BB112F02563}" sibTransId="{0C0C4FC8-D5FD-4B38-8D3B-38FEE854E699}"/>
    <dgm:cxn modelId="{DF52AC83-DEF9-4F89-8276-FA1A26DC4F32}" type="presOf" srcId="{AC301D50-1DA3-4B75-9572-8939FA19198B}" destId="{07D33271-23C8-4E0F-ADED-CCA9EB96D763}" srcOrd="0" destOrd="0" presId="urn:microsoft.com/office/officeart/2005/8/layout/cycle6"/>
    <dgm:cxn modelId="{D1CCE589-A81A-4FEB-8667-322EF6D04600}" type="presOf" srcId="{C04FACD0-A767-4A50-998F-538D01483B0B}" destId="{7A3B1861-509C-4B96-8C0F-D08BC5F4EFB4}" srcOrd="0" destOrd="0" presId="urn:microsoft.com/office/officeart/2005/8/layout/cycle6"/>
    <dgm:cxn modelId="{5D03839C-B63E-4969-BFFC-76E91EA5EFAC}" type="presOf" srcId="{FD9AEF3D-4798-4FAD-ADC7-F911CEFC0090}" destId="{6F777D44-8059-47E4-B489-5E6F73561398}" srcOrd="0" destOrd="0" presId="urn:microsoft.com/office/officeart/2005/8/layout/cycle6"/>
    <dgm:cxn modelId="{4E039FAB-E3A0-431D-9239-2CAED541DCEF}" srcId="{FD9AEF3D-4798-4FAD-ADC7-F911CEFC0090}" destId="{AC301D50-1DA3-4B75-9572-8939FA19198B}" srcOrd="1" destOrd="0" parTransId="{48DD227D-DFB8-4271-B58F-491022943C70}" sibTransId="{FC83FD06-5C33-4CE9-8C8D-9C68A483CF01}"/>
    <dgm:cxn modelId="{3D7D1BB6-BBE9-4023-A71F-7DC8D265172C}" type="presOf" srcId="{257321D0-7004-4486-A3F5-1F8373C3A04A}" destId="{4990E092-5896-498C-9432-2BADA8013200}" srcOrd="0" destOrd="0" presId="urn:microsoft.com/office/officeart/2005/8/layout/cycle6"/>
    <dgm:cxn modelId="{358210DD-2BA6-4CEC-9BC5-7AA0D50F5668}" srcId="{FD9AEF3D-4798-4FAD-ADC7-F911CEFC0090}" destId="{C04FACD0-A767-4A50-998F-538D01483B0B}" srcOrd="3" destOrd="0" parTransId="{16F2A24F-97C4-4756-BFF4-C10854A22AB7}" sibTransId="{D011DD66-EBDE-4CFE-B876-E904524A4FDE}"/>
    <dgm:cxn modelId="{4988C3E6-1F42-4613-A4EF-E2492CE154E6}" type="presOf" srcId="{FC83FD06-5C33-4CE9-8C8D-9C68A483CF01}" destId="{A9B6AC7E-4771-4D48-AA13-B82A01580533}" srcOrd="0" destOrd="0" presId="urn:microsoft.com/office/officeart/2005/8/layout/cycle6"/>
    <dgm:cxn modelId="{A60780F0-5148-401D-889A-779E6D3B5066}" type="presOf" srcId="{BD8A0E61-02DE-448C-B784-FAB5B12B37A1}" destId="{72C83765-F50B-40A4-B8B1-3E95241B67B4}" srcOrd="0" destOrd="0" presId="urn:microsoft.com/office/officeart/2005/8/layout/cycle6"/>
    <dgm:cxn modelId="{59CADEF2-A54F-4D16-BD6A-3F0CFBC35743}" type="presOf" srcId="{0C0C4FC8-D5FD-4B38-8D3B-38FEE854E699}" destId="{73E8B6B0-C8EA-4326-8CFF-2B40D9ECEBE5}" srcOrd="0" destOrd="0" presId="urn:microsoft.com/office/officeart/2005/8/layout/cycle6"/>
    <dgm:cxn modelId="{6F6C08F7-3159-435C-949A-A7DEB95BAE88}" type="presParOf" srcId="{6F777D44-8059-47E4-B489-5E6F73561398}" destId="{72C83765-F50B-40A4-B8B1-3E95241B67B4}" srcOrd="0" destOrd="0" presId="urn:microsoft.com/office/officeart/2005/8/layout/cycle6"/>
    <dgm:cxn modelId="{A5F604CB-CA93-4E29-8C00-41D90E15ECE9}" type="presParOf" srcId="{6F777D44-8059-47E4-B489-5E6F73561398}" destId="{18ACC0C7-443F-4F20-ABFE-FAEE63750E99}" srcOrd="1" destOrd="0" presId="urn:microsoft.com/office/officeart/2005/8/layout/cycle6"/>
    <dgm:cxn modelId="{191E1B75-1E9D-4E5B-B8BB-C071F0AC4BBC}" type="presParOf" srcId="{6F777D44-8059-47E4-B489-5E6F73561398}" destId="{801D378C-E489-40F5-B193-4160887F0AAA}" srcOrd="2" destOrd="0" presId="urn:microsoft.com/office/officeart/2005/8/layout/cycle6"/>
    <dgm:cxn modelId="{0B446012-C107-427D-AF54-333A478103DD}" type="presParOf" srcId="{6F777D44-8059-47E4-B489-5E6F73561398}" destId="{07D33271-23C8-4E0F-ADED-CCA9EB96D763}" srcOrd="3" destOrd="0" presId="urn:microsoft.com/office/officeart/2005/8/layout/cycle6"/>
    <dgm:cxn modelId="{F91ADD4E-B7DA-4A24-940F-F67E55242177}" type="presParOf" srcId="{6F777D44-8059-47E4-B489-5E6F73561398}" destId="{3F5E639A-B4F2-4C57-A2C9-3954F8F25E56}" srcOrd="4" destOrd="0" presId="urn:microsoft.com/office/officeart/2005/8/layout/cycle6"/>
    <dgm:cxn modelId="{72DA88DD-1661-4D20-851E-9E6009D3FF67}" type="presParOf" srcId="{6F777D44-8059-47E4-B489-5E6F73561398}" destId="{A9B6AC7E-4771-4D48-AA13-B82A01580533}" srcOrd="5" destOrd="0" presId="urn:microsoft.com/office/officeart/2005/8/layout/cycle6"/>
    <dgm:cxn modelId="{D7238454-0D3A-46F9-8477-1221BF9068B3}" type="presParOf" srcId="{6F777D44-8059-47E4-B489-5E6F73561398}" destId="{4990E092-5896-498C-9432-2BADA8013200}" srcOrd="6" destOrd="0" presId="urn:microsoft.com/office/officeart/2005/8/layout/cycle6"/>
    <dgm:cxn modelId="{8AE66D9F-5479-40E4-91F0-7AB18203ADFF}" type="presParOf" srcId="{6F777D44-8059-47E4-B489-5E6F73561398}" destId="{01DDCC91-52DF-474A-8FDB-BFC817A34FCA}" srcOrd="7" destOrd="0" presId="urn:microsoft.com/office/officeart/2005/8/layout/cycle6"/>
    <dgm:cxn modelId="{52A2413A-149C-4B60-A58C-02005E18C983}" type="presParOf" srcId="{6F777D44-8059-47E4-B489-5E6F73561398}" destId="{73E8B6B0-C8EA-4326-8CFF-2B40D9ECEBE5}" srcOrd="8" destOrd="0" presId="urn:microsoft.com/office/officeart/2005/8/layout/cycle6"/>
    <dgm:cxn modelId="{98D2468B-DC7E-4C7E-A96F-EB281B3FF2C3}" type="presParOf" srcId="{6F777D44-8059-47E4-B489-5E6F73561398}" destId="{7A3B1861-509C-4B96-8C0F-D08BC5F4EFB4}" srcOrd="9" destOrd="0" presId="urn:microsoft.com/office/officeart/2005/8/layout/cycle6"/>
    <dgm:cxn modelId="{3F6853EB-00D1-4F57-9ADD-A5484A5DB0A4}" type="presParOf" srcId="{6F777D44-8059-47E4-B489-5E6F73561398}" destId="{BA95DF95-9086-4A92-920E-33769B9CCB83}" srcOrd="10" destOrd="0" presId="urn:microsoft.com/office/officeart/2005/8/layout/cycle6"/>
    <dgm:cxn modelId="{1567C87A-56A1-43DA-A0A1-D5FB6A555D57}" type="presParOf" srcId="{6F777D44-8059-47E4-B489-5E6F73561398}" destId="{A3960F8C-1F63-465A-95D8-76329739DC09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72E7B9C-F733-47C6-93B3-5280DD5CF089}">
      <dsp:nvSpPr>
        <dsp:cNvPr id="0" name=""/>
        <dsp:cNvSpPr/>
      </dsp:nvSpPr>
      <dsp:spPr>
        <a:xfrm>
          <a:off x="2895574" y="360698"/>
          <a:ext cx="6331146" cy="5943622"/>
        </a:xfrm>
        <a:prstGeom prst="pie">
          <a:avLst>
            <a:gd name="adj1" fmla="val 16200000"/>
            <a:gd name="adj2" fmla="val 180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None/>
          </a:pPr>
          <a:r>
            <a:rPr lang="en-US" sz="1200" b="1" u="sng" kern="1200" dirty="0"/>
            <a:t>Delegate will continually update data into Child Plus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1200"/>
            </a:spcAft>
            <a:buChar char="•"/>
          </a:pPr>
          <a:r>
            <a:rPr lang="en-US" sz="1200" b="0" kern="1200" dirty="0"/>
            <a:t>Understand how the data is collected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b="0" kern="1200" dirty="0"/>
            <a:t>Use your program's data to decide on new priorities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b="0" kern="1200" dirty="0"/>
            <a:t>Celebrate the good news that data shows and learn from the bad news so you can improve your program</a:t>
          </a:r>
        </a:p>
      </dsp:txBody>
      <dsp:txXfrm>
        <a:off x="6232239" y="1620180"/>
        <a:ext cx="2261123" cy="1768935"/>
      </dsp:txXfrm>
    </dsp:sp>
    <dsp:sp modelId="{46C84EF8-250A-4DF2-B0FC-B8035BFEAF30}">
      <dsp:nvSpPr>
        <dsp:cNvPr id="0" name=""/>
        <dsp:cNvSpPr/>
      </dsp:nvSpPr>
      <dsp:spPr>
        <a:xfrm>
          <a:off x="3096996" y="697235"/>
          <a:ext cx="5760720" cy="5760720"/>
        </a:xfrm>
        <a:prstGeom prst="pie">
          <a:avLst>
            <a:gd name="adj1" fmla="val 1800000"/>
            <a:gd name="adj2" fmla="val 9000000"/>
          </a:avLst>
        </a:prstGeom>
        <a:solidFill>
          <a:schemeClr val="accent3">
            <a:hueOff val="6521093"/>
            <a:satOff val="-24779"/>
            <a:lumOff val="3627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6510" tIns="16510" rIns="16510" bIns="16510" numCol="1" spcCol="1270" anchor="ctr" anchorCtr="0">
          <a:noAutofit/>
        </a:bodyPr>
        <a:lstStyle/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Build a stronger-viable database to measure outcomes for our children and families 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Share data appropriately with different audiences and show how each audience can use the information  </a:t>
          </a:r>
        </a:p>
        <a:p>
          <a:pPr marL="0" lvl="0" indent="0" algn="ctr" defTabSz="5778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b="0" kern="1200" dirty="0"/>
            <a:t>Embrace that data opens doors for staff to become more knowledgeable</a:t>
          </a:r>
        </a:p>
      </dsp:txBody>
      <dsp:txXfrm>
        <a:off x="4468596" y="4434845"/>
        <a:ext cx="3086100" cy="1508760"/>
      </dsp:txXfrm>
    </dsp:sp>
    <dsp:sp modelId="{E5EF3C83-8FD4-463E-A2F3-95BDE6DF64AC}">
      <dsp:nvSpPr>
        <dsp:cNvPr id="0" name=""/>
        <dsp:cNvSpPr/>
      </dsp:nvSpPr>
      <dsp:spPr>
        <a:xfrm>
          <a:off x="2978353" y="491495"/>
          <a:ext cx="5760720" cy="5760720"/>
        </a:xfrm>
        <a:prstGeom prst="pie">
          <a:avLst>
            <a:gd name="adj1" fmla="val 9000000"/>
            <a:gd name="adj2" fmla="val 16200000"/>
          </a:avLst>
        </a:prstGeom>
        <a:solidFill>
          <a:schemeClr val="accent3">
            <a:hueOff val="13042187"/>
            <a:satOff val="-49559"/>
            <a:lumOff val="7255"/>
            <a:alphaOff val="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5240" tIns="15240" rIns="15240" bIns="1524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b="1" u="sng" kern="1200" dirty="0"/>
            <a:t>Grantee will develop performance metrics 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b="0" kern="1200" dirty="0"/>
            <a:t>Establishing critical processes/client requirements</a:t>
          </a:r>
          <a:endParaRPr lang="en-US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b="0" kern="1200" dirty="0"/>
            <a:t>Establishing targets</a:t>
          </a:r>
          <a:r>
            <a:rPr lang="en-US" sz="1200" b="0" u="none" kern="1200" dirty="0"/>
            <a:t>—indicators</a:t>
          </a:r>
          <a:r>
            <a:rPr lang="en-US" sz="1200" b="0" kern="1200" dirty="0"/>
            <a:t> against which results can be scored</a:t>
          </a:r>
          <a:endParaRPr lang="en-US" kern="1200" dirty="0"/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ts val="600"/>
            </a:spcAft>
            <a:buChar char="•"/>
          </a:pPr>
          <a:r>
            <a:rPr lang="en-US" sz="1200" b="0" kern="1200" dirty="0"/>
            <a:t>Identifying specific, measurable outputs of work</a:t>
          </a:r>
        </a:p>
        <a:p>
          <a:pPr marL="114300" lvl="1" indent="-114300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endParaRPr lang="en-US" kern="1200" dirty="0"/>
        </a:p>
      </dsp:txBody>
      <dsp:txXfrm>
        <a:off x="3645636" y="1712219"/>
        <a:ext cx="2057400" cy="1714500"/>
      </dsp:txXfrm>
    </dsp:sp>
    <dsp:sp modelId="{EF5A7FDC-D1CE-4398-A349-9FF381B3DD00}">
      <dsp:nvSpPr>
        <dsp:cNvPr id="0" name=""/>
        <dsp:cNvSpPr/>
      </dsp:nvSpPr>
      <dsp:spPr>
        <a:xfrm>
          <a:off x="2705380" y="94944"/>
          <a:ext cx="6708568" cy="6473952"/>
        </a:xfrm>
        <a:prstGeom prst="circularArrow">
          <a:avLst>
            <a:gd name="adj1" fmla="val 5085"/>
            <a:gd name="adj2" fmla="val 327528"/>
            <a:gd name="adj3" fmla="val 1472472"/>
            <a:gd name="adj4" fmla="val 16199432"/>
            <a:gd name="adj5" fmla="val 5932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42326E49-914F-4E4E-A014-36232658DC0E}">
      <dsp:nvSpPr>
        <dsp:cNvPr id="0" name=""/>
        <dsp:cNvSpPr/>
      </dsp:nvSpPr>
      <dsp:spPr>
        <a:xfrm>
          <a:off x="2740380" y="340255"/>
          <a:ext cx="6473952" cy="6473952"/>
        </a:xfrm>
        <a:prstGeom prst="circularArrow">
          <a:avLst>
            <a:gd name="adj1" fmla="val 5085"/>
            <a:gd name="adj2" fmla="val 327528"/>
            <a:gd name="adj3" fmla="val 8671970"/>
            <a:gd name="adj4" fmla="val 1800502"/>
            <a:gd name="adj5" fmla="val 5932"/>
          </a:avLst>
        </a:prstGeom>
        <a:solidFill>
          <a:schemeClr val="accent3">
            <a:hueOff val="6521093"/>
            <a:satOff val="-24779"/>
            <a:lumOff val="3627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2AE8179-243A-49BA-ABD9-689A94EF01A1}">
      <dsp:nvSpPr>
        <dsp:cNvPr id="0" name=""/>
        <dsp:cNvSpPr/>
      </dsp:nvSpPr>
      <dsp:spPr>
        <a:xfrm>
          <a:off x="2621261" y="134879"/>
          <a:ext cx="6473952" cy="6473952"/>
        </a:xfrm>
        <a:prstGeom prst="circularArrow">
          <a:avLst>
            <a:gd name="adj1" fmla="val 5085"/>
            <a:gd name="adj2" fmla="val 327528"/>
            <a:gd name="adj3" fmla="val 15873039"/>
            <a:gd name="adj4" fmla="val 9000000"/>
            <a:gd name="adj5" fmla="val 5932"/>
          </a:avLst>
        </a:prstGeom>
        <a:solidFill>
          <a:schemeClr val="accent3">
            <a:hueOff val="13042187"/>
            <a:satOff val="-49559"/>
            <a:lumOff val="725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2C83765-F50B-40A4-B8B1-3E95241B67B4}">
      <dsp:nvSpPr>
        <dsp:cNvPr id="0" name=""/>
        <dsp:cNvSpPr/>
      </dsp:nvSpPr>
      <dsp:spPr>
        <a:xfrm>
          <a:off x="3089907" y="152"/>
          <a:ext cx="1922784" cy="1249810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51000"/>
                <a:satMod val="130000"/>
              </a:schemeClr>
            </a:gs>
            <a:gs pos="80000">
              <a:schemeClr val="accent3">
                <a:hueOff val="0"/>
                <a:satOff val="0"/>
                <a:lumOff val="0"/>
                <a:alphaOff val="0"/>
                <a:shade val="93000"/>
                <a:satMod val="13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Program Metrics Reporting</a:t>
          </a:r>
        </a:p>
      </dsp:txBody>
      <dsp:txXfrm>
        <a:off x="3150918" y="61163"/>
        <a:ext cx="1800762" cy="1127788"/>
      </dsp:txXfrm>
    </dsp:sp>
    <dsp:sp modelId="{801D378C-E489-40F5-B193-4160887F0AAA}">
      <dsp:nvSpPr>
        <dsp:cNvPr id="0" name=""/>
        <dsp:cNvSpPr/>
      </dsp:nvSpPr>
      <dsp:spPr>
        <a:xfrm>
          <a:off x="1988191" y="625057"/>
          <a:ext cx="4126217" cy="4126217"/>
        </a:xfrm>
        <a:custGeom>
          <a:avLst/>
          <a:gdLst/>
          <a:ahLst/>
          <a:cxnLst/>
          <a:rect l="0" t="0" r="0" b="0"/>
          <a:pathLst>
            <a:path>
              <a:moveTo>
                <a:pt x="3038325" y="245040"/>
              </a:moveTo>
              <a:arcTo wR="2063108" hR="2063108" stAng="17892553" swAng="2623467"/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7D33271-23C8-4E0F-ADED-CCA9EB96D763}">
      <dsp:nvSpPr>
        <dsp:cNvPr id="0" name=""/>
        <dsp:cNvSpPr/>
      </dsp:nvSpPr>
      <dsp:spPr>
        <a:xfrm>
          <a:off x="5153016" y="2063261"/>
          <a:ext cx="1922784" cy="1249810"/>
        </a:xfrm>
        <a:prstGeom prst="roundRect">
          <a:avLst/>
        </a:prstGeom>
        <a:gradFill rotWithShape="0">
          <a:gsLst>
            <a:gs pos="0">
              <a:schemeClr val="accent3">
                <a:hueOff val="4347396"/>
                <a:satOff val="-16520"/>
                <a:lumOff val="2418"/>
                <a:alphaOff val="0"/>
                <a:shade val="51000"/>
                <a:satMod val="130000"/>
              </a:schemeClr>
            </a:gs>
            <a:gs pos="80000">
              <a:schemeClr val="accent3">
                <a:hueOff val="4347396"/>
                <a:satOff val="-16520"/>
                <a:lumOff val="2418"/>
                <a:alphaOff val="0"/>
                <a:shade val="93000"/>
                <a:satMod val="130000"/>
              </a:schemeClr>
            </a:gs>
            <a:gs pos="100000">
              <a:schemeClr val="accent3">
                <a:hueOff val="4347396"/>
                <a:satOff val="-16520"/>
                <a:lumOff val="2418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Desk Audits</a:t>
          </a:r>
        </a:p>
      </dsp:txBody>
      <dsp:txXfrm>
        <a:off x="5214027" y="2124272"/>
        <a:ext cx="1800762" cy="1127788"/>
      </dsp:txXfrm>
    </dsp:sp>
    <dsp:sp modelId="{A9B6AC7E-4771-4D48-AA13-B82A01580533}">
      <dsp:nvSpPr>
        <dsp:cNvPr id="0" name=""/>
        <dsp:cNvSpPr/>
      </dsp:nvSpPr>
      <dsp:spPr>
        <a:xfrm>
          <a:off x="1988191" y="625057"/>
          <a:ext cx="4126217" cy="4126217"/>
        </a:xfrm>
        <a:custGeom>
          <a:avLst/>
          <a:gdLst/>
          <a:ahLst/>
          <a:cxnLst/>
          <a:rect l="0" t="0" r="0" b="0"/>
          <a:pathLst>
            <a:path>
              <a:moveTo>
                <a:pt x="4024502" y="2702915"/>
              </a:moveTo>
              <a:arcTo wR="2063108" hR="2063108" stAng="1083980" swAng="2623467"/>
            </a:path>
          </a:pathLst>
        </a:custGeom>
        <a:noFill/>
        <a:ln w="9525" cap="flat" cmpd="sng" algn="ctr">
          <a:solidFill>
            <a:schemeClr val="accent3">
              <a:hueOff val="4347396"/>
              <a:satOff val="-16520"/>
              <a:lumOff val="2418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990E092-5896-498C-9432-2BADA8013200}">
      <dsp:nvSpPr>
        <dsp:cNvPr id="0" name=""/>
        <dsp:cNvSpPr/>
      </dsp:nvSpPr>
      <dsp:spPr>
        <a:xfrm>
          <a:off x="3089907" y="4126370"/>
          <a:ext cx="1922784" cy="1249810"/>
        </a:xfrm>
        <a:prstGeom prst="roundRect">
          <a:avLst/>
        </a:prstGeom>
        <a:gradFill rotWithShape="0">
          <a:gsLst>
            <a:gs pos="0">
              <a:schemeClr val="accent3">
                <a:hueOff val="8694792"/>
                <a:satOff val="-33039"/>
                <a:lumOff val="4837"/>
                <a:alphaOff val="0"/>
                <a:shade val="51000"/>
                <a:satMod val="130000"/>
              </a:schemeClr>
            </a:gs>
            <a:gs pos="80000">
              <a:schemeClr val="accent3">
                <a:hueOff val="8694792"/>
                <a:satOff val="-33039"/>
                <a:lumOff val="4837"/>
                <a:alphaOff val="0"/>
                <a:shade val="93000"/>
                <a:satMod val="130000"/>
              </a:schemeClr>
            </a:gs>
            <a:gs pos="100000">
              <a:schemeClr val="accent3">
                <a:hueOff val="8694792"/>
                <a:satOff val="-33039"/>
                <a:lumOff val="4837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Field Observations</a:t>
          </a:r>
        </a:p>
      </dsp:txBody>
      <dsp:txXfrm>
        <a:off x="3150918" y="4187381"/>
        <a:ext cx="1800762" cy="1127788"/>
      </dsp:txXfrm>
    </dsp:sp>
    <dsp:sp modelId="{73E8B6B0-C8EA-4326-8CFF-2B40D9ECEBE5}">
      <dsp:nvSpPr>
        <dsp:cNvPr id="0" name=""/>
        <dsp:cNvSpPr/>
      </dsp:nvSpPr>
      <dsp:spPr>
        <a:xfrm>
          <a:off x="1988191" y="625057"/>
          <a:ext cx="4126217" cy="4126217"/>
        </a:xfrm>
        <a:custGeom>
          <a:avLst/>
          <a:gdLst/>
          <a:ahLst/>
          <a:cxnLst/>
          <a:rect l="0" t="0" r="0" b="0"/>
          <a:pathLst>
            <a:path>
              <a:moveTo>
                <a:pt x="1087892" y="3881176"/>
              </a:moveTo>
              <a:arcTo wR="2063108" hR="2063108" stAng="7092553" swAng="2623467"/>
            </a:path>
          </a:pathLst>
        </a:custGeom>
        <a:noFill/>
        <a:ln w="9525" cap="flat" cmpd="sng" algn="ctr">
          <a:solidFill>
            <a:schemeClr val="accent3">
              <a:hueOff val="8694792"/>
              <a:satOff val="-33039"/>
              <a:lumOff val="4837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A3B1861-509C-4B96-8C0F-D08BC5F4EFB4}">
      <dsp:nvSpPr>
        <dsp:cNvPr id="0" name=""/>
        <dsp:cNvSpPr/>
      </dsp:nvSpPr>
      <dsp:spPr>
        <a:xfrm>
          <a:off x="1026798" y="2063261"/>
          <a:ext cx="1922784" cy="1249810"/>
        </a:xfrm>
        <a:prstGeom prst="roundRect">
          <a:avLst/>
        </a:prstGeom>
        <a:gradFill rotWithShape="0">
          <a:gsLst>
            <a:gs pos="0">
              <a:schemeClr val="accent3">
                <a:hueOff val="13042187"/>
                <a:satOff val="-49559"/>
                <a:lumOff val="7255"/>
                <a:alphaOff val="0"/>
                <a:shade val="51000"/>
                <a:satMod val="130000"/>
              </a:schemeClr>
            </a:gs>
            <a:gs pos="80000">
              <a:schemeClr val="accent3">
                <a:hueOff val="13042187"/>
                <a:satOff val="-49559"/>
                <a:lumOff val="7255"/>
                <a:alphaOff val="0"/>
                <a:shade val="93000"/>
                <a:satMod val="130000"/>
              </a:schemeClr>
            </a:gs>
            <a:gs pos="100000">
              <a:schemeClr val="accent3">
                <a:hueOff val="13042187"/>
                <a:satOff val="-49559"/>
                <a:lumOff val="7255"/>
                <a:alphaOff val="0"/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Self Assessment</a:t>
          </a:r>
        </a:p>
      </dsp:txBody>
      <dsp:txXfrm>
        <a:off x="1087809" y="2124272"/>
        <a:ext cx="1800762" cy="1127788"/>
      </dsp:txXfrm>
    </dsp:sp>
    <dsp:sp modelId="{A3960F8C-1F63-465A-95D8-76329739DC09}">
      <dsp:nvSpPr>
        <dsp:cNvPr id="0" name=""/>
        <dsp:cNvSpPr/>
      </dsp:nvSpPr>
      <dsp:spPr>
        <a:xfrm>
          <a:off x="1988191" y="625057"/>
          <a:ext cx="4126217" cy="4126217"/>
        </a:xfrm>
        <a:custGeom>
          <a:avLst/>
          <a:gdLst/>
          <a:ahLst/>
          <a:cxnLst/>
          <a:rect l="0" t="0" r="0" b="0"/>
          <a:pathLst>
            <a:path>
              <a:moveTo>
                <a:pt x="101715" y="1423302"/>
              </a:moveTo>
              <a:arcTo wR="2063108" hR="2063108" stAng="11883980" swAng="2623467"/>
            </a:path>
          </a:pathLst>
        </a:custGeom>
        <a:noFill/>
        <a:ln w="9525" cap="flat" cmpd="sng" algn="ctr">
          <a:solidFill>
            <a:schemeClr val="accent3">
              <a:hueOff val="13042187"/>
              <a:satOff val="-49559"/>
              <a:lumOff val="7255"/>
              <a:alphaOff val="0"/>
            </a:schemeClr>
          </a:solidFill>
          <a:prstDash val="solid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8">
  <dgm:title val=""/>
  <dgm:desc val=""/>
  <dgm:catLst>
    <dgm:cat type="cycle" pri="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shape xmlns:r="http://schemas.openxmlformats.org/officeDocument/2006/relationships" r:blip="">
      <dgm:adjLst/>
    </dgm:shape>
    <dgm:presOf/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"/>
          <dgm:constr type="t" for="ch" forName="dummy1a" refType="h" fact="0.08"/>
          <dgm:constr type="l" for="ch" forName="dummy1b" refType="w" fact="0.5"/>
          <dgm:constr type="t" for="ch" forName="dummy1b" refType="h" fact="0.08"/>
          <dgm:constr type="l" for="ch" forName="wedge1Tx" refType="w" fact="0.22"/>
          <dgm:constr type="t" for="ch" forName="wedge1Tx" refType="h" fact="0.22"/>
          <dgm:constr type="w" for="ch" forName="wedge1Tx" refType="w" fact="0.56"/>
          <dgm:constr type="h" for="ch" forName="wedge1Tx" refType="h" fact="0.56"/>
          <dgm:constr type="h" for="ch" forName="arrowWedge1single" refType="w" fact="0.08"/>
          <dgm:constr type="diam" for="ch" forName="arrowWedge1single" refType="w" fact="0.84"/>
          <dgm:constr type="l" for="ch" forName="arrowWedge1single" refType="w" fact="0.5"/>
          <dgm:constr type="t" for="ch" forName="arrowWedge1single" refType="w" fact="0.5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dummy1a" refType="w" fact="0.52"/>
          <dgm:constr type="t" for="ch" forName="dummy1a" refType="h" fact="0.08"/>
          <dgm:constr type="l" for="ch" forName="dummy1b" refType="w" fact="0.52"/>
          <dgm:constr type="t" for="ch" forName="dummy1b" refType="h" fact="0.92"/>
          <dgm:constr type="l" for="ch" forName="wedge1Tx" refType="w" fact="0.559"/>
          <dgm:constr type="t" for="ch" forName="wedge1Tx" refType="h" fact="0.3"/>
          <dgm:constr type="w" for="ch" forName="wedge1Tx" refType="w" fact="0.3"/>
          <dgm:constr type="h" for="ch" forName="wedge1Tx" refType="h" fact="0.4"/>
          <dgm:constr type="l" for="ch" forName="wedge2" refType="w" fact="0.06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48"/>
          <dgm:constr type="t" for="ch" forName="dummy2a" refType="h" fact="0.92"/>
          <dgm:constr type="l" for="ch" forName="dummy2b" refType="w" fact="0.48"/>
          <dgm:constr type="t" for="ch" forName="dummy2b" refType="h" fact="0.08"/>
          <dgm:constr type="r" for="ch" forName="wedge2Tx" refType="w" fact="0.441"/>
          <dgm:constr type="t" for="ch" forName="wedge2Tx" refType="h" fact="0.3"/>
          <dgm:constr type="w" for="ch" forName="wedge2Tx" refType="w" fact="0.3"/>
          <dgm:constr type="h" for="ch" forName="wedge2Tx" refType="h" fact="0.4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primFontSz" for="ch" ptType="node" op="equ"/>
        </dgm:constrLst>
      </dgm:if>
      <dgm:if name="Name3" axis="ch" ptType="node" func="cnt" op="equ" val="3">
        <dgm:constrLst>
          <dgm:constr type="l" for="ch" forName="wedge1" refType="w" fact="0.0973"/>
          <dgm:constr type="t" for="ch" forName="wedge1" refType="w" fact="0.07"/>
          <dgm:constr type="w" for="ch" forName="wedge1" refType="w" fact="0.84"/>
          <dgm:constr type="h" for="ch" forName="wedge1" refType="h" fact="0.84"/>
          <dgm:constr type="l" for="ch" forName="dummy1a" refType="w" fact="0.5173"/>
          <dgm:constr type="t" for="ch" forName="dummy1a" refType="h" fact="0.07"/>
          <dgm:constr type="l" for="ch" forName="dummy1b" refType="w" fact="0.8811"/>
          <dgm:constr type="t" for="ch" forName="dummy1b" refType="h" fact="0.7"/>
          <dgm:constr type="l" for="ch" forName="wedge1Tx" refType="w" fact="0.54"/>
          <dgm:constr type="t" for="ch" forName="wedge1Tx" refType="h" fact="0.248"/>
          <dgm:constr type="w" for="ch" forName="wedge1Tx" refType="w" fact="0.3"/>
          <dgm:constr type="h" for="ch" forName="wedge1Tx" refType="h" fact="0.25"/>
          <dgm:constr type="l" for="ch" forName="wedge2" refType="w" fact="0.08"/>
          <dgm:constr type="t" for="ch" forName="wedge2" refType="w" fact="0.1"/>
          <dgm:constr type="w" for="ch" forName="wedge2" refType="w" fact="0.84"/>
          <dgm:constr type="h" for="ch" forName="wedge2" refType="h" fact="0.84"/>
          <dgm:constr type="l" for="ch" forName="dummy2a" refType="w" fact="0.8637"/>
          <dgm:constr type="t" for="ch" forName="dummy2a" refType="h" fact="0.73"/>
          <dgm:constr type="l" for="ch" forName="dummy2b" refType="w" fact="0.1363"/>
          <dgm:constr type="t" for="ch" forName="dummy2b" refType="h" fact="0.73"/>
          <dgm:constr type="l" for="ch" forName="wedge2Tx" refType="w" fact="0.28"/>
          <dgm:constr type="t" for="ch" forName="wedge2Tx" refType="h" fact="0.645"/>
          <dgm:constr type="w" for="ch" forName="wedge2Tx" refType="w" fact="0.45"/>
          <dgm:constr type="h" for="ch" forName="wedge2Tx" refType="h" fact="0.22"/>
          <dgm:constr type="l" for="ch" forName="wedge3" refType="w" fact="0.0627"/>
          <dgm:constr type="t" for="ch" forName="wedge3" refType="w" fact="0.07"/>
          <dgm:constr type="w" for="ch" forName="wedge3" refType="w" fact="0.84"/>
          <dgm:constr type="h" for="ch" forName="wedge3" refType="h" fact="0.84"/>
          <dgm:constr type="l" for="ch" forName="dummy3a" refType="w" fact="0.1189"/>
          <dgm:constr type="t" for="ch" forName="dummy3a" refType="h" fact="0.7"/>
          <dgm:constr type="l" for="ch" forName="dummy3b" refType="w" fact="0.4827"/>
          <dgm:constr type="t" for="ch" forName="dummy3b" refType="h" fact="0.07"/>
          <dgm:constr type="r" for="ch" forName="wedge3Tx" refType="w" fact="0.46"/>
          <dgm:constr type="t" for="ch" forName="wedge3Tx" refType="h" fact="0.248"/>
          <dgm:constr type="w" for="ch" forName="wedge3Tx" refType="w" fact="0.3"/>
          <dgm:constr type="h" for="ch" forName="wedge3Tx" refType="h" fact="0.25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primFontSz" for="ch" ptType="node" op="equ"/>
        </dgm:constrLst>
      </dgm:if>
      <dgm:if name="Name4" axis="ch" ptType="node" func="cnt" op="equ" val="4">
        <dgm:constrLst>
          <dgm:constr type="l" for="ch" forName="wedge1" refType="w" fact="0.0941"/>
          <dgm:constr type="t" for="ch" forName="wedge1" refType="w" fact="0.0659"/>
          <dgm:constr type="w" for="ch" forName="wedge1" refType="w" fact="0.84"/>
          <dgm:constr type="h" for="ch" forName="wedge1" refType="h" fact="0.84"/>
          <dgm:constr type="l" for="ch" forName="dummy1a" refType="w" fact="0.5141"/>
          <dgm:constr type="t" for="ch" forName="dummy1a" refType="h" fact="0.0659"/>
          <dgm:constr type="l" for="ch" forName="dummy1b" refType="w" fact="0.9341"/>
          <dgm:constr type="t" for="ch" forName="dummy1b" refType="h" fact="0.4859"/>
          <dgm:constr type="l" for="ch" forName="wedge1Tx" refType="w" fact="0.54"/>
          <dgm:constr type="t" for="ch" forName="wedge1Tx" refType="h" fact="0.24"/>
          <dgm:constr type="w" for="ch" forName="wedge1Tx" refType="w" fact="0.31"/>
          <dgm:constr type="h" for="ch" forName="wedge1Tx" refType="h" fact="0.23"/>
          <dgm:constr type="l" for="ch" forName="wedge2" refType="w" fact="0.0941"/>
          <dgm:constr type="t" for="ch" forName="wedge2" refType="w" fact="0.0941"/>
          <dgm:constr type="w" for="ch" forName="wedge2" refType="w" fact="0.84"/>
          <dgm:constr type="h" for="ch" forName="wedge2" refType="h" fact="0.84"/>
          <dgm:constr type="l" for="ch" forName="dummy2a" refType="w" fact="0.9341"/>
          <dgm:constr type="t" for="ch" forName="dummy2a" refType="h" fact="0.5141"/>
          <dgm:constr type="l" for="ch" forName="dummy2b" refType="w" fact="0.5141"/>
          <dgm:constr type="t" for="ch" forName="dummy2b" refType="h" fact="0.9341"/>
          <dgm:constr type="l" for="ch" forName="wedge2Tx" refType="w" fact="0.54"/>
          <dgm:constr type="t" for="ch" forName="wedge2Tx" refType="h" fact="0.53"/>
          <dgm:constr type="w" for="ch" forName="wedge2Tx" refType="w" fact="0.31"/>
          <dgm:constr type="h" for="ch" forName="wedge2Tx" refType="h" fact="0.23"/>
          <dgm:constr type="l" for="ch" forName="wedge3" refType="w" fact="0.0659"/>
          <dgm:constr type="t" for="ch" forName="wedge3" refType="w" fact="0.0941"/>
          <dgm:constr type="w" for="ch" forName="wedge3" refType="w" fact="0.84"/>
          <dgm:constr type="h" for="ch" forName="wedge3" refType="h" fact="0.84"/>
          <dgm:constr type="l" for="ch" forName="dummy3a" refType="w" fact="0.4859"/>
          <dgm:constr type="t" for="ch" forName="dummy3a" refType="h" fact="0.9341"/>
          <dgm:constr type="l" for="ch" forName="dummy3b" refType="w" fact="0.0659"/>
          <dgm:constr type="t" for="ch" forName="dummy3b" refType="h" fact="0.5141"/>
          <dgm:constr type="r" for="ch" forName="wedge3Tx" refType="w" fact="0.46"/>
          <dgm:constr type="t" for="ch" forName="wedge3Tx" refType="h" fact="0.53"/>
          <dgm:constr type="w" for="ch" forName="wedge3Tx" refType="w" fact="0.31"/>
          <dgm:constr type="h" for="ch" forName="wedge3Tx" refType="h" fact="0.23"/>
          <dgm:constr type="l" for="ch" forName="wedge4" refType="w" fact="0.0659"/>
          <dgm:constr type="t" for="ch" forName="wedge4" refType="h" fact="0.0659"/>
          <dgm:constr type="w" for="ch" forName="wedge4" refType="w" fact="0.84"/>
          <dgm:constr type="h" for="ch" forName="wedge4" refType="h" fact="0.84"/>
          <dgm:constr type="l" for="ch" forName="dummy4a" refType="w" fact="0.0659"/>
          <dgm:constr type="t" for="ch" forName="dummy4a" refType="h" fact="0.4859"/>
          <dgm:constr type="l" for="ch" forName="dummy4b" refType="w" fact="0.4859"/>
          <dgm:constr type="t" for="ch" forName="dummy4b" refType="h" fact="0.0659"/>
          <dgm:constr type="r" for="ch" forName="wedge4Tx" refType="w" fact="0.46"/>
          <dgm:constr type="t" for="ch" forName="wedge4Tx" refType="h" fact="0.24"/>
          <dgm:constr type="w" for="ch" forName="wedge4Tx" refType="w" fact="0.31"/>
          <dgm:constr type="h" for="ch" forName="wedge4Tx" refType="h" fact="0.23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primFontSz" for="ch" ptType="node" op="equ"/>
        </dgm:constrLst>
      </dgm:if>
      <dgm:if name="Name5" axis="ch" ptType="node" func="cnt" op="equ" val="5">
        <dgm:constrLst>
          <dgm:constr type="l" for="ch" forName="wedge1" refType="w" fact="0.0918"/>
          <dgm:constr type="t" for="ch" forName="wedge1" refType="w" fact="0.0638"/>
          <dgm:constr type="w" for="ch" forName="wedge1" refType="w" fact="0.84"/>
          <dgm:constr type="h" for="ch" forName="wedge1" refType="h" fact="0.84"/>
          <dgm:constr type="l" for="ch" forName="dummy1a" refType="w" fact="0.5118"/>
          <dgm:constr type="t" for="ch" forName="dummy1a" refType="h" fact="0.0638"/>
          <dgm:constr type="l" for="ch" forName="dummy1b" refType="w" fact="0.9112"/>
          <dgm:constr type="t" for="ch" forName="dummy1b" refType="h" fact="0.354"/>
          <dgm:constr type="l" for="ch" forName="wedge1Tx" refType="w" fact="0.53"/>
          <dgm:constr type="t" for="ch" forName="wedge1Tx" refType="h" fact="0.205"/>
          <dgm:constr type="w" for="ch" forName="wedge1Tx" refType="w" fact="0.27"/>
          <dgm:constr type="h" for="ch" forName="wedge1Tx" refType="h" fact="0.18"/>
          <dgm:constr type="l" for="ch" forName="wedge2" refType="w" fact="0.099"/>
          <dgm:constr type="t" for="ch" forName="wedge2" refType="w" fact="0.0862"/>
          <dgm:constr type="w" for="ch" forName="wedge2" refType="w" fact="0.84"/>
          <dgm:constr type="h" for="ch" forName="wedge2" refType="h" fact="0.84"/>
          <dgm:constr type="l" for="ch" forName="dummy2a" refType="w" fact="0.9185"/>
          <dgm:constr type="t" for="ch" forName="dummy2a" refType="h" fact="0.3764"/>
          <dgm:constr type="l" for="ch" forName="dummy2b" refType="w" fact="0.7659"/>
          <dgm:constr type="t" for="ch" forName="dummy2b" refType="h" fact="0.846"/>
          <dgm:constr type="l" for="ch" forName="wedge2Tx" refType="w" fact="0.64"/>
          <dgm:constr type="t" for="ch" forName="wedge2Tx" refType="h" fact="0.47"/>
          <dgm:constr type="w" for="ch" forName="wedge2Tx" refType="w" fact="0.25"/>
          <dgm:constr type="h" for="ch" forName="wedge2Tx" refType="h" fact="0.2"/>
          <dgm:constr type="l" for="ch" forName="wedge3" refType="w" fact="0.08"/>
          <dgm:constr type="t" for="ch" forName="wedge3" refType="w" fact="0.1"/>
          <dgm:constr type="w" for="ch" forName="wedge3" refType="w" fact="0.84"/>
          <dgm:constr type="h" for="ch" forName="wedge3" refType="h" fact="0.84"/>
          <dgm:constr type="l" for="ch" forName="dummy3a" refType="w" fact="0.7469"/>
          <dgm:constr type="t" for="ch" forName="dummy3a" refType="h" fact="0.8598"/>
          <dgm:constr type="l" for="ch" forName="dummy3b" refType="w" fact="0.2531"/>
          <dgm:constr type="t" for="ch" forName="dummy3b" refType="h" fact="0.8598"/>
          <dgm:constr type="l" for="ch" forName="wedge3Tx" refType="w" fact="0.38"/>
          <dgm:constr type="t" for="ch" forName="wedge3Tx" refType="h" fact="0.69"/>
          <dgm:constr type="w" for="ch" forName="wedge3Tx" refType="w" fact="0.24"/>
          <dgm:constr type="h" for="ch" forName="wedge3Tx" refType="h" fact="0.22"/>
          <dgm:constr type="l" for="ch" forName="wedge4" refType="w" fact="0.061"/>
          <dgm:constr type="t" for="ch" forName="wedge4" refType="h" fact="0.0862"/>
          <dgm:constr type="w" for="ch" forName="wedge4" refType="w" fact="0.84"/>
          <dgm:constr type="h" for="ch" forName="wedge4" refType="h" fact="0.84"/>
          <dgm:constr type="l" for="ch" forName="dummy4a" refType="w" fact="0.2341"/>
          <dgm:constr type="t" for="ch" forName="dummy4a" refType="h" fact="0.846"/>
          <dgm:constr type="l" for="ch" forName="dummy4b" refType="w" fact="0.0815"/>
          <dgm:constr type="t" for="ch" forName="dummy4b" refType="h" fact="0.3764"/>
          <dgm:constr type="r" for="ch" forName="wedge4Tx" refType="w" fact="0.36"/>
          <dgm:constr type="t" for="ch" forName="wedge4Tx" refType="h" fact="0.47"/>
          <dgm:constr type="w" for="ch" forName="wedge4Tx" refType="w" fact="0.25"/>
          <dgm:constr type="h" for="ch" forName="wedge4Tx" refType="h" fact="0.2"/>
          <dgm:constr type="l" for="ch" forName="wedge5" refType="w" fact="0.0682"/>
          <dgm:constr type="t" for="ch" forName="wedge5" refType="h" fact="0.0638"/>
          <dgm:constr type="w" for="ch" forName="wedge5" refType="w" fact="0.84"/>
          <dgm:constr type="h" for="ch" forName="wedge5" refType="h" fact="0.84"/>
          <dgm:constr type="l" for="ch" forName="dummy5a" refType="w" fact="0.0888"/>
          <dgm:constr type="t" for="ch" forName="dummy5a" refType="h" fact="0.354"/>
          <dgm:constr type="l" for="ch" forName="dummy5b" refType="w" fact="0.4882"/>
          <dgm:constr type="t" for="ch" forName="dummy5b" refType="h" fact="0.0638"/>
          <dgm:constr type="r" for="ch" forName="wedge5Tx" refType="w" fact="0.47"/>
          <dgm:constr type="t" for="ch" forName="wedge5Tx" refType="h" fact="0.205"/>
          <dgm:constr type="w" for="ch" forName="wedge5Tx" refType="w" fact="0.27"/>
          <dgm:constr type="h" for="ch" forName="wedge5Tx" refType="h" fact="0.18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primFontSz" for="ch" ptType="node" op="equ"/>
        </dgm:constrLst>
      </dgm:if>
      <dgm:if name="Name6" axis="ch" ptType="node" func="cnt" op="equ" val="6">
        <dgm:constrLst>
          <dgm:constr type="l" for="ch" forName="wedge1" refType="w" fact="0.09"/>
          <dgm:constr type="t" for="ch" forName="wedge1" refType="w" fact="0.0627"/>
          <dgm:constr type="w" for="ch" forName="wedge1" refType="w" fact="0.84"/>
          <dgm:constr type="h" for="ch" forName="wedge1" refType="h" fact="0.84"/>
          <dgm:constr type="l" for="ch" forName="dummy1a" refType="w" fact="0.51"/>
          <dgm:constr type="t" for="ch" forName="dummy1a" refType="h" fact="0.0627"/>
          <dgm:constr type="l" for="ch" forName="dummy1b" refType="w" fact="0.8737"/>
          <dgm:constr type="t" for="ch" forName="dummy1b" refType="h" fact="0.2727"/>
          <dgm:constr type="l" for="ch" forName="wedge1Tx" refType="w" fact="0.53"/>
          <dgm:constr type="t" for="ch" forName="wedge1Tx" refType="h" fact="0.17"/>
          <dgm:constr type="w" for="ch" forName="wedge1Tx" refType="w" fact="0.22"/>
          <dgm:constr type="h" for="ch" forName="wedge1Tx" refType="h" fact="0.17"/>
          <dgm:constr type="l" for="ch" forName="wedge2" refType="w" fact="0.1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dummy2a" refType="w" fact="0.8837"/>
          <dgm:constr type="t" for="ch" forName="dummy2a" refType="h" fact="0.29"/>
          <dgm:constr type="l" for="ch" forName="dummy2b" refType="w" fact="0.8837"/>
          <dgm:constr type="t" for="ch" forName="dummy2b" refType="h" fact="0.71"/>
          <dgm:constr type="l" for="ch" forName="wedge2Tx" refType="w" fact="0.67"/>
          <dgm:constr type="t" for="ch" forName="wedge2Tx" refType="h" fact="0.42"/>
          <dgm:constr type="w" for="ch" forName="wedge2Tx" refType="w" fact="0.23"/>
          <dgm:constr type="h" for="ch" forName="wedge2Tx" refType="h" fact="0.165"/>
          <dgm:constr type="l" for="ch" forName="wedge3" refType="w" fact="0.09"/>
          <dgm:constr type="t" for="ch" forName="wedge3" refType="w" fact="0.0973"/>
          <dgm:constr type="w" for="ch" forName="wedge3" refType="w" fact="0.84"/>
          <dgm:constr type="h" for="ch" forName="wedge3" refType="h" fact="0.84"/>
          <dgm:constr type="l" for="ch" forName="dummy3a" refType="w" fact="0.8737"/>
          <dgm:constr type="t" for="ch" forName="dummy3a" refType="h" fact="0.7273"/>
          <dgm:constr type="l" for="ch" forName="dummy3b" refType="w" fact="0.51"/>
          <dgm:constr type="t" for="ch" forName="dummy3b" refType="h" fact="0.9373"/>
          <dgm:constr type="l" for="ch" forName="wedge3Tx" refType="w" fact="0.53"/>
          <dgm:constr type="t" for="ch" forName="wedge3Tx" refType="h" fact="0.665"/>
          <dgm:constr type="w" for="ch" forName="wedge3Tx" refType="w" fact="0.22"/>
          <dgm:constr type="h" for="ch" forName="wedge3Tx" refType="h" fact="0.17"/>
          <dgm:constr type="l" for="ch" forName="wedge4" refType="w" fact="0.07"/>
          <dgm:constr type="t" for="ch" forName="wedge4" refType="h" fact="0.0973"/>
          <dgm:constr type="w" for="ch" forName="wedge4" refType="w" fact="0.84"/>
          <dgm:constr type="h" for="ch" forName="wedge4" refType="h" fact="0.84"/>
          <dgm:constr type="l" for="ch" forName="dummy4a" refType="w" fact="0.49"/>
          <dgm:constr type="t" for="ch" forName="dummy4a" refType="h" fact="0.9373"/>
          <dgm:constr type="l" for="ch" forName="dummy4b" refType="w" fact="0.1263"/>
          <dgm:constr type="t" for="ch" forName="dummy4b" refType="h" fact="0.7273"/>
          <dgm:constr type="r" for="ch" forName="wedge4Tx" refType="w" fact="0.47"/>
          <dgm:constr type="t" for="ch" forName="wedge4Tx" refType="h" fact="0.665"/>
          <dgm:constr type="w" for="ch" forName="wedge4Tx" refType="w" fact="0.22"/>
          <dgm:constr type="h" for="ch" forName="wedge4Tx" refType="h" fact="0.17"/>
          <dgm:constr type="l" for="ch" forName="wedge5" refType="w" fact="0.06"/>
          <dgm:constr type="t" for="ch" forName="wedge5" refType="h" fact="0.08"/>
          <dgm:constr type="w" for="ch" forName="wedge5" refType="w" fact="0.84"/>
          <dgm:constr type="h" for="ch" forName="wedge5" refType="h" fact="0.84"/>
          <dgm:constr type="l" for="ch" forName="dummy5a" refType="w" fact="0.1163"/>
          <dgm:constr type="t" for="ch" forName="dummy5a" refType="h" fact="0.71"/>
          <dgm:constr type="l" for="ch" forName="dummy5b" refType="w" fact="0.1163"/>
          <dgm:constr type="t" for="ch" forName="dummy5b" refType="h" fact="0.29"/>
          <dgm:constr type="r" for="ch" forName="wedge5Tx" refType="w" fact="0.33"/>
          <dgm:constr type="t" for="ch" forName="wedge5Tx" refType="h" fact="0.42"/>
          <dgm:constr type="w" for="ch" forName="wedge5Tx" refType="w" fact="0.23"/>
          <dgm:constr type="h" for="ch" forName="wedge5Tx" refType="h" fact="0.165"/>
          <dgm:constr type="l" for="ch" forName="wedge6" refType="w" fact="0.07"/>
          <dgm:constr type="t" for="ch" forName="wedge6" refType="h" fact="0.0627"/>
          <dgm:constr type="w" for="ch" forName="wedge6" refType="w" fact="0.84"/>
          <dgm:constr type="h" for="ch" forName="wedge6" refType="h" fact="0.84"/>
          <dgm:constr type="l" for="ch" forName="dummy6a" refType="w" fact="0.1263"/>
          <dgm:constr type="t" for="ch" forName="dummy6a" refType="h" fact="0.2727"/>
          <dgm:constr type="l" for="ch" forName="dummy6b" refType="w" fact="0.49"/>
          <dgm:constr type="t" for="ch" forName="dummy6b" refType="h" fact="0.0627"/>
          <dgm:constr type="r" for="ch" forName="wedge6Tx" refType="w" fact="0.47"/>
          <dgm:constr type="t" for="ch" forName="wedge6Tx" refType="h" fact="0.17"/>
          <dgm:constr type="w" for="ch" forName="wedge6Tx" refType="w" fact="0.22"/>
          <dgm:constr type="h" for="ch" forName="wedge6Tx" refType="h" fact="0.17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primFontSz" for="ch" ptType="node" op="equ"/>
        </dgm:constrLst>
      </dgm:if>
      <dgm:else name="Name7">
        <dgm:constrLst>
          <dgm:constr type="l" for="ch" forName="wedge1" refType="w" fact="0.0887"/>
          <dgm:constr type="t" for="ch" forName="wedge1" refType="w" fact="0.062"/>
          <dgm:constr type="w" for="ch" forName="wedge1" refType="w" fact="0.84"/>
          <dgm:constr type="h" for="ch" forName="wedge1" refType="h" fact="0.84"/>
          <dgm:constr type="l" for="ch" forName="dummy1a" refType="w" fact="0.5087"/>
          <dgm:constr type="t" for="ch" forName="dummy1a" refType="h" fact="0.062"/>
          <dgm:constr type="l" for="ch" forName="dummy1b" refType="w" fact="0.837"/>
          <dgm:constr type="t" for="ch" forName="dummy1b" refType="h" fact="0.2201"/>
          <dgm:constr type="l" for="ch" forName="wedge1Tx" refType="w" fact="0.53"/>
          <dgm:constr type="t" for="ch" forName="wedge1Tx" refType="h" fact="0.14"/>
          <dgm:constr type="w" for="ch" forName="wedge1Tx" refType="w" fact="0.2"/>
          <dgm:constr type="h" for="ch" forName="wedge1Tx" refType="h" fact="0.16"/>
          <dgm:constr type="l" for="ch" forName="wedge2" refType="w" fact="0.0995"/>
          <dgm:constr type="t" for="ch" forName="wedge2" refType="w" fact="0.0755"/>
          <dgm:constr type="w" for="ch" forName="wedge2" refType="w" fact="0.84"/>
          <dgm:constr type="h" for="ch" forName="wedge2" refType="h" fact="0.84"/>
          <dgm:constr type="l" for="ch" forName="dummy2a" refType="w" fact="0.8479"/>
          <dgm:constr type="t" for="ch" forName="dummy2a" refType="h" fact="0.2337"/>
          <dgm:constr type="l" for="ch" forName="dummy2b" refType="w" fact="0.929"/>
          <dgm:constr type="t" for="ch" forName="dummy2b" refType="h" fact="0.589"/>
          <dgm:constr type="l" for="ch" forName="wedge2Tx" refType="w" fact="0.67"/>
          <dgm:constr type="t" for="ch" forName="wedge2Tx" refType="h" fact="0.38"/>
          <dgm:constr type="w" for="ch" forName="wedge2Tx" refType="w" fact="0.23"/>
          <dgm:constr type="h" for="ch" forName="wedge2Tx" refType="h" fact="0.14"/>
          <dgm:constr type="l" for="ch" forName="wedge3" refType="w" fact="0.0956"/>
          <dgm:constr type="t" for="ch" forName="wedge3" refType="w" fact="0.0925"/>
          <dgm:constr type="w" for="ch" forName="wedge3" refType="w" fact="0.84"/>
          <dgm:constr type="h" for="ch" forName="wedge3" refType="h" fact="0.84"/>
          <dgm:constr type="l" for="ch" forName="dummy3a" refType="w" fact="0.9251"/>
          <dgm:constr type="t" for="ch" forName="dummy3a" refType="h" fact="0.6059"/>
          <dgm:constr type="l" for="ch" forName="dummy3b" refType="w" fact="0.6979"/>
          <dgm:constr type="t" for="ch" forName="dummy3b" refType="h" fact="0.8909"/>
          <dgm:constr type="l" for="ch" forName="wedge3Tx" refType="w" fact="0.635"/>
          <dgm:constr type="t" for="ch" forName="wedge3Tx" refType="h" fact="0.59"/>
          <dgm:constr type="w" for="ch" forName="wedge3Tx" refType="w" fact="0.2"/>
          <dgm:constr type="h" for="ch" forName="wedge3Tx" refType="h" fact="0.155"/>
          <dgm:constr type="l" for="ch" forName="wedge4" refType="w" fact="0.08"/>
          <dgm:constr type="t" for="ch" forName="wedge4" refType="h" fact="0.1"/>
          <dgm:constr type="w" for="ch" forName="wedge4" refType="w" fact="0.84"/>
          <dgm:constr type="h" for="ch" forName="wedge4" refType="h" fact="0.84"/>
          <dgm:constr type="l" for="ch" forName="dummy4a" refType="w" fact="0.6822"/>
          <dgm:constr type="t" for="ch" forName="dummy4a" refType="h" fact="0.8984"/>
          <dgm:constr type="l" for="ch" forName="dummy4b" refType="w" fact="0.3178"/>
          <dgm:constr type="t" for="ch" forName="dummy4b" refType="h" fact="0.8984"/>
          <dgm:constr type="l" for="ch" forName="wedge4Tx" refType="w" fact="0.4025"/>
          <dgm:constr type="t" for="ch" forName="wedge4Tx" refType="h" fact="0.76"/>
          <dgm:constr type="w" for="ch" forName="wedge4Tx" refType="w" fact="0.195"/>
          <dgm:constr type="h" for="ch" forName="wedge4Tx" refType="h" fact="0.14"/>
          <dgm:constr type="l" for="ch" forName="wedge5" refType="w" fact="0.0644"/>
          <dgm:constr type="t" for="ch" forName="wedge5" refType="h" fact="0.0925"/>
          <dgm:constr type="w" for="ch" forName="wedge5" refType="w" fact="0.84"/>
          <dgm:constr type="h" for="ch" forName="wedge5" refType="h" fact="0.84"/>
          <dgm:constr type="l" for="ch" forName="dummy5a" refType="w" fact="0.3021"/>
          <dgm:constr type="t" for="ch" forName="dummy5a" refType="h" fact="0.8909"/>
          <dgm:constr type="l" for="ch" forName="dummy5b" refType="w" fact="0.0749"/>
          <dgm:constr type="t" for="ch" forName="dummy5b" refType="h" fact="0.6059"/>
          <dgm:constr type="r" for="ch" forName="wedge5Tx" refType="w" fact="0.365"/>
          <dgm:constr type="t" for="ch" forName="wedge5Tx" refType="h" fact="0.59"/>
          <dgm:constr type="w" for="ch" forName="wedge5Tx" refType="w" fact="0.2"/>
          <dgm:constr type="h" for="ch" forName="wedge5Tx" refType="h" fact="0.155"/>
          <dgm:constr type="l" for="ch" forName="wedge6" refType="w" fact="0.0605"/>
          <dgm:constr type="t" for="ch" forName="wedge6" refType="h" fact="0.0755"/>
          <dgm:constr type="w" for="ch" forName="wedge6" refType="w" fact="0.84"/>
          <dgm:constr type="h" for="ch" forName="wedge6" refType="h" fact="0.84"/>
          <dgm:constr type="l" for="ch" forName="dummy6a" refType="w" fact="0.071"/>
          <dgm:constr type="t" for="ch" forName="dummy6a" refType="h" fact="0.589"/>
          <dgm:constr type="l" for="ch" forName="dummy6b" refType="w" fact="0.1521"/>
          <dgm:constr type="t" for="ch" forName="dummy6b" refType="h" fact="0.2337"/>
          <dgm:constr type="r" for="ch" forName="wedge6Tx" refType="w" fact="0.33"/>
          <dgm:constr type="t" for="ch" forName="wedge6Tx" refType="h" fact="0.38"/>
          <dgm:constr type="w" for="ch" forName="wedge6Tx" refType="w" fact="0.23"/>
          <dgm:constr type="h" for="ch" forName="wedge6Tx" refType="h" fact="0.14"/>
          <dgm:constr type="l" for="ch" forName="wedge7" refType="w" fact="0.0713"/>
          <dgm:constr type="t" for="ch" forName="wedge7" refType="h" fact="0.062"/>
          <dgm:constr type="w" for="ch" forName="wedge7" refType="w" fact="0.84"/>
          <dgm:constr type="h" for="ch" forName="wedge7" refType="h" fact="0.84"/>
          <dgm:constr type="l" for="ch" forName="dummy7a" refType="w" fact="0.163"/>
          <dgm:constr type="t" for="ch" forName="dummy7a" refType="h" fact="0.2201"/>
          <dgm:constr type="l" for="ch" forName="dummy7b" refType="w" fact="0.4913"/>
          <dgm:constr type="t" for="ch" forName="dummy7b" refType="h" fact="0.062"/>
          <dgm:constr type="r" for="ch" forName="wedge7Tx" refType="w" fact="0.47"/>
          <dgm:constr type="t" for="ch" forName="wedge7Tx" refType="h" fact="0.14"/>
          <dgm:constr type="w" for="ch" forName="wedge7Tx" refType="w" fact="0.2"/>
          <dgm:constr type="h" for="ch" forName="wedge7Tx" refType="h" fact="0.16"/>
          <dgm:constr type="h" for="ch" forName="arrowWedge1" refType="w" fact="0.08"/>
          <dgm:constr type="diam" for="ch" forName="arrowWedge1" refType="w" fact="0.84"/>
          <dgm:constr type="l" for="ch" forName="arrowWedge1" refType="w" fact="0.5"/>
          <dgm:constr type="t" for="ch" forName="arrowWedge1" refType="w" fact="0.5"/>
          <dgm:constr type="h" for="ch" forName="arrowWedge2" refType="w" fact="0.08"/>
          <dgm:constr type="diam" for="ch" forName="arrowWedge2" refType="w" fact="0.84"/>
          <dgm:constr type="l" for="ch" forName="arrowWedge2" refType="w" fact="0.5"/>
          <dgm:constr type="t" for="ch" forName="arrowWedge2" refType="w" fact="0.5"/>
          <dgm:constr type="h" for="ch" forName="arrowWedge3" refType="w" fact="0.08"/>
          <dgm:constr type="diam" for="ch" forName="arrowWedge3" refType="w" fact="0.84"/>
          <dgm:constr type="l" for="ch" forName="arrowWedge3" refType="w" fact="0.5"/>
          <dgm:constr type="t" for="ch" forName="arrowWedge3" refType="w" fact="0.5"/>
          <dgm:constr type="h" for="ch" forName="arrowWedge4" refType="w" fact="0.08"/>
          <dgm:constr type="diam" for="ch" forName="arrowWedge4" refType="w" fact="0.84"/>
          <dgm:constr type="l" for="ch" forName="arrowWedge4" refType="w" fact="0.5"/>
          <dgm:constr type="t" for="ch" forName="arrowWedge4" refType="w" fact="0.5"/>
          <dgm:constr type="h" for="ch" forName="arrowWedge5" refType="w" fact="0.08"/>
          <dgm:constr type="diam" for="ch" forName="arrowWedge5" refType="w" fact="0.84"/>
          <dgm:constr type="l" for="ch" forName="arrowWedge5" refType="w" fact="0.5"/>
          <dgm:constr type="t" for="ch" forName="arrowWedge5" refType="w" fact="0.5"/>
          <dgm:constr type="h" for="ch" forName="arrowWedge6" refType="w" fact="0.08"/>
          <dgm:constr type="diam" for="ch" forName="arrowWedge6" refType="w" fact="0.84"/>
          <dgm:constr type="l" for="ch" forName="arrowWedge6" refType="w" fact="0.5"/>
          <dgm:constr type="t" for="ch" forName="arrowWedge6" refType="w" fact="0.5"/>
          <dgm:constr type="h" for="ch" forName="arrowWedge7" refType="w" fact="0.08"/>
          <dgm:constr type="diam" for="ch" forName="arrowWedge7" refType="w" fact="0.84"/>
          <dgm:constr type="l" for="ch" forName="arrowWedge7" refType="w" fact="0.5"/>
          <dgm:constr type="t" for="ch" forName="arrowWedge7" refType="w" fact="0.5"/>
          <dgm:constr type="primFontSz" for="ch" ptType="node" op="equ"/>
        </dgm:constrLst>
      </dgm:else>
    </dgm:choose>
    <dgm:ruleLst/>
    <dgm:choose name="Name8">
      <dgm:if name="Name9" axis="ch" ptType="node" func="cnt" op="gte" val="1">
        <dgm:layoutNode name="wedge1">
          <dgm:alg type="sp"/>
          <dgm:choose name="Name10">
            <dgm:if name="Name11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12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13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14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15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16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17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18">
            <dgm:if name="Name19" func="var" arg="dir" op="equ" val="norm">
              <dgm:presOf axis="ch desOrSelf" ptType="node node" st="1 1" cnt="1 0"/>
            </dgm:if>
            <dgm:else name="Name20">
              <dgm:choose name="Name21">
                <dgm:if name="Name22" axis="ch" ptType="node" func="cnt" op="equ" val="1">
                  <dgm:presOf axis="ch desOrSelf" ptType="node node" st="1 1" cnt="1 0"/>
                </dgm:if>
                <dgm:if name="Name23" axis="ch" ptType="node" func="cnt" op="equ" val="2">
                  <dgm:presOf axis="ch desOrSelf" ptType="node node" st="2 1" cnt="1 0"/>
                </dgm:if>
                <dgm:if name="Name24" axis="ch" ptType="node" func="cnt" op="equ" val="3">
                  <dgm:presOf axis="ch desOrSelf" ptType="node node" st="3 1" cnt="1 0"/>
                </dgm:if>
                <dgm:if name="Name25" axis="ch" ptType="node" func="cnt" op="equ" val="4">
                  <dgm:presOf axis="ch desOrSelf" ptType="node node" st="4 1" cnt="1 0"/>
                </dgm:if>
                <dgm:if name="Name26" axis="ch" ptType="node" func="cnt" op="equ" val="5">
                  <dgm:presOf axis="ch desOrSelf" ptType="node node" st="5 1" cnt="1 0"/>
                </dgm:if>
                <dgm:if name="Name27" axis="ch" ptType="node" func="cnt" op="equ" val="6">
                  <dgm:presOf axis="ch desOrSelf" ptType="node node" st="6 1" cnt="1 0"/>
                </dgm:if>
                <dgm:else name="Name28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dummy1a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1b" moveWith="wedge1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29">
            <dgm:if name="Name30" func="var" arg="dir" op="equ" val="norm">
              <dgm:presOf axis="ch desOrSelf" ptType="node node" st="1 1" cnt="1 0"/>
            </dgm:if>
            <dgm:else name="Name31">
              <dgm:choose name="Name32">
                <dgm:if name="Name33" axis="ch" ptType="node" func="cnt" op="equ" val="1">
                  <dgm:presOf axis="ch desOrSelf" ptType="node node" st="1 1" cnt="1 0"/>
                </dgm:if>
                <dgm:if name="Name34" axis="ch" ptType="node" func="cnt" op="equ" val="2">
                  <dgm:presOf axis="ch desOrSelf" ptType="node node" st="2 1" cnt="1 0"/>
                </dgm:if>
                <dgm:if name="Name35" axis="ch" ptType="node" func="cnt" op="equ" val="3">
                  <dgm:presOf axis="ch desOrSelf" ptType="node node" st="3 1" cnt="1 0"/>
                </dgm:if>
                <dgm:if name="Name36" axis="ch" ptType="node" func="cnt" op="equ" val="4">
                  <dgm:presOf axis="ch desOrSelf" ptType="node node" st="4 1" cnt="1 0"/>
                </dgm:if>
                <dgm:if name="Name37" axis="ch" ptType="node" func="cnt" op="equ" val="5">
                  <dgm:presOf axis="ch desOrSelf" ptType="node node" st="5 1" cnt="1 0"/>
                </dgm:if>
                <dgm:if name="Name38" axis="ch" ptType="node" func="cnt" op="equ" val="6">
                  <dgm:presOf axis="ch desOrSelf" ptType="node node" st="6 1" cnt="1 0"/>
                </dgm:if>
                <dgm:else name="Name39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40"/>
    </dgm:choose>
    <dgm:choose name="Name41">
      <dgm:if name="Name42" axis="ch" ptType="node" func="cnt" op="gte" val="2">
        <dgm:layoutNode name="wedge2">
          <dgm:alg type="sp"/>
          <dgm:choose name="Name43">
            <dgm:if name="Name44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45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46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47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48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49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50">
            <dgm:if name="Name51" func="var" arg="dir" op="equ" val="norm">
              <dgm:presOf axis="ch desOrSelf" ptType="node node" st="2 1" cnt="1 0"/>
            </dgm:if>
            <dgm:else name="Name52">
              <dgm:choose name="Name53">
                <dgm:if name="Name54" axis="ch" ptType="node" func="cnt" op="equ" val="2">
                  <dgm:presOf axis="ch desOrSelf" ptType="node node" st="1 1" cnt="1 0"/>
                </dgm:if>
                <dgm:if name="Name55" axis="ch" ptType="node" func="cnt" op="equ" val="3">
                  <dgm:presOf axis="ch desOrSelf" ptType="node node" st="2 1" cnt="1 0"/>
                </dgm:if>
                <dgm:if name="Name56" axis="ch" ptType="node" func="cnt" op="equ" val="4">
                  <dgm:presOf axis="ch desOrSelf" ptType="node node" st="3 1" cnt="1 0"/>
                </dgm:if>
                <dgm:if name="Name57" axis="ch" ptType="node" func="cnt" op="equ" val="5">
                  <dgm:presOf axis="ch desOrSelf" ptType="node node" st="4 1" cnt="1 0"/>
                </dgm:if>
                <dgm:if name="Name58" axis="ch" ptType="node" func="cnt" op="equ" val="6">
                  <dgm:presOf axis="ch desOrSelf" ptType="node node" st="5 1" cnt="1 0"/>
                </dgm:if>
                <dgm:else name="Name59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dummy2a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2b" moveWith="wedge2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60">
            <dgm:if name="Name61" func="var" arg="dir" op="equ" val="norm">
              <dgm:presOf axis="ch desOrSelf" ptType="node node" st="2 1" cnt="1 0"/>
            </dgm:if>
            <dgm:else name="Name62">
              <dgm:choose name="Name63">
                <dgm:if name="Name64" axis="ch" ptType="node" func="cnt" op="equ" val="2">
                  <dgm:presOf axis="ch desOrSelf" ptType="node node" st="1 1" cnt="1 0"/>
                </dgm:if>
                <dgm:if name="Name65" axis="ch" ptType="node" func="cnt" op="equ" val="3">
                  <dgm:presOf axis="ch desOrSelf" ptType="node node" st="2 1" cnt="1 0"/>
                </dgm:if>
                <dgm:if name="Name66" axis="ch" ptType="node" func="cnt" op="equ" val="4">
                  <dgm:presOf axis="ch desOrSelf" ptType="node node" st="3 1" cnt="1 0"/>
                </dgm:if>
                <dgm:if name="Name67" axis="ch" ptType="node" func="cnt" op="equ" val="5">
                  <dgm:presOf axis="ch desOrSelf" ptType="node node" st="4 1" cnt="1 0"/>
                </dgm:if>
                <dgm:if name="Name68" axis="ch" ptType="node" func="cnt" op="equ" val="6">
                  <dgm:presOf axis="ch desOrSelf" ptType="node node" st="5 1" cnt="1 0"/>
                </dgm:if>
                <dgm:else name="Name69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70"/>
    </dgm:choose>
    <dgm:choose name="Name71">
      <dgm:if name="Name72" axis="ch" ptType="node" func="cnt" op="gte" val="3">
        <dgm:layoutNode name="wedge3">
          <dgm:alg type="sp"/>
          <dgm:choose name="Name73">
            <dgm:if name="Name74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75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76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77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78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79">
            <dgm:if name="Name80" func="var" arg="dir" op="equ" val="norm">
              <dgm:presOf axis="ch desOrSelf" ptType="node node" st="3 1" cnt="1 0"/>
            </dgm:if>
            <dgm:else name="Name81">
              <dgm:choose name="Name82">
                <dgm:if name="Name83" axis="ch" ptType="node" func="cnt" op="equ" val="3">
                  <dgm:presOf axis="ch desOrSelf" ptType="node node" st="1 1" cnt="1 0"/>
                </dgm:if>
                <dgm:if name="Name84" axis="ch" ptType="node" func="cnt" op="equ" val="4">
                  <dgm:presOf axis="ch desOrSelf" ptType="node node" st="2 1" cnt="1 0"/>
                </dgm:if>
                <dgm:if name="Name85" axis="ch" ptType="node" func="cnt" op="equ" val="5">
                  <dgm:presOf axis="ch desOrSelf" ptType="node node" st="3 1" cnt="1 0"/>
                </dgm:if>
                <dgm:if name="Name86" axis="ch" ptType="node" func="cnt" op="equ" val="6">
                  <dgm:presOf axis="ch desOrSelf" ptType="node node" st="4 1" cnt="1 0"/>
                </dgm:if>
                <dgm:else name="Name87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dummy3a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3b" moveWith="wedge3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88">
            <dgm:if name="Name89" func="var" arg="dir" op="equ" val="norm">
              <dgm:presOf axis="ch desOrSelf" ptType="node node" st="3 1" cnt="1 0"/>
            </dgm:if>
            <dgm:else name="Name90">
              <dgm:choose name="Name91">
                <dgm:if name="Name92" axis="ch" ptType="node" func="cnt" op="equ" val="3">
                  <dgm:presOf axis="ch desOrSelf" ptType="node node" st="1 1" cnt="1 0"/>
                </dgm:if>
                <dgm:if name="Name93" axis="ch" ptType="node" func="cnt" op="equ" val="4">
                  <dgm:presOf axis="ch desOrSelf" ptType="node node" st="2 1" cnt="1 0"/>
                </dgm:if>
                <dgm:if name="Name94" axis="ch" ptType="node" func="cnt" op="equ" val="5">
                  <dgm:presOf axis="ch desOrSelf" ptType="node node" st="3 1" cnt="1 0"/>
                </dgm:if>
                <dgm:if name="Name95" axis="ch" ptType="node" func="cnt" op="equ" val="6">
                  <dgm:presOf axis="ch desOrSelf" ptType="node node" st="4 1" cnt="1 0"/>
                </dgm:if>
                <dgm:else name="Name96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97"/>
    </dgm:choose>
    <dgm:choose name="Name98">
      <dgm:if name="Name99" axis="ch" ptType="node" func="cnt" op="gte" val="4">
        <dgm:layoutNode name="wedge4">
          <dgm:alg type="sp"/>
          <dgm:choose name="Name100">
            <dgm:if name="Name101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02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03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04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05">
            <dgm:if name="Name106" func="var" arg="dir" op="equ" val="norm">
              <dgm:presOf axis="ch desOrSelf" ptType="node node" st="4 1" cnt="1 0"/>
            </dgm:if>
            <dgm:else name="Name107">
              <dgm:choose name="Name108">
                <dgm:if name="Name109" axis="ch" ptType="node" func="cnt" op="equ" val="4">
                  <dgm:presOf axis="ch desOrSelf" ptType="node node" st="1 1" cnt="1 0"/>
                </dgm:if>
                <dgm:if name="Name110" axis="ch" ptType="node" func="cnt" op="equ" val="5">
                  <dgm:presOf axis="ch desOrSelf" ptType="node node" st="2 1" cnt="1 0"/>
                </dgm:if>
                <dgm:if name="Name111" axis="ch" ptType="node" func="cnt" op="equ" val="6">
                  <dgm:presOf axis="ch desOrSelf" ptType="node node" st="3 1" cnt="1 0"/>
                </dgm:if>
                <dgm:else name="Name112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dummy4a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4b" moveWith="wedge4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13">
            <dgm:if name="Name114" func="var" arg="dir" op="equ" val="norm">
              <dgm:presOf axis="ch desOrSelf" ptType="node node" st="4 1" cnt="1 0"/>
            </dgm:if>
            <dgm:else name="Name115">
              <dgm:choose name="Name116">
                <dgm:if name="Name117" axis="ch" ptType="node" func="cnt" op="equ" val="4">
                  <dgm:presOf axis="ch desOrSelf" ptType="node node" st="1 1" cnt="1 0"/>
                </dgm:if>
                <dgm:if name="Name118" axis="ch" ptType="node" func="cnt" op="equ" val="5">
                  <dgm:presOf axis="ch desOrSelf" ptType="node node" st="2 1" cnt="1 0"/>
                </dgm:if>
                <dgm:if name="Name119" axis="ch" ptType="node" func="cnt" op="equ" val="6">
                  <dgm:presOf axis="ch desOrSelf" ptType="node node" st="3 1" cnt="1 0"/>
                </dgm:if>
                <dgm:else name="Name120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21"/>
    </dgm:choose>
    <dgm:choose name="Name122">
      <dgm:if name="Name123" axis="ch" ptType="node" func="cnt" op="gte" val="5">
        <dgm:layoutNode name="wedge5">
          <dgm:alg type="sp"/>
          <dgm:choose name="Name124">
            <dgm:if name="Name125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26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27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28">
            <dgm:if name="Name129" func="var" arg="dir" op="equ" val="norm">
              <dgm:presOf axis="ch desOrSelf" ptType="node node" st="5 1" cnt="1 0"/>
            </dgm:if>
            <dgm:else name="Name130">
              <dgm:choose name="Name131">
                <dgm:if name="Name132" axis="ch" ptType="node" func="cnt" op="equ" val="5">
                  <dgm:presOf axis="ch desOrSelf" ptType="node node" st="1 1" cnt="1 0"/>
                </dgm:if>
                <dgm:if name="Name133" axis="ch" ptType="node" func="cnt" op="equ" val="6">
                  <dgm:presOf axis="ch desOrSelf" ptType="node node" st="2 1" cnt="1 0"/>
                </dgm:if>
                <dgm:else name="Name134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dummy5a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5b" moveWith="wedge5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35">
            <dgm:if name="Name136" func="var" arg="dir" op="equ" val="norm">
              <dgm:presOf axis="ch desOrSelf" ptType="node node" st="5 1" cnt="1 0"/>
            </dgm:if>
            <dgm:else name="Name137">
              <dgm:choose name="Name138">
                <dgm:if name="Name139" axis="ch" ptType="node" func="cnt" op="equ" val="5">
                  <dgm:presOf axis="ch desOrSelf" ptType="node node" st="1 1" cnt="1 0"/>
                </dgm:if>
                <dgm:if name="Name140" axis="ch" ptType="node" func="cnt" op="equ" val="6">
                  <dgm:presOf axis="ch desOrSelf" ptType="node node" st="2 1" cnt="1 0"/>
                </dgm:if>
                <dgm:else name="Name141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42"/>
    </dgm:choose>
    <dgm:choose name="Name143">
      <dgm:if name="Name144" axis="ch" ptType="node" func="cnt" op="gte" val="6">
        <dgm:layoutNode name="wedge6">
          <dgm:alg type="sp"/>
          <dgm:choose name="Name145">
            <dgm:if name="Name146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47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48">
            <dgm:if name="Name149" func="var" arg="dir" op="equ" val="norm">
              <dgm:presOf axis="ch desOrSelf" ptType="node node" st="6 1" cnt="1 0"/>
            </dgm:if>
            <dgm:else name="Name150">
              <dgm:choose name="Name151">
                <dgm:if name="Name152" axis="ch" ptType="node" func="cnt" op="equ" val="6">
                  <dgm:presOf axis="ch desOrSelf" ptType="node node" st="1 1" cnt="1 0"/>
                </dgm:if>
                <dgm:else name="Name153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dummy6a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6b" moveWith="wedge6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4">
            <dgm:if name="Name155" func="var" arg="dir" op="equ" val="norm">
              <dgm:presOf axis="ch desOrSelf" ptType="node node" st="6 1" cnt="1 0"/>
            </dgm:if>
            <dgm:else name="Name156">
              <dgm:choose name="Name157">
                <dgm:if name="Name158" axis="ch" ptType="node" func="cnt" op="equ" val="6">
                  <dgm:presOf axis="ch desOrSelf" ptType="node node" st="1 1" cnt="1 0"/>
                </dgm:if>
                <dgm:else name="Name159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0"/>
    </dgm:choose>
    <dgm:choose name="Name161">
      <dgm:if name="Name162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63">
            <dgm:if name="Name164" func="var" arg="dir" op="equ" val="norm">
              <dgm:presOf axis="ch desOrSelf" ptType="node node" st="7 1" cnt="1 0"/>
            </dgm:if>
            <dgm:else name="Name165">
              <dgm:presOf axis="ch desOrSelf" ptType="node node" st="1 1" cnt="1 0"/>
            </dgm:else>
          </dgm:choose>
          <dgm:constrLst/>
          <dgm:ruleLst/>
        </dgm:layoutNode>
        <dgm:layoutNode name="dummy7a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dummy7b" moveWith="wedge7">
          <dgm:alg type="sp"/>
          <dgm:shape xmlns:r="http://schemas.openxmlformats.org/officeDocument/2006/relationships" r:blip="">
            <dgm:adjLst/>
          </dgm:shape>
          <dgm:presOf/>
          <dgm:constrLst>
            <dgm:constr type="w" val="1"/>
            <dgm:constr type="h" val="1"/>
          </dgm:constrLst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6">
            <dgm:if name="Name167" func="var" arg="dir" op="equ" val="norm">
              <dgm:presOf axis="ch desOrSelf" ptType="node node" st="7 1" cnt="1 0"/>
            </dgm:if>
            <dgm:else name="Name168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69"/>
    </dgm:choose>
    <dgm:choose name="Name170">
      <dgm:if name="Name171" axis="ch" ptType="node" func="cnt" op="equ" val="1">
        <dgm:forEach name="Name172" axis="ch" ptType="sibTrans" hideLastTrans="0" cnt="1">
          <dgm:layoutNode name="arrowWedge1single" styleLbl="fgSibTrans2D1">
            <dgm:choose name="Name173">
              <dgm:if name="Name174" func="var" arg="dir" op="equ" val="norm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arr"/>
                  <dgm:param type="endSty" val="noArr"/>
                </dgm:alg>
              </dgm:if>
              <dgm:else name="Name175">
                <dgm:alg type="conn">
                  <dgm:param type="connRout" val="longCurve"/>
                  <dgm:param type="srcNode" val="dummy1a"/>
                  <dgm:param type="dstNode" val="dummy1b"/>
                  <dgm:param type="begPts" val="tL"/>
                  <dgm:param type="endPts" val="tR"/>
                  <dgm:param type="begSty" val="noArr"/>
                  <dgm:param type="endSty" val="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if name="Name176" axis="ch" ptType="node" func="cnt" op="gte" val="2">
        <dgm:forEach name="Name177" axis="ch" ptType="sibTrans" hideLastTrans="0" cnt="1">
          <dgm:layoutNode name="arrowWedge1" styleLbl="fgSibTrans2D1">
            <dgm:choose name="Name178">
              <dgm:if name="Name179" func="var" arg="dir" op="equ" val="norm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noArr"/>
                  <dgm:param type="endSty" val="arr"/>
                </dgm:alg>
              </dgm:if>
              <dgm:else name="Name180">
                <dgm:alg type="conn">
                  <dgm:param type="connRout" val="curve"/>
                  <dgm:param type="srcNode" val="dummy1a"/>
                  <dgm:param type="dstNode" val="dummy1b"/>
                  <dgm:param type="begPts" val="tL"/>
                  <dgm:param type="endPts" val="tL"/>
                  <dgm:param type="begSty" val="arr"/>
                  <dgm:param type="endSty" val="noArr"/>
                </dgm:alg>
              </dgm:else>
            </dgm:choose>
            <dgm:shape xmlns:r="http://schemas.openxmlformats.org/officeDocument/2006/relationships" type="conn" r:blip="">
              <dgm:adjLst/>
            </dgm:shape>
            <dgm:presOf/>
            <dgm:constrLst>
              <dgm:constr type="w" val="1"/>
              <dgm:constr type="begPad"/>
              <dgm:constr type="endPad"/>
            </dgm:constrLst>
            <dgm:ruleLst/>
          </dgm:layoutNode>
        </dgm:forEach>
      </dgm:if>
      <dgm:else name="Name181"/>
    </dgm:choose>
    <dgm:forEach name="Name182" axis="ch" ptType="sibTrans" hideLastTrans="0" st="2" cnt="1">
      <dgm:layoutNode name="arrowWedge2" styleLbl="fgSibTrans2D1">
        <dgm:choose name="Name183">
          <dgm:if name="Name184" func="var" arg="dir" op="equ" val="norm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5">
            <dgm:alg type="conn">
              <dgm:param type="connRout" val="curve"/>
              <dgm:param type="srcNode" val="dummy2a"/>
              <dgm:param type="dstNode" val="dummy2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86" axis="ch" ptType="sibTrans" hideLastTrans="0" st="3" cnt="1">
      <dgm:layoutNode name="arrowWedge3" styleLbl="fgSibTrans2D1">
        <dgm:choose name="Name187">
          <dgm:if name="Name188" func="var" arg="dir" op="equ" val="norm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89">
            <dgm:alg type="conn">
              <dgm:param type="connRout" val="curve"/>
              <dgm:param type="srcNode" val="dummy3a"/>
              <dgm:param type="dstNode" val="dummy3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0" axis="ch" ptType="sibTrans" hideLastTrans="0" st="4" cnt="1">
      <dgm:layoutNode name="arrowWedge4" styleLbl="fgSibTrans2D1">
        <dgm:choose name="Name191">
          <dgm:if name="Name192" func="var" arg="dir" op="equ" val="norm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3">
            <dgm:alg type="conn">
              <dgm:param type="connRout" val="curve"/>
              <dgm:param type="srcNode" val="dummy4a"/>
              <dgm:param type="dstNode" val="dummy4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4" axis="ch" ptType="sibTrans" hideLastTrans="0" st="5" cnt="1">
      <dgm:layoutNode name="arrowWedge5" styleLbl="fgSibTrans2D1">
        <dgm:choose name="Name195">
          <dgm:if name="Name196" func="var" arg="dir" op="equ" val="norm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197">
            <dgm:alg type="conn">
              <dgm:param type="connRout" val="curve"/>
              <dgm:param type="srcNode" val="dummy5a"/>
              <dgm:param type="dstNode" val="dummy5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198" axis="ch" ptType="sibTrans" hideLastTrans="0" st="6" cnt="1">
      <dgm:layoutNode name="arrowWedge6" styleLbl="fgSibTrans2D1">
        <dgm:choose name="Name199">
          <dgm:if name="Name200" func="var" arg="dir" op="equ" val="norm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1">
            <dgm:alg type="conn">
              <dgm:param type="connRout" val="curve"/>
              <dgm:param type="srcNode" val="dummy6a"/>
              <dgm:param type="dstNode" val="dummy6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  <dgm:forEach name="Name202" axis="ch" ptType="sibTrans" hideLastTrans="0" st="7" cnt="1">
      <dgm:layoutNode name="arrowWedge7" styleLbl="fgSibTrans2D1">
        <dgm:choose name="Name203">
          <dgm:if name="Name204" func="var" arg="dir" op="equ" val="norm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noArr"/>
              <dgm:param type="endSty" val="arr"/>
            </dgm:alg>
          </dgm:if>
          <dgm:else name="Name205">
            <dgm:alg type="conn">
              <dgm:param type="connRout" val="curve"/>
              <dgm:param type="srcNode" val="dummy7a"/>
              <dgm:param type="dstNode" val="dummy7b"/>
              <dgm:param type="begPts" val="tL"/>
              <dgm:param type="endPts" val="tL"/>
              <dgm:param type="begSty" val="arr"/>
              <dgm:param type="endSty" val="noArr"/>
            </dgm:alg>
          </dgm:else>
        </dgm:choose>
        <dgm:shape xmlns:r="http://schemas.openxmlformats.org/officeDocument/2006/relationships" type="conn" r:blip="">
          <dgm:adjLst/>
        </dgm:shape>
        <dgm:presOf/>
        <dgm:constrLst>
          <dgm:constr type="w" val="1"/>
          <dgm:constr type="begPad"/>
          <dgm:constr type="endPad"/>
        </dgm:constrLst>
        <dgm:ruleLst/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8A275C-8715-4EBC-ACE6-06A0A5C6BF68}" type="datetimeFigureOut">
              <a:rPr lang="en-US" smtClean="0"/>
              <a:t>2/9/2020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9B8475-901B-4D5F-B0AD-BBCFCCE976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089339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gradFill flip="none" rotWithShape="1">
          <a:gsLst>
            <a:gs pos="0">
              <a:srgbClr val="33454D"/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362078"/>
            <a:ext cx="10058400" cy="708025"/>
          </a:xfrm>
        </p:spPr>
        <p:txBody>
          <a:bodyPr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070100"/>
            <a:ext cx="8534400" cy="457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Franklin Gothic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40146317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ark Title Slide"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362078"/>
            <a:ext cx="10058400" cy="708025"/>
          </a:xfrm>
        </p:spPr>
        <p:txBody>
          <a:bodyPr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070100"/>
            <a:ext cx="8534400" cy="457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Franklin Gothic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93069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08000" y="-85725"/>
            <a:ext cx="11074400" cy="990600"/>
          </a:xfrm>
        </p:spPr>
        <p:txBody>
          <a:bodyPr/>
          <a:lstStyle>
            <a:lvl1pPr algn="ctr">
              <a:defRPr sz="27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11582400" cy="4419600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5047096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Dark Title Slide">
    <p:bg>
      <p:bgPr>
        <a:gradFill flip="none" rotWithShape="1">
          <a:gsLst>
            <a:gs pos="0">
              <a:schemeClr val="tx1">
                <a:lumMod val="65000"/>
                <a:lumOff val="35000"/>
              </a:schemeClr>
            </a:gs>
            <a:gs pos="100000">
              <a:schemeClr val="tx1">
                <a:lumMod val="85000"/>
                <a:lumOff val="15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16000" y="1362078"/>
            <a:ext cx="10058400" cy="708025"/>
          </a:xfrm>
        </p:spPr>
        <p:txBody>
          <a:bodyPr anchor="b">
            <a:noAutofit/>
          </a:bodyPr>
          <a:lstStyle>
            <a:lvl1pPr algn="ctr">
              <a:defRPr sz="3300" b="1">
                <a:solidFill>
                  <a:schemeClr val="bg1"/>
                </a:solidFill>
                <a:latin typeface="Franklin Gothic Medium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27200" y="2070100"/>
            <a:ext cx="8534400" cy="45720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tx1">
                    <a:tint val="75000"/>
                  </a:schemeClr>
                </a:solidFill>
                <a:latin typeface="Franklin Gothic Medium" pitchFamily="34" charset="0"/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520851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90000"/>
              </a:schemeClr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711200" y="-38100"/>
            <a:ext cx="10668000" cy="914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304800" y="990600"/>
            <a:ext cx="11480800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702" r:id="rId2"/>
    <p:sldLayoutId id="2147483661" r:id="rId3"/>
  </p:sldLayoutIdLst>
  <p:txStyles>
    <p:titleStyle>
      <a:lvl1pPr algn="ctr" rtl="0" fontAlgn="base">
        <a:spcBef>
          <a:spcPct val="0"/>
        </a:spcBef>
        <a:spcAft>
          <a:spcPct val="0"/>
        </a:spcAft>
        <a:defRPr sz="2700" kern="1200">
          <a:solidFill>
            <a:schemeClr val="bg1"/>
          </a:solidFill>
          <a:latin typeface="Franklin Gothic Medium" pitchFamily="34" charset="0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Impact" pitchFamily="34" charset="0"/>
        </a:defRPr>
      </a:lvl9pPr>
    </p:titleStyle>
    <p:bodyStyle>
      <a:lvl1pPr marL="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1pPr>
      <a:lvl2pPr marL="3429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2pPr>
      <a:lvl3pPr marL="6858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3pPr>
      <a:lvl4pPr marL="10287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4pPr>
      <a:lvl5pPr marL="1371600" indent="0" algn="l" rtl="0" fontAlgn="base">
        <a:spcBef>
          <a:spcPct val="20000"/>
        </a:spcBef>
        <a:spcAft>
          <a:spcPct val="0"/>
        </a:spcAft>
        <a:buFontTx/>
        <a:buNone/>
        <a:defRPr sz="1500" kern="1200">
          <a:solidFill>
            <a:schemeClr val="tx1"/>
          </a:solidFill>
          <a:latin typeface="Franklin Gothic Medium" pitchFamily="34" charset="0"/>
          <a:ea typeface="+mn-ea"/>
          <a:cs typeface="+mn-cs"/>
        </a:defRPr>
      </a:lvl5pPr>
      <a:lvl6pPr marL="18859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spcBef>
          <a:spcPct val="20000"/>
        </a:spcBef>
        <a:buFont typeface="Arial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A607E3-2388-45F6-8334-9551E5D4165E}" type="datetimeFigureOut">
              <a:rPr lang="en-US" smtClean="0"/>
              <a:t>2/9/2020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7606BC-8AB3-4269-911F-2A8DC2C0517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5409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5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7" Type="http://schemas.openxmlformats.org/officeDocument/2006/relationships/image" Target="../media/image4.png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1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9952"/>
            <a:ext cx="10058400" cy="708025"/>
          </a:xfrm>
        </p:spPr>
        <p:txBody>
          <a:bodyPr/>
          <a:lstStyle/>
          <a:p>
            <a:r>
              <a:rPr lang="en-US" dirty="0"/>
              <a:t>Welcome to the 2017-18 Program Metrics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6400" y="913651"/>
            <a:ext cx="8534400" cy="457200"/>
          </a:xfrm>
        </p:spPr>
        <p:txBody>
          <a:bodyPr/>
          <a:lstStyle/>
          <a:p>
            <a:r>
              <a:rPr lang="en-US" dirty="0"/>
              <a:t>It’s going to take a Team</a:t>
            </a:r>
          </a:p>
        </p:txBody>
      </p:sp>
      <p:pic>
        <p:nvPicPr>
          <p:cNvPr id="7" name="Team Work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311275"/>
            <a:ext cx="7315200" cy="5486400"/>
          </a:xfrm>
          <a:prstGeom prst="rect">
            <a:avLst/>
          </a:prstGeom>
          <a:ln>
            <a:noFill/>
          </a:ln>
          <a:effectLst>
            <a:glow rad="228600">
              <a:srgbClr val="FFFFFF">
                <a:alpha val="40000"/>
              </a:srgbClr>
            </a:glow>
          </a:effectLst>
          <a:scene3d>
            <a:camera prst="orthographicFront"/>
            <a:lightRig rig="threePt" dir="t">
              <a:rot lat="0" lon="0" rev="2100000"/>
            </a:lightRig>
          </a:scene3d>
          <a:sp3d>
            <a:bevelT w="152400" h="101600" prst="slope"/>
          </a:sp3d>
        </p:spPr>
      </p:pic>
    </p:spTree>
    <p:extLst>
      <p:ext uri="{BB962C8B-B14F-4D97-AF65-F5344CB8AC3E}">
        <p14:creationId xmlns:p14="http://schemas.microsoft.com/office/powerpoint/2010/main" val="39743828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63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 108"/>
          <p:cNvSpPr/>
          <p:nvPr/>
        </p:nvSpPr>
        <p:spPr>
          <a:xfrm>
            <a:off x="0" y="2725427"/>
            <a:ext cx="4041362" cy="188357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3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0" y="1833001"/>
            <a:ext cx="6010473" cy="1761028"/>
          </a:xfrm>
          <a:prstGeom prst="rect">
            <a:avLst/>
          </a:prstGeom>
          <a:solidFill>
            <a:srgbClr val="FEBE10"/>
          </a:solidFill>
          <a:ln>
            <a:solidFill>
              <a:schemeClr val="accent5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13447" y="2713396"/>
            <a:ext cx="3978551" cy="1883958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1" y="4669399"/>
            <a:ext cx="12191998" cy="71039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9000">
                <a:schemeClr val="tx1">
                  <a:lumMod val="85000"/>
                  <a:lumOff val="15000"/>
                </a:schemeClr>
              </a:gs>
              <a:gs pos="79000">
                <a:schemeClr val="tx1"/>
              </a:gs>
              <a:gs pos="100000">
                <a:schemeClr val="tx1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6229974" y="1833001"/>
            <a:ext cx="5962025" cy="1745361"/>
          </a:xfrm>
          <a:prstGeom prst="rect">
            <a:avLst/>
          </a:prstGeom>
          <a:solidFill>
            <a:srgbClr val="00A14F">
              <a:alpha val="50000"/>
            </a:srgbClr>
          </a:solidFill>
          <a:ln>
            <a:solidFill>
              <a:schemeClr val="bg2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4454508" y="2987042"/>
            <a:ext cx="3353988" cy="1676994"/>
          </a:xfrm>
          <a:custGeom>
            <a:avLst/>
            <a:gdLst>
              <a:gd name="connsiteX0" fmla="*/ 0 w 1785425"/>
              <a:gd name="connsiteY0" fmla="*/ 892713 h 1785425"/>
              <a:gd name="connsiteX1" fmla="*/ 892713 w 1785425"/>
              <a:gd name="connsiteY1" fmla="*/ 0 h 1785425"/>
              <a:gd name="connsiteX2" fmla="*/ 1785426 w 1785425"/>
              <a:gd name="connsiteY2" fmla="*/ 892713 h 1785425"/>
              <a:gd name="connsiteX3" fmla="*/ 892713 w 1785425"/>
              <a:gd name="connsiteY3" fmla="*/ 1785426 h 1785425"/>
              <a:gd name="connsiteX4" fmla="*/ 0 w 1785425"/>
              <a:gd name="connsiteY4" fmla="*/ 892713 h 1785425"/>
              <a:gd name="connsiteX0" fmla="*/ 0 w 1785426"/>
              <a:gd name="connsiteY0" fmla="*/ 892713 h 1004301"/>
              <a:gd name="connsiteX1" fmla="*/ 892713 w 1785426"/>
              <a:gd name="connsiteY1" fmla="*/ 0 h 1004301"/>
              <a:gd name="connsiteX2" fmla="*/ 1785426 w 1785426"/>
              <a:gd name="connsiteY2" fmla="*/ 892713 h 1004301"/>
              <a:gd name="connsiteX3" fmla="*/ 0 w 1785426"/>
              <a:gd name="connsiteY3" fmla="*/ 892713 h 1004301"/>
              <a:gd name="connsiteX0" fmla="*/ 0 w 1785426"/>
              <a:gd name="connsiteY0" fmla="*/ 892713 h 957534"/>
              <a:gd name="connsiteX1" fmla="*/ 892713 w 1785426"/>
              <a:gd name="connsiteY1" fmla="*/ 0 h 957534"/>
              <a:gd name="connsiteX2" fmla="*/ 1785426 w 1785426"/>
              <a:gd name="connsiteY2" fmla="*/ 892713 h 957534"/>
              <a:gd name="connsiteX3" fmla="*/ 0 w 1785426"/>
              <a:gd name="connsiteY3" fmla="*/ 892713 h 957534"/>
              <a:gd name="connsiteX0" fmla="*/ 0 w 1785426"/>
              <a:gd name="connsiteY0" fmla="*/ 892713 h 892713"/>
              <a:gd name="connsiteX1" fmla="*/ 892713 w 1785426"/>
              <a:gd name="connsiteY1" fmla="*/ 0 h 892713"/>
              <a:gd name="connsiteX2" fmla="*/ 1785426 w 1785426"/>
              <a:gd name="connsiteY2" fmla="*/ 892713 h 892713"/>
              <a:gd name="connsiteX3" fmla="*/ 0 w 1785426"/>
              <a:gd name="connsiteY3" fmla="*/ 892713 h 89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426" h="892713">
                <a:moveTo>
                  <a:pt x="0" y="892713"/>
                </a:moveTo>
                <a:cubicBezTo>
                  <a:pt x="0" y="399681"/>
                  <a:pt x="399681" y="0"/>
                  <a:pt x="892713" y="0"/>
                </a:cubicBezTo>
                <a:cubicBezTo>
                  <a:pt x="1385745" y="0"/>
                  <a:pt x="1785426" y="399681"/>
                  <a:pt x="1785426" y="892713"/>
                </a:cubicBezTo>
                <a:lnTo>
                  <a:pt x="0" y="89271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03" name="main_meter"/>
          <p:cNvGrpSpPr>
            <a:grpSpLocks noChangeAspect="1"/>
          </p:cNvGrpSpPr>
          <p:nvPr/>
        </p:nvGrpSpPr>
        <p:grpSpPr bwMode="auto">
          <a:xfrm>
            <a:off x="3280612" y="1800351"/>
            <a:ext cx="5710988" cy="3335718"/>
            <a:chOff x="2965" y="2820"/>
            <a:chExt cx="2099" cy="1226"/>
          </a:xfrm>
        </p:grpSpPr>
        <p:sp>
          <p:nvSpPr>
            <p:cNvPr id="1004" name="AutoShape 106"/>
            <p:cNvSpPr>
              <a:spLocks noChangeAspect="1" noChangeArrowheads="1" noTextEdit="1"/>
            </p:cNvSpPr>
            <p:nvPr/>
          </p:nvSpPr>
          <p:spPr bwMode="auto">
            <a:xfrm>
              <a:off x="2965" y="2820"/>
              <a:ext cx="2097" cy="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5" name="Freeform 108"/>
            <p:cNvSpPr>
              <a:spLocks/>
            </p:cNvSpPr>
            <p:nvPr/>
          </p:nvSpPr>
          <p:spPr bwMode="auto">
            <a:xfrm>
              <a:off x="3638" y="3485"/>
              <a:ext cx="753" cy="378"/>
            </a:xfrm>
            <a:custGeom>
              <a:avLst/>
              <a:gdLst>
                <a:gd name="T0" fmla="*/ 30 w 318"/>
                <a:gd name="T1" fmla="*/ 159 h 159"/>
                <a:gd name="T2" fmla="*/ 159 w 318"/>
                <a:gd name="T3" fmla="*/ 31 h 159"/>
                <a:gd name="T4" fmla="*/ 288 w 318"/>
                <a:gd name="T5" fmla="*/ 159 h 159"/>
                <a:gd name="T6" fmla="*/ 318 w 318"/>
                <a:gd name="T7" fmla="*/ 159 h 159"/>
                <a:gd name="T8" fmla="*/ 159 w 318"/>
                <a:gd name="T9" fmla="*/ 0 h 159"/>
                <a:gd name="T10" fmla="*/ 0 w 318"/>
                <a:gd name="T11" fmla="*/ 159 h 159"/>
                <a:gd name="T12" fmla="*/ 30 w 318"/>
                <a:gd name="T13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159">
                  <a:moveTo>
                    <a:pt x="30" y="159"/>
                  </a:moveTo>
                  <a:cubicBezTo>
                    <a:pt x="30" y="88"/>
                    <a:pt x="88" y="31"/>
                    <a:pt x="159" y="31"/>
                  </a:cubicBezTo>
                  <a:cubicBezTo>
                    <a:pt x="230" y="31"/>
                    <a:pt x="288" y="88"/>
                    <a:pt x="288" y="159"/>
                  </a:cubicBezTo>
                  <a:cubicBezTo>
                    <a:pt x="318" y="159"/>
                    <a:pt x="318" y="159"/>
                    <a:pt x="318" y="159"/>
                  </a:cubicBezTo>
                  <a:cubicBezTo>
                    <a:pt x="318" y="72"/>
                    <a:pt x="247" y="0"/>
                    <a:pt x="159" y="0"/>
                  </a:cubicBezTo>
                  <a:cubicBezTo>
                    <a:pt x="71" y="0"/>
                    <a:pt x="0" y="72"/>
                    <a:pt x="0" y="159"/>
                  </a:cubicBezTo>
                  <a:lnTo>
                    <a:pt x="30" y="159"/>
                  </a:lnTo>
                  <a:close/>
                </a:path>
              </a:pathLst>
            </a:custGeom>
            <a:solidFill>
              <a:srgbClr val="9D9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6" name="Freeform 109"/>
            <p:cNvSpPr>
              <a:spLocks/>
            </p:cNvSpPr>
            <p:nvPr/>
          </p:nvSpPr>
          <p:spPr bwMode="auto">
            <a:xfrm>
              <a:off x="4045" y="3244"/>
              <a:ext cx="398" cy="289"/>
            </a:xfrm>
            <a:custGeom>
              <a:avLst/>
              <a:gdLst>
                <a:gd name="T0" fmla="*/ 9 w 168"/>
                <a:gd name="T1" fmla="*/ 78 h 122"/>
                <a:gd name="T2" fmla="*/ 106 w 168"/>
                <a:gd name="T3" fmla="*/ 119 h 122"/>
                <a:gd name="T4" fmla="*/ 113 w 168"/>
                <a:gd name="T5" fmla="*/ 122 h 122"/>
                <a:gd name="T6" fmla="*/ 120 w 168"/>
                <a:gd name="T7" fmla="*/ 119 h 122"/>
                <a:gd name="T8" fmla="*/ 168 w 168"/>
                <a:gd name="T9" fmla="*/ 71 h 122"/>
                <a:gd name="T10" fmla="*/ 0 w 168"/>
                <a:gd name="T11" fmla="*/ 0 h 122"/>
                <a:gd name="T12" fmla="*/ 0 w 168"/>
                <a:gd name="T13" fmla="*/ 67 h 122"/>
                <a:gd name="T14" fmla="*/ 9 w 168"/>
                <a:gd name="T15" fmla="*/ 7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22">
                  <a:moveTo>
                    <a:pt x="9" y="78"/>
                  </a:moveTo>
                  <a:cubicBezTo>
                    <a:pt x="45" y="82"/>
                    <a:pt x="78" y="96"/>
                    <a:pt x="106" y="119"/>
                  </a:cubicBezTo>
                  <a:cubicBezTo>
                    <a:pt x="108" y="121"/>
                    <a:pt x="110" y="122"/>
                    <a:pt x="113" y="122"/>
                  </a:cubicBezTo>
                  <a:cubicBezTo>
                    <a:pt x="116" y="122"/>
                    <a:pt x="118" y="121"/>
                    <a:pt x="120" y="119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24" y="29"/>
                    <a:pt x="65" y="2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3"/>
                    <a:pt x="4" y="77"/>
                    <a:pt x="9" y="7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8A42"/>
                </a:gs>
                <a:gs pos="100000">
                  <a:srgbClr val="006C3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7" name="Freeform 110"/>
            <p:cNvSpPr>
              <a:spLocks/>
            </p:cNvSpPr>
            <p:nvPr/>
          </p:nvSpPr>
          <p:spPr bwMode="auto">
            <a:xfrm>
              <a:off x="4357" y="3448"/>
              <a:ext cx="284" cy="401"/>
            </a:xfrm>
            <a:custGeom>
              <a:avLst/>
              <a:gdLst>
                <a:gd name="T0" fmla="*/ 5 w 120"/>
                <a:gd name="T1" fmla="*/ 48 h 169"/>
                <a:gd name="T2" fmla="*/ 4 w 120"/>
                <a:gd name="T3" fmla="*/ 62 h 169"/>
                <a:gd name="T4" fmla="*/ 41 w 120"/>
                <a:gd name="T5" fmla="*/ 159 h 169"/>
                <a:gd name="T6" fmla="*/ 51 w 120"/>
                <a:gd name="T7" fmla="*/ 169 h 169"/>
                <a:gd name="T8" fmla="*/ 120 w 120"/>
                <a:gd name="T9" fmla="*/ 169 h 169"/>
                <a:gd name="T10" fmla="*/ 53 w 120"/>
                <a:gd name="T11" fmla="*/ 0 h 169"/>
                <a:gd name="T12" fmla="*/ 5 w 120"/>
                <a:gd name="T13" fmla="*/ 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69">
                  <a:moveTo>
                    <a:pt x="5" y="48"/>
                  </a:moveTo>
                  <a:cubicBezTo>
                    <a:pt x="1" y="52"/>
                    <a:pt x="0" y="58"/>
                    <a:pt x="4" y="62"/>
                  </a:cubicBezTo>
                  <a:cubicBezTo>
                    <a:pt x="25" y="90"/>
                    <a:pt x="38" y="124"/>
                    <a:pt x="41" y="159"/>
                  </a:cubicBezTo>
                  <a:cubicBezTo>
                    <a:pt x="41" y="165"/>
                    <a:pt x="46" y="169"/>
                    <a:pt x="51" y="169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19" y="104"/>
                    <a:pt x="94" y="45"/>
                    <a:pt x="53" y="0"/>
                  </a:cubicBezTo>
                  <a:lnTo>
                    <a:pt x="5" y="48"/>
                  </a:lnTo>
                  <a:close/>
                </a:path>
              </a:pathLst>
            </a:custGeom>
            <a:gradFill>
              <a:gsLst>
                <a:gs pos="0">
                  <a:srgbClr val="203A84"/>
                </a:gs>
                <a:gs pos="100000">
                  <a:srgbClr val="172A5F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8" name="Freeform 111"/>
            <p:cNvSpPr>
              <a:spLocks/>
            </p:cNvSpPr>
            <p:nvPr/>
          </p:nvSpPr>
          <p:spPr bwMode="auto">
            <a:xfrm>
              <a:off x="3582" y="3240"/>
              <a:ext cx="405" cy="294"/>
            </a:xfrm>
            <a:custGeom>
              <a:avLst/>
              <a:gdLst>
                <a:gd name="T0" fmla="*/ 55 w 171"/>
                <a:gd name="T1" fmla="*/ 124 h 124"/>
                <a:gd name="T2" fmla="*/ 62 w 171"/>
                <a:gd name="T3" fmla="*/ 121 h 124"/>
                <a:gd name="T4" fmla="*/ 161 w 171"/>
                <a:gd name="T5" fmla="*/ 78 h 124"/>
                <a:gd name="T6" fmla="*/ 171 w 171"/>
                <a:gd name="T7" fmla="*/ 67 h 124"/>
                <a:gd name="T8" fmla="*/ 171 w 171"/>
                <a:gd name="T9" fmla="*/ 0 h 124"/>
                <a:gd name="T10" fmla="*/ 0 w 171"/>
                <a:gd name="T11" fmla="*/ 73 h 124"/>
                <a:gd name="T12" fmla="*/ 48 w 171"/>
                <a:gd name="T13" fmla="*/ 121 h 124"/>
                <a:gd name="T14" fmla="*/ 55 w 171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124">
                  <a:moveTo>
                    <a:pt x="55" y="124"/>
                  </a:moveTo>
                  <a:cubicBezTo>
                    <a:pt x="58" y="124"/>
                    <a:pt x="60" y="123"/>
                    <a:pt x="62" y="121"/>
                  </a:cubicBezTo>
                  <a:cubicBezTo>
                    <a:pt x="90" y="97"/>
                    <a:pt x="125" y="82"/>
                    <a:pt x="161" y="78"/>
                  </a:cubicBezTo>
                  <a:cubicBezTo>
                    <a:pt x="167" y="77"/>
                    <a:pt x="171" y="73"/>
                    <a:pt x="171" y="67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05" y="2"/>
                    <a:pt x="45" y="30"/>
                    <a:pt x="0" y="73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50" y="123"/>
                    <a:pt x="53" y="124"/>
                    <a:pt x="55" y="124"/>
                  </a:cubicBezTo>
                  <a:close/>
                </a:path>
              </a:pathLst>
            </a:custGeom>
            <a:gradFill>
              <a:gsLst>
                <a:gs pos="26000">
                  <a:srgbClr val="F1B201"/>
                </a:gs>
                <a:gs pos="100000">
                  <a:srgbClr val="C68606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9" name="Freeform 112"/>
            <p:cNvSpPr>
              <a:spLocks/>
            </p:cNvSpPr>
            <p:nvPr/>
          </p:nvSpPr>
          <p:spPr bwMode="auto">
            <a:xfrm>
              <a:off x="4043" y="2820"/>
              <a:ext cx="692" cy="306"/>
            </a:xfrm>
            <a:custGeom>
              <a:avLst/>
              <a:gdLst>
                <a:gd name="T0" fmla="*/ 292 w 292"/>
                <a:gd name="T1" fmla="*/ 122 h 129"/>
                <a:gd name="T2" fmla="*/ 288 w 292"/>
                <a:gd name="T3" fmla="*/ 114 h 129"/>
                <a:gd name="T4" fmla="*/ 10 w 292"/>
                <a:gd name="T5" fmla="*/ 1 h 129"/>
                <a:gd name="T6" fmla="*/ 2 w 292"/>
                <a:gd name="T7" fmla="*/ 4 h 129"/>
                <a:gd name="T8" fmla="*/ 0 w 292"/>
                <a:gd name="T9" fmla="*/ 7 h 129"/>
                <a:gd name="T10" fmla="*/ 289 w 292"/>
                <a:gd name="T11" fmla="*/ 129 h 129"/>
                <a:gd name="T12" fmla="*/ 292 w 292"/>
                <a:gd name="T13" fmla="*/ 1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129">
                  <a:moveTo>
                    <a:pt x="292" y="122"/>
                  </a:moveTo>
                  <a:cubicBezTo>
                    <a:pt x="292" y="119"/>
                    <a:pt x="290" y="116"/>
                    <a:pt x="288" y="114"/>
                  </a:cubicBezTo>
                  <a:cubicBezTo>
                    <a:pt x="210" y="45"/>
                    <a:pt x="114" y="6"/>
                    <a:pt x="10" y="1"/>
                  </a:cubicBezTo>
                  <a:cubicBezTo>
                    <a:pt x="7" y="0"/>
                    <a:pt x="4" y="2"/>
                    <a:pt x="2" y="4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112" y="10"/>
                    <a:pt x="214" y="56"/>
                    <a:pt x="289" y="129"/>
                  </a:cubicBezTo>
                  <a:cubicBezTo>
                    <a:pt x="291" y="127"/>
                    <a:pt x="292" y="124"/>
                    <a:pt x="292" y="122"/>
                  </a:cubicBez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0" name="Freeform 113"/>
            <p:cNvSpPr>
              <a:spLocks/>
            </p:cNvSpPr>
            <p:nvPr/>
          </p:nvSpPr>
          <p:spPr bwMode="auto">
            <a:xfrm>
              <a:off x="4041" y="2836"/>
              <a:ext cx="687" cy="580"/>
            </a:xfrm>
            <a:custGeom>
              <a:avLst/>
              <a:gdLst>
                <a:gd name="T0" fmla="*/ 0 w 290"/>
                <a:gd name="T1" fmla="*/ 173 h 244"/>
                <a:gd name="T2" fmla="*/ 168 w 290"/>
                <a:gd name="T3" fmla="*/ 244 h 244"/>
                <a:gd name="T4" fmla="*/ 289 w 290"/>
                <a:gd name="T5" fmla="*/ 122 h 244"/>
                <a:gd name="T6" fmla="*/ 290 w 290"/>
                <a:gd name="T7" fmla="*/ 122 h 244"/>
                <a:gd name="T8" fmla="*/ 1 w 290"/>
                <a:gd name="T9" fmla="*/ 0 h 244"/>
                <a:gd name="T10" fmla="*/ 0 w 290"/>
                <a:gd name="T11" fmla="*/ 4 h 244"/>
                <a:gd name="T12" fmla="*/ 0 w 290"/>
                <a:gd name="T13" fmla="*/ 17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244">
                  <a:moveTo>
                    <a:pt x="0" y="173"/>
                  </a:moveTo>
                  <a:cubicBezTo>
                    <a:pt x="65" y="175"/>
                    <a:pt x="124" y="202"/>
                    <a:pt x="168" y="244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15" y="49"/>
                    <a:pt x="113" y="3"/>
                    <a:pt x="1" y="0"/>
                  </a:cubicBezTo>
                  <a:cubicBezTo>
                    <a:pt x="0" y="1"/>
                    <a:pt x="0" y="3"/>
                    <a:pt x="0" y="4"/>
                  </a:cubicBezTo>
                  <a:lnTo>
                    <a:pt x="0" y="17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A651"/>
                </a:gs>
                <a:gs pos="100000">
                  <a:srgbClr val="006C3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1" name="Freeform 114"/>
            <p:cNvSpPr>
              <a:spLocks/>
            </p:cNvSpPr>
            <p:nvPr/>
          </p:nvSpPr>
          <p:spPr bwMode="auto">
            <a:xfrm>
              <a:off x="4763" y="3155"/>
              <a:ext cx="301" cy="698"/>
            </a:xfrm>
            <a:custGeom>
              <a:avLst/>
              <a:gdLst>
                <a:gd name="T0" fmla="*/ 126 w 127"/>
                <a:gd name="T1" fmla="*/ 283 h 294"/>
                <a:gd name="T2" fmla="*/ 15 w 127"/>
                <a:gd name="T3" fmla="*/ 4 h 294"/>
                <a:gd name="T4" fmla="*/ 7 w 127"/>
                <a:gd name="T5" fmla="*/ 0 h 294"/>
                <a:gd name="T6" fmla="*/ 0 w 127"/>
                <a:gd name="T7" fmla="*/ 3 h 294"/>
                <a:gd name="T8" fmla="*/ 117 w 127"/>
                <a:gd name="T9" fmla="*/ 294 h 294"/>
                <a:gd name="T10" fmla="*/ 123 w 127"/>
                <a:gd name="T11" fmla="*/ 291 h 294"/>
                <a:gd name="T12" fmla="*/ 126 w 127"/>
                <a:gd name="T13" fmla="*/ 28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294">
                  <a:moveTo>
                    <a:pt x="126" y="283"/>
                  </a:moveTo>
                  <a:cubicBezTo>
                    <a:pt x="123" y="180"/>
                    <a:pt x="84" y="81"/>
                    <a:pt x="15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5" y="0"/>
                    <a:pt x="2" y="1"/>
                    <a:pt x="0" y="3"/>
                  </a:cubicBezTo>
                  <a:cubicBezTo>
                    <a:pt x="72" y="79"/>
                    <a:pt x="116" y="182"/>
                    <a:pt x="117" y="294"/>
                  </a:cubicBezTo>
                  <a:cubicBezTo>
                    <a:pt x="119" y="294"/>
                    <a:pt x="122" y="293"/>
                    <a:pt x="123" y="291"/>
                  </a:cubicBezTo>
                  <a:cubicBezTo>
                    <a:pt x="125" y="289"/>
                    <a:pt x="127" y="286"/>
                    <a:pt x="126" y="283"/>
                  </a:cubicBezTo>
                  <a:close/>
                </a:path>
              </a:pathLst>
            </a:custGeom>
            <a:solidFill>
              <a:srgbClr val="1B3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2" name="Freeform 115"/>
            <p:cNvSpPr>
              <a:spLocks/>
            </p:cNvSpPr>
            <p:nvPr/>
          </p:nvSpPr>
          <p:spPr bwMode="auto">
            <a:xfrm>
              <a:off x="4474" y="3162"/>
              <a:ext cx="567" cy="691"/>
            </a:xfrm>
            <a:custGeom>
              <a:avLst/>
              <a:gdLst>
                <a:gd name="T0" fmla="*/ 122 w 239"/>
                <a:gd name="T1" fmla="*/ 0 h 291"/>
                <a:gd name="T2" fmla="*/ 0 w 239"/>
                <a:gd name="T3" fmla="*/ 122 h 291"/>
                <a:gd name="T4" fmla="*/ 67 w 239"/>
                <a:gd name="T5" fmla="*/ 291 h 291"/>
                <a:gd name="T6" fmla="*/ 238 w 239"/>
                <a:gd name="T7" fmla="*/ 291 h 291"/>
                <a:gd name="T8" fmla="*/ 239 w 239"/>
                <a:gd name="T9" fmla="*/ 291 h 291"/>
                <a:gd name="T10" fmla="*/ 122 w 239"/>
                <a:gd name="T11" fmla="*/ 0 h 291"/>
                <a:gd name="T12" fmla="*/ 122 w 239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91">
                  <a:moveTo>
                    <a:pt x="122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41" y="167"/>
                    <a:pt x="66" y="226"/>
                    <a:pt x="67" y="291"/>
                  </a:cubicBezTo>
                  <a:cubicBezTo>
                    <a:pt x="238" y="291"/>
                    <a:pt x="238" y="291"/>
                    <a:pt x="238" y="291"/>
                  </a:cubicBezTo>
                  <a:cubicBezTo>
                    <a:pt x="238" y="291"/>
                    <a:pt x="238" y="291"/>
                    <a:pt x="239" y="291"/>
                  </a:cubicBezTo>
                  <a:cubicBezTo>
                    <a:pt x="238" y="179"/>
                    <a:pt x="194" y="76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lose/>
                </a:path>
              </a:pathLst>
            </a:custGeom>
            <a:gradFill>
              <a:gsLst>
                <a:gs pos="0">
                  <a:srgbClr val="244091"/>
                </a:gs>
                <a:gs pos="100000">
                  <a:srgbClr val="1B316F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3" name="Freeform 116"/>
            <p:cNvSpPr>
              <a:spLocks/>
            </p:cNvSpPr>
            <p:nvPr/>
          </p:nvSpPr>
          <p:spPr bwMode="auto">
            <a:xfrm>
              <a:off x="3292" y="2820"/>
              <a:ext cx="697" cy="309"/>
            </a:xfrm>
            <a:custGeom>
              <a:avLst/>
              <a:gdLst>
                <a:gd name="T0" fmla="*/ 292 w 294"/>
                <a:gd name="T1" fmla="*/ 4 h 130"/>
                <a:gd name="T2" fmla="*/ 284 w 294"/>
                <a:gd name="T3" fmla="*/ 1 h 130"/>
                <a:gd name="T4" fmla="*/ 3 w 294"/>
                <a:gd name="T5" fmla="*/ 116 h 130"/>
                <a:gd name="T6" fmla="*/ 0 w 294"/>
                <a:gd name="T7" fmla="*/ 124 h 130"/>
                <a:gd name="T8" fmla="*/ 2 w 294"/>
                <a:gd name="T9" fmla="*/ 130 h 130"/>
                <a:gd name="T10" fmla="*/ 294 w 294"/>
                <a:gd name="T11" fmla="*/ 7 h 130"/>
                <a:gd name="T12" fmla="*/ 292 w 294"/>
                <a:gd name="T13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130">
                  <a:moveTo>
                    <a:pt x="292" y="4"/>
                  </a:moveTo>
                  <a:cubicBezTo>
                    <a:pt x="289" y="2"/>
                    <a:pt x="287" y="0"/>
                    <a:pt x="284" y="1"/>
                  </a:cubicBezTo>
                  <a:cubicBezTo>
                    <a:pt x="178" y="6"/>
                    <a:pt x="81" y="46"/>
                    <a:pt x="3" y="116"/>
                  </a:cubicBezTo>
                  <a:cubicBezTo>
                    <a:pt x="1" y="118"/>
                    <a:pt x="0" y="121"/>
                    <a:pt x="0" y="124"/>
                  </a:cubicBezTo>
                  <a:cubicBezTo>
                    <a:pt x="0" y="126"/>
                    <a:pt x="0" y="129"/>
                    <a:pt x="2" y="130"/>
                  </a:cubicBezTo>
                  <a:cubicBezTo>
                    <a:pt x="78" y="56"/>
                    <a:pt x="180" y="10"/>
                    <a:pt x="294" y="7"/>
                  </a:cubicBezTo>
                  <a:cubicBezTo>
                    <a:pt x="293" y="6"/>
                    <a:pt x="292" y="4"/>
                    <a:pt x="292" y="4"/>
                  </a:cubicBezTo>
                  <a:close/>
                </a:path>
              </a:pathLst>
            </a:custGeom>
            <a:solidFill>
              <a:srgbClr val="FEB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4" name="Freeform 117"/>
            <p:cNvSpPr>
              <a:spLocks/>
            </p:cNvSpPr>
            <p:nvPr/>
          </p:nvSpPr>
          <p:spPr bwMode="auto">
            <a:xfrm>
              <a:off x="3297" y="2836"/>
              <a:ext cx="694" cy="585"/>
            </a:xfrm>
            <a:custGeom>
              <a:avLst/>
              <a:gdLst>
                <a:gd name="T0" fmla="*/ 122 w 293"/>
                <a:gd name="T1" fmla="*/ 246 h 246"/>
                <a:gd name="T2" fmla="*/ 293 w 293"/>
                <a:gd name="T3" fmla="*/ 173 h 246"/>
                <a:gd name="T4" fmla="*/ 293 w 293"/>
                <a:gd name="T5" fmla="*/ 4 h 246"/>
                <a:gd name="T6" fmla="*/ 292 w 293"/>
                <a:gd name="T7" fmla="*/ 0 h 246"/>
                <a:gd name="T8" fmla="*/ 0 w 293"/>
                <a:gd name="T9" fmla="*/ 123 h 246"/>
                <a:gd name="T10" fmla="*/ 1 w 293"/>
                <a:gd name="T11" fmla="*/ 125 h 246"/>
                <a:gd name="T12" fmla="*/ 122 w 293"/>
                <a:gd name="T1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46">
                  <a:moveTo>
                    <a:pt x="122" y="246"/>
                  </a:moveTo>
                  <a:cubicBezTo>
                    <a:pt x="167" y="203"/>
                    <a:pt x="227" y="175"/>
                    <a:pt x="293" y="173"/>
                  </a:cubicBezTo>
                  <a:cubicBezTo>
                    <a:pt x="293" y="4"/>
                    <a:pt x="293" y="4"/>
                    <a:pt x="293" y="4"/>
                  </a:cubicBezTo>
                  <a:cubicBezTo>
                    <a:pt x="293" y="3"/>
                    <a:pt x="292" y="1"/>
                    <a:pt x="292" y="0"/>
                  </a:cubicBezTo>
                  <a:cubicBezTo>
                    <a:pt x="178" y="3"/>
                    <a:pt x="76" y="49"/>
                    <a:pt x="0" y="123"/>
                  </a:cubicBezTo>
                  <a:cubicBezTo>
                    <a:pt x="0" y="124"/>
                    <a:pt x="0" y="124"/>
                    <a:pt x="1" y="125"/>
                  </a:cubicBezTo>
                  <a:lnTo>
                    <a:pt x="122" y="246"/>
                  </a:lnTo>
                  <a:close/>
                </a:path>
              </a:pathLst>
            </a:custGeom>
            <a:gradFill>
              <a:gsLst>
                <a:gs pos="26000">
                  <a:srgbClr val="FEBE10"/>
                </a:gs>
                <a:gs pos="100000">
                  <a:srgbClr val="D08D06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5" name="Freeform 118"/>
            <p:cNvSpPr>
              <a:spLocks/>
            </p:cNvSpPr>
            <p:nvPr/>
          </p:nvSpPr>
          <p:spPr bwMode="auto">
            <a:xfrm>
              <a:off x="2967" y="3160"/>
              <a:ext cx="294" cy="693"/>
            </a:xfrm>
            <a:custGeom>
              <a:avLst/>
              <a:gdLst>
                <a:gd name="T0" fmla="*/ 117 w 124"/>
                <a:gd name="T1" fmla="*/ 0 h 292"/>
                <a:gd name="T2" fmla="*/ 110 w 124"/>
                <a:gd name="T3" fmla="*/ 4 h 292"/>
                <a:gd name="T4" fmla="*/ 0 w 124"/>
                <a:gd name="T5" fmla="*/ 281 h 292"/>
                <a:gd name="T6" fmla="*/ 3 w 124"/>
                <a:gd name="T7" fmla="*/ 289 h 292"/>
                <a:gd name="T8" fmla="*/ 9 w 124"/>
                <a:gd name="T9" fmla="*/ 292 h 292"/>
                <a:gd name="T10" fmla="*/ 124 w 124"/>
                <a:gd name="T11" fmla="*/ 3 h 292"/>
                <a:gd name="T12" fmla="*/ 117 w 124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292">
                  <a:moveTo>
                    <a:pt x="117" y="0"/>
                  </a:moveTo>
                  <a:cubicBezTo>
                    <a:pt x="114" y="0"/>
                    <a:pt x="111" y="2"/>
                    <a:pt x="110" y="4"/>
                  </a:cubicBezTo>
                  <a:cubicBezTo>
                    <a:pt x="42" y="81"/>
                    <a:pt x="3" y="179"/>
                    <a:pt x="0" y="281"/>
                  </a:cubicBezTo>
                  <a:cubicBezTo>
                    <a:pt x="0" y="284"/>
                    <a:pt x="1" y="287"/>
                    <a:pt x="3" y="289"/>
                  </a:cubicBezTo>
                  <a:cubicBezTo>
                    <a:pt x="5" y="291"/>
                    <a:pt x="7" y="292"/>
                    <a:pt x="9" y="292"/>
                  </a:cubicBezTo>
                  <a:cubicBezTo>
                    <a:pt x="10" y="180"/>
                    <a:pt x="54" y="79"/>
                    <a:pt x="124" y="3"/>
                  </a:cubicBezTo>
                  <a:cubicBezTo>
                    <a:pt x="122" y="1"/>
                    <a:pt x="120" y="0"/>
                    <a:pt x="117" y="0"/>
                  </a:cubicBezTo>
                  <a:close/>
                </a:path>
              </a:pathLst>
            </a:custGeom>
            <a:solidFill>
              <a:srgbClr val="EF3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6" name="Freeform 119"/>
            <p:cNvSpPr>
              <a:spLocks/>
            </p:cNvSpPr>
            <p:nvPr/>
          </p:nvSpPr>
          <p:spPr bwMode="auto">
            <a:xfrm>
              <a:off x="2989" y="3167"/>
              <a:ext cx="564" cy="686"/>
            </a:xfrm>
            <a:custGeom>
              <a:avLst/>
              <a:gdLst>
                <a:gd name="T0" fmla="*/ 172 w 238"/>
                <a:gd name="T1" fmla="*/ 289 h 289"/>
                <a:gd name="T2" fmla="*/ 238 w 238"/>
                <a:gd name="T3" fmla="*/ 122 h 289"/>
                <a:gd name="T4" fmla="*/ 116 w 238"/>
                <a:gd name="T5" fmla="*/ 0 h 289"/>
                <a:gd name="T6" fmla="*/ 115 w 238"/>
                <a:gd name="T7" fmla="*/ 0 h 289"/>
                <a:gd name="T8" fmla="*/ 0 w 238"/>
                <a:gd name="T9" fmla="*/ 289 h 289"/>
                <a:gd name="T10" fmla="*/ 1 w 238"/>
                <a:gd name="T11" fmla="*/ 289 h 289"/>
                <a:gd name="T12" fmla="*/ 172 w 238"/>
                <a:gd name="T13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89">
                  <a:moveTo>
                    <a:pt x="172" y="289"/>
                  </a:moveTo>
                  <a:cubicBezTo>
                    <a:pt x="174" y="225"/>
                    <a:pt x="198" y="167"/>
                    <a:pt x="238" y="122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5" y="0"/>
                    <a:pt x="115" y="0"/>
                  </a:cubicBezTo>
                  <a:cubicBezTo>
                    <a:pt x="45" y="76"/>
                    <a:pt x="1" y="177"/>
                    <a:pt x="0" y="289"/>
                  </a:cubicBezTo>
                  <a:cubicBezTo>
                    <a:pt x="1" y="289"/>
                    <a:pt x="1" y="289"/>
                    <a:pt x="1" y="289"/>
                  </a:cubicBezTo>
                  <a:lnTo>
                    <a:pt x="172" y="289"/>
                  </a:lnTo>
                  <a:close/>
                </a:path>
              </a:pathLst>
            </a:custGeom>
            <a:gradFill>
              <a:gsLst>
                <a:gs pos="0">
                  <a:srgbClr val="EF3824"/>
                </a:gs>
                <a:gs pos="100000">
                  <a:srgbClr val="B82414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7" name="Freeform 120"/>
            <p:cNvSpPr>
              <a:spLocks/>
            </p:cNvSpPr>
            <p:nvPr/>
          </p:nvSpPr>
          <p:spPr bwMode="auto">
            <a:xfrm>
              <a:off x="3390" y="3453"/>
              <a:ext cx="277" cy="396"/>
            </a:xfrm>
            <a:custGeom>
              <a:avLst/>
              <a:gdLst>
                <a:gd name="T0" fmla="*/ 79 w 117"/>
                <a:gd name="T1" fmla="*/ 157 h 167"/>
                <a:gd name="T2" fmla="*/ 114 w 117"/>
                <a:gd name="T3" fmla="*/ 62 h 167"/>
                <a:gd name="T4" fmla="*/ 113 w 117"/>
                <a:gd name="T5" fmla="*/ 49 h 167"/>
                <a:gd name="T6" fmla="*/ 65 w 117"/>
                <a:gd name="T7" fmla="*/ 0 h 167"/>
                <a:gd name="T8" fmla="*/ 0 w 117"/>
                <a:gd name="T9" fmla="*/ 167 h 167"/>
                <a:gd name="T10" fmla="*/ 68 w 117"/>
                <a:gd name="T11" fmla="*/ 167 h 167"/>
                <a:gd name="T12" fmla="*/ 79 w 117"/>
                <a:gd name="T13" fmla="*/ 15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67">
                  <a:moveTo>
                    <a:pt x="79" y="157"/>
                  </a:moveTo>
                  <a:cubicBezTo>
                    <a:pt x="81" y="123"/>
                    <a:pt x="94" y="90"/>
                    <a:pt x="114" y="62"/>
                  </a:cubicBezTo>
                  <a:cubicBezTo>
                    <a:pt x="117" y="58"/>
                    <a:pt x="117" y="52"/>
                    <a:pt x="113" y="49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25" y="45"/>
                    <a:pt x="1" y="103"/>
                    <a:pt x="0" y="167"/>
                  </a:cubicBezTo>
                  <a:cubicBezTo>
                    <a:pt x="68" y="167"/>
                    <a:pt x="68" y="167"/>
                    <a:pt x="68" y="167"/>
                  </a:cubicBezTo>
                  <a:cubicBezTo>
                    <a:pt x="74" y="167"/>
                    <a:pt x="78" y="163"/>
                    <a:pt x="79" y="157"/>
                  </a:cubicBezTo>
                  <a:close/>
                </a:path>
              </a:pathLst>
            </a:custGeom>
            <a:gradFill>
              <a:gsLst>
                <a:gs pos="26000">
                  <a:srgbClr val="EF3824"/>
                </a:gs>
                <a:gs pos="100000">
                  <a:srgbClr val="BE1F0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" name="Freeform 127"/>
            <p:cNvSpPr>
              <a:spLocks/>
            </p:cNvSpPr>
            <p:nvPr/>
          </p:nvSpPr>
          <p:spPr bwMode="auto">
            <a:xfrm>
              <a:off x="3046" y="3571"/>
              <a:ext cx="149" cy="90"/>
            </a:xfrm>
            <a:custGeom>
              <a:avLst/>
              <a:gdLst>
                <a:gd name="T0" fmla="*/ 35 w 149"/>
                <a:gd name="T1" fmla="*/ 7 h 90"/>
                <a:gd name="T2" fmla="*/ 26 w 149"/>
                <a:gd name="T3" fmla="*/ 35 h 90"/>
                <a:gd name="T4" fmla="*/ 64 w 149"/>
                <a:gd name="T5" fmla="*/ 47 h 90"/>
                <a:gd name="T6" fmla="*/ 71 w 149"/>
                <a:gd name="T7" fmla="*/ 26 h 90"/>
                <a:gd name="T8" fmla="*/ 92 w 149"/>
                <a:gd name="T9" fmla="*/ 33 h 90"/>
                <a:gd name="T10" fmla="*/ 87 w 149"/>
                <a:gd name="T11" fmla="*/ 52 h 90"/>
                <a:gd name="T12" fmla="*/ 149 w 149"/>
                <a:gd name="T13" fmla="*/ 69 h 90"/>
                <a:gd name="T14" fmla="*/ 144 w 149"/>
                <a:gd name="T15" fmla="*/ 90 h 90"/>
                <a:gd name="T16" fmla="*/ 0 w 149"/>
                <a:gd name="T17" fmla="*/ 52 h 90"/>
                <a:gd name="T18" fmla="*/ 14 w 149"/>
                <a:gd name="T19" fmla="*/ 0 h 90"/>
                <a:gd name="T20" fmla="*/ 35 w 149"/>
                <a:gd name="T21" fmla="*/ 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90">
                  <a:moveTo>
                    <a:pt x="35" y="7"/>
                  </a:moveTo>
                  <a:lnTo>
                    <a:pt x="26" y="35"/>
                  </a:lnTo>
                  <a:lnTo>
                    <a:pt x="64" y="47"/>
                  </a:lnTo>
                  <a:lnTo>
                    <a:pt x="71" y="26"/>
                  </a:lnTo>
                  <a:lnTo>
                    <a:pt x="92" y="33"/>
                  </a:lnTo>
                  <a:lnTo>
                    <a:pt x="87" y="52"/>
                  </a:lnTo>
                  <a:lnTo>
                    <a:pt x="149" y="69"/>
                  </a:lnTo>
                  <a:lnTo>
                    <a:pt x="144" y="90"/>
                  </a:lnTo>
                  <a:lnTo>
                    <a:pt x="0" y="52"/>
                  </a:lnTo>
                  <a:lnTo>
                    <a:pt x="14" y="0"/>
                  </a:lnTo>
                  <a:lnTo>
                    <a:pt x="35" y="7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6" name="Freeform 128"/>
            <p:cNvSpPr>
              <a:spLocks noEditPoints="1"/>
            </p:cNvSpPr>
            <p:nvPr/>
          </p:nvSpPr>
          <p:spPr bwMode="auto">
            <a:xfrm>
              <a:off x="3069" y="3514"/>
              <a:ext cx="159" cy="97"/>
            </a:xfrm>
            <a:custGeom>
              <a:avLst/>
              <a:gdLst>
                <a:gd name="T0" fmla="*/ 133 w 159"/>
                <a:gd name="T1" fmla="*/ 97 h 97"/>
                <a:gd name="T2" fmla="*/ 0 w 159"/>
                <a:gd name="T3" fmla="*/ 26 h 97"/>
                <a:gd name="T4" fmla="*/ 10 w 159"/>
                <a:gd name="T5" fmla="*/ 0 h 97"/>
                <a:gd name="T6" fmla="*/ 159 w 159"/>
                <a:gd name="T7" fmla="*/ 28 h 97"/>
                <a:gd name="T8" fmla="*/ 150 w 159"/>
                <a:gd name="T9" fmla="*/ 50 h 97"/>
                <a:gd name="T10" fmla="*/ 121 w 159"/>
                <a:gd name="T11" fmla="*/ 42 h 97"/>
                <a:gd name="T12" fmla="*/ 114 w 159"/>
                <a:gd name="T13" fmla="*/ 61 h 97"/>
                <a:gd name="T14" fmla="*/ 140 w 159"/>
                <a:gd name="T15" fmla="*/ 76 h 97"/>
                <a:gd name="T16" fmla="*/ 133 w 159"/>
                <a:gd name="T17" fmla="*/ 97 h 97"/>
                <a:gd name="T18" fmla="*/ 52 w 159"/>
                <a:gd name="T19" fmla="*/ 28 h 97"/>
                <a:gd name="T20" fmla="*/ 48 w 159"/>
                <a:gd name="T21" fmla="*/ 26 h 97"/>
                <a:gd name="T22" fmla="*/ 48 w 159"/>
                <a:gd name="T23" fmla="*/ 28 h 97"/>
                <a:gd name="T24" fmla="*/ 50 w 159"/>
                <a:gd name="T25" fmla="*/ 31 h 97"/>
                <a:gd name="T26" fmla="*/ 93 w 159"/>
                <a:gd name="T27" fmla="*/ 52 h 97"/>
                <a:gd name="T28" fmla="*/ 97 w 159"/>
                <a:gd name="T29" fmla="*/ 38 h 97"/>
                <a:gd name="T30" fmla="*/ 52 w 159"/>
                <a:gd name="T31" fmla="*/ 2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97">
                  <a:moveTo>
                    <a:pt x="133" y="97"/>
                  </a:moveTo>
                  <a:lnTo>
                    <a:pt x="0" y="26"/>
                  </a:lnTo>
                  <a:lnTo>
                    <a:pt x="10" y="0"/>
                  </a:lnTo>
                  <a:lnTo>
                    <a:pt x="159" y="28"/>
                  </a:lnTo>
                  <a:lnTo>
                    <a:pt x="150" y="50"/>
                  </a:lnTo>
                  <a:lnTo>
                    <a:pt x="121" y="42"/>
                  </a:lnTo>
                  <a:lnTo>
                    <a:pt x="114" y="61"/>
                  </a:lnTo>
                  <a:lnTo>
                    <a:pt x="140" y="76"/>
                  </a:lnTo>
                  <a:lnTo>
                    <a:pt x="133" y="97"/>
                  </a:lnTo>
                  <a:close/>
                  <a:moveTo>
                    <a:pt x="52" y="28"/>
                  </a:moveTo>
                  <a:lnTo>
                    <a:pt x="48" y="26"/>
                  </a:lnTo>
                  <a:lnTo>
                    <a:pt x="48" y="28"/>
                  </a:lnTo>
                  <a:lnTo>
                    <a:pt x="50" y="31"/>
                  </a:lnTo>
                  <a:lnTo>
                    <a:pt x="93" y="52"/>
                  </a:lnTo>
                  <a:lnTo>
                    <a:pt x="97" y="38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7" name="Freeform 129"/>
            <p:cNvSpPr>
              <a:spLocks/>
            </p:cNvSpPr>
            <p:nvPr/>
          </p:nvSpPr>
          <p:spPr bwMode="auto">
            <a:xfrm>
              <a:off x="3093" y="3457"/>
              <a:ext cx="147" cy="78"/>
            </a:xfrm>
            <a:custGeom>
              <a:avLst/>
              <a:gdLst>
                <a:gd name="T0" fmla="*/ 0 w 147"/>
                <a:gd name="T1" fmla="*/ 19 h 78"/>
                <a:gd name="T2" fmla="*/ 9 w 147"/>
                <a:gd name="T3" fmla="*/ 0 h 78"/>
                <a:gd name="T4" fmla="*/ 147 w 147"/>
                <a:gd name="T5" fmla="*/ 59 h 78"/>
                <a:gd name="T6" fmla="*/ 137 w 147"/>
                <a:gd name="T7" fmla="*/ 78 h 78"/>
                <a:gd name="T8" fmla="*/ 0 w 147"/>
                <a:gd name="T9" fmla="*/ 1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78">
                  <a:moveTo>
                    <a:pt x="0" y="19"/>
                  </a:moveTo>
                  <a:lnTo>
                    <a:pt x="9" y="0"/>
                  </a:lnTo>
                  <a:lnTo>
                    <a:pt x="147" y="59"/>
                  </a:lnTo>
                  <a:lnTo>
                    <a:pt x="137" y="7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8" name="Freeform 130"/>
            <p:cNvSpPr>
              <a:spLocks noEditPoints="1"/>
            </p:cNvSpPr>
            <p:nvPr/>
          </p:nvSpPr>
          <p:spPr bwMode="auto">
            <a:xfrm>
              <a:off x="3112" y="3388"/>
              <a:ext cx="161" cy="114"/>
            </a:xfrm>
            <a:custGeom>
              <a:avLst/>
              <a:gdLst>
                <a:gd name="T0" fmla="*/ 63 w 68"/>
                <a:gd name="T1" fmla="*/ 34 h 48"/>
                <a:gd name="T2" fmla="*/ 38 w 68"/>
                <a:gd name="T3" fmla="*/ 26 h 48"/>
                <a:gd name="T4" fmla="*/ 37 w 68"/>
                <a:gd name="T5" fmla="*/ 28 h 48"/>
                <a:gd name="T6" fmla="*/ 60 w 68"/>
                <a:gd name="T7" fmla="*/ 40 h 48"/>
                <a:gd name="T8" fmla="*/ 56 w 68"/>
                <a:gd name="T9" fmla="*/ 48 h 48"/>
                <a:gd name="T10" fmla="*/ 0 w 68"/>
                <a:gd name="T11" fmla="*/ 20 h 48"/>
                <a:gd name="T12" fmla="*/ 4 w 68"/>
                <a:gd name="T13" fmla="*/ 12 h 48"/>
                <a:gd name="T14" fmla="*/ 27 w 68"/>
                <a:gd name="T15" fmla="*/ 6 h 48"/>
                <a:gd name="T16" fmla="*/ 38 w 68"/>
                <a:gd name="T17" fmla="*/ 17 h 48"/>
                <a:gd name="T18" fmla="*/ 68 w 68"/>
                <a:gd name="T19" fmla="*/ 26 h 48"/>
                <a:gd name="T20" fmla="*/ 63 w 68"/>
                <a:gd name="T21" fmla="*/ 34 h 48"/>
                <a:gd name="T22" fmla="*/ 29 w 68"/>
                <a:gd name="T23" fmla="*/ 24 h 48"/>
                <a:gd name="T24" fmla="*/ 30 w 68"/>
                <a:gd name="T25" fmla="*/ 20 h 48"/>
                <a:gd name="T26" fmla="*/ 24 w 68"/>
                <a:gd name="T27" fmla="*/ 14 h 48"/>
                <a:gd name="T28" fmla="*/ 15 w 68"/>
                <a:gd name="T29" fmla="*/ 13 h 48"/>
                <a:gd name="T30" fmla="*/ 12 w 68"/>
                <a:gd name="T31" fmla="*/ 16 h 48"/>
                <a:gd name="T32" fmla="*/ 29 w 68"/>
                <a:gd name="T3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48">
                  <a:moveTo>
                    <a:pt x="63" y="34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9" y="2"/>
                    <a:pt x="17" y="0"/>
                    <a:pt x="27" y="6"/>
                  </a:cubicBezTo>
                  <a:cubicBezTo>
                    <a:pt x="33" y="9"/>
                    <a:pt x="37" y="13"/>
                    <a:pt x="38" y="17"/>
                  </a:cubicBezTo>
                  <a:cubicBezTo>
                    <a:pt x="68" y="26"/>
                    <a:pt x="68" y="26"/>
                    <a:pt x="68" y="26"/>
                  </a:cubicBezTo>
                  <a:lnTo>
                    <a:pt x="63" y="34"/>
                  </a:lnTo>
                  <a:close/>
                  <a:moveTo>
                    <a:pt x="29" y="24"/>
                  </a:moveTo>
                  <a:cubicBezTo>
                    <a:pt x="29" y="23"/>
                    <a:pt x="30" y="22"/>
                    <a:pt x="30" y="20"/>
                  </a:cubicBezTo>
                  <a:cubicBezTo>
                    <a:pt x="29" y="18"/>
                    <a:pt x="28" y="16"/>
                    <a:pt x="24" y="14"/>
                  </a:cubicBezTo>
                  <a:cubicBezTo>
                    <a:pt x="20" y="12"/>
                    <a:pt x="17" y="12"/>
                    <a:pt x="15" y="13"/>
                  </a:cubicBezTo>
                  <a:cubicBezTo>
                    <a:pt x="14" y="13"/>
                    <a:pt x="13" y="15"/>
                    <a:pt x="12" y="16"/>
                  </a:cubicBezTo>
                  <a:lnTo>
                    <a:pt x="29" y="24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9" name="Freeform 131"/>
            <p:cNvSpPr>
              <a:spLocks/>
            </p:cNvSpPr>
            <p:nvPr/>
          </p:nvSpPr>
          <p:spPr bwMode="auto">
            <a:xfrm>
              <a:off x="3501" y="2991"/>
              <a:ext cx="116" cy="142"/>
            </a:xfrm>
            <a:custGeom>
              <a:avLst/>
              <a:gdLst>
                <a:gd name="T0" fmla="*/ 20 w 49"/>
                <a:gd name="T1" fmla="*/ 20 h 60"/>
                <a:gd name="T2" fmla="*/ 15 w 49"/>
                <a:gd name="T3" fmla="*/ 12 h 60"/>
                <a:gd name="T4" fmla="*/ 12 w 49"/>
                <a:gd name="T5" fmla="*/ 9 h 60"/>
                <a:gd name="T6" fmla="*/ 10 w 49"/>
                <a:gd name="T7" fmla="*/ 9 h 60"/>
                <a:gd name="T8" fmla="*/ 9 w 49"/>
                <a:gd name="T9" fmla="*/ 13 h 60"/>
                <a:gd name="T10" fmla="*/ 10 w 49"/>
                <a:gd name="T11" fmla="*/ 15 h 60"/>
                <a:gd name="T12" fmla="*/ 29 w 49"/>
                <a:gd name="T13" fmla="*/ 48 h 60"/>
                <a:gd name="T14" fmla="*/ 32 w 49"/>
                <a:gd name="T15" fmla="*/ 51 h 60"/>
                <a:gd name="T16" fmla="*/ 34 w 49"/>
                <a:gd name="T17" fmla="*/ 50 h 60"/>
                <a:gd name="T18" fmla="*/ 35 w 49"/>
                <a:gd name="T19" fmla="*/ 47 h 60"/>
                <a:gd name="T20" fmla="*/ 34 w 49"/>
                <a:gd name="T21" fmla="*/ 45 h 60"/>
                <a:gd name="T22" fmla="*/ 29 w 49"/>
                <a:gd name="T23" fmla="*/ 35 h 60"/>
                <a:gd name="T24" fmla="*/ 26 w 49"/>
                <a:gd name="T25" fmla="*/ 37 h 60"/>
                <a:gd name="T26" fmla="*/ 22 w 49"/>
                <a:gd name="T27" fmla="*/ 30 h 60"/>
                <a:gd name="T28" fmla="*/ 33 w 49"/>
                <a:gd name="T29" fmla="*/ 23 h 60"/>
                <a:gd name="T30" fmla="*/ 49 w 49"/>
                <a:gd name="T31" fmla="*/ 51 h 60"/>
                <a:gd name="T32" fmla="*/ 44 w 49"/>
                <a:gd name="T33" fmla="*/ 53 h 60"/>
                <a:gd name="T34" fmla="*/ 41 w 49"/>
                <a:gd name="T35" fmla="*/ 51 h 60"/>
                <a:gd name="T36" fmla="*/ 37 w 49"/>
                <a:gd name="T37" fmla="*/ 58 h 60"/>
                <a:gd name="T38" fmla="*/ 30 w 49"/>
                <a:gd name="T39" fmla="*/ 60 h 60"/>
                <a:gd name="T40" fmla="*/ 25 w 49"/>
                <a:gd name="T41" fmla="*/ 57 h 60"/>
                <a:gd name="T42" fmla="*/ 21 w 49"/>
                <a:gd name="T43" fmla="*/ 52 h 60"/>
                <a:gd name="T44" fmla="*/ 2 w 49"/>
                <a:gd name="T45" fmla="*/ 20 h 60"/>
                <a:gd name="T46" fmla="*/ 0 w 49"/>
                <a:gd name="T47" fmla="*/ 13 h 60"/>
                <a:gd name="T48" fmla="*/ 1 w 49"/>
                <a:gd name="T49" fmla="*/ 7 h 60"/>
                <a:gd name="T50" fmla="*/ 6 w 49"/>
                <a:gd name="T51" fmla="*/ 2 h 60"/>
                <a:gd name="T52" fmla="*/ 13 w 49"/>
                <a:gd name="T53" fmla="*/ 0 h 60"/>
                <a:gd name="T54" fmla="*/ 19 w 49"/>
                <a:gd name="T55" fmla="*/ 2 h 60"/>
                <a:gd name="T56" fmla="*/ 23 w 49"/>
                <a:gd name="T57" fmla="*/ 7 h 60"/>
                <a:gd name="T58" fmla="*/ 28 w 49"/>
                <a:gd name="T59" fmla="*/ 16 h 60"/>
                <a:gd name="T60" fmla="*/ 20 w 49"/>
                <a:gd name="T61" fmla="*/ 2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60">
                  <a:moveTo>
                    <a:pt x="20" y="20"/>
                  </a:moveTo>
                  <a:cubicBezTo>
                    <a:pt x="15" y="12"/>
                    <a:pt x="15" y="12"/>
                    <a:pt x="15" y="12"/>
                  </a:cubicBezTo>
                  <a:cubicBezTo>
                    <a:pt x="15" y="10"/>
                    <a:pt x="14" y="10"/>
                    <a:pt x="12" y="9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9" y="10"/>
                    <a:pt x="9" y="12"/>
                    <a:pt x="9" y="13"/>
                  </a:cubicBezTo>
                  <a:cubicBezTo>
                    <a:pt x="9" y="13"/>
                    <a:pt x="10" y="14"/>
                    <a:pt x="10" y="15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0" y="49"/>
                    <a:pt x="31" y="50"/>
                    <a:pt x="32" y="51"/>
                  </a:cubicBezTo>
                  <a:cubicBezTo>
                    <a:pt x="33" y="51"/>
                    <a:pt x="33" y="51"/>
                    <a:pt x="34" y="50"/>
                  </a:cubicBezTo>
                  <a:cubicBezTo>
                    <a:pt x="35" y="49"/>
                    <a:pt x="36" y="48"/>
                    <a:pt x="35" y="47"/>
                  </a:cubicBezTo>
                  <a:cubicBezTo>
                    <a:pt x="35" y="46"/>
                    <a:pt x="35" y="45"/>
                    <a:pt x="34" y="4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4"/>
                    <a:pt x="40" y="57"/>
                    <a:pt x="37" y="58"/>
                  </a:cubicBezTo>
                  <a:cubicBezTo>
                    <a:pt x="34" y="60"/>
                    <a:pt x="32" y="60"/>
                    <a:pt x="30" y="60"/>
                  </a:cubicBezTo>
                  <a:cubicBezTo>
                    <a:pt x="28" y="59"/>
                    <a:pt x="26" y="58"/>
                    <a:pt x="25" y="57"/>
                  </a:cubicBezTo>
                  <a:cubicBezTo>
                    <a:pt x="23" y="56"/>
                    <a:pt x="22" y="54"/>
                    <a:pt x="21" y="5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17"/>
                    <a:pt x="0" y="15"/>
                    <a:pt x="0" y="13"/>
                  </a:cubicBezTo>
                  <a:cubicBezTo>
                    <a:pt x="0" y="11"/>
                    <a:pt x="0" y="9"/>
                    <a:pt x="1" y="7"/>
                  </a:cubicBezTo>
                  <a:cubicBezTo>
                    <a:pt x="2" y="5"/>
                    <a:pt x="3" y="3"/>
                    <a:pt x="6" y="2"/>
                  </a:cubicBezTo>
                  <a:cubicBezTo>
                    <a:pt x="9" y="0"/>
                    <a:pt x="11" y="0"/>
                    <a:pt x="13" y="0"/>
                  </a:cubicBezTo>
                  <a:cubicBezTo>
                    <a:pt x="15" y="0"/>
                    <a:pt x="17" y="1"/>
                    <a:pt x="19" y="2"/>
                  </a:cubicBezTo>
                  <a:cubicBezTo>
                    <a:pt x="21" y="3"/>
                    <a:pt x="22" y="5"/>
                    <a:pt x="23" y="7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20" y="20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0" name="Freeform 132"/>
            <p:cNvSpPr>
              <a:spLocks noEditPoints="1"/>
            </p:cNvSpPr>
            <p:nvPr/>
          </p:nvSpPr>
          <p:spPr bwMode="auto">
            <a:xfrm>
              <a:off x="3572" y="2953"/>
              <a:ext cx="97" cy="145"/>
            </a:xfrm>
            <a:custGeom>
              <a:avLst/>
              <a:gdLst>
                <a:gd name="T0" fmla="*/ 40 w 41"/>
                <a:gd name="T1" fmla="*/ 42 h 61"/>
                <a:gd name="T2" fmla="*/ 41 w 41"/>
                <a:gd name="T3" fmla="*/ 49 h 61"/>
                <a:gd name="T4" fmla="*/ 40 w 41"/>
                <a:gd name="T5" fmla="*/ 55 h 61"/>
                <a:gd name="T6" fmla="*/ 34 w 41"/>
                <a:gd name="T7" fmla="*/ 60 h 61"/>
                <a:gd name="T8" fmla="*/ 27 w 41"/>
                <a:gd name="T9" fmla="*/ 61 h 61"/>
                <a:gd name="T10" fmla="*/ 22 w 41"/>
                <a:gd name="T11" fmla="*/ 58 h 61"/>
                <a:gd name="T12" fmla="*/ 17 w 41"/>
                <a:gd name="T13" fmla="*/ 53 h 61"/>
                <a:gd name="T14" fmla="*/ 1 w 41"/>
                <a:gd name="T15" fmla="*/ 19 h 61"/>
                <a:gd name="T16" fmla="*/ 0 w 41"/>
                <a:gd name="T17" fmla="*/ 12 h 61"/>
                <a:gd name="T18" fmla="*/ 1 w 41"/>
                <a:gd name="T19" fmla="*/ 7 h 61"/>
                <a:gd name="T20" fmla="*/ 7 w 41"/>
                <a:gd name="T21" fmla="*/ 1 h 61"/>
                <a:gd name="T22" fmla="*/ 14 w 41"/>
                <a:gd name="T23" fmla="*/ 0 h 61"/>
                <a:gd name="T24" fmla="*/ 19 w 41"/>
                <a:gd name="T25" fmla="*/ 3 h 61"/>
                <a:gd name="T26" fmla="*/ 24 w 41"/>
                <a:gd name="T27" fmla="*/ 9 h 61"/>
                <a:gd name="T28" fmla="*/ 40 w 41"/>
                <a:gd name="T29" fmla="*/ 42 h 61"/>
                <a:gd name="T30" fmla="*/ 15 w 41"/>
                <a:gd name="T31" fmla="*/ 12 h 61"/>
                <a:gd name="T32" fmla="*/ 13 w 41"/>
                <a:gd name="T33" fmla="*/ 9 h 61"/>
                <a:gd name="T34" fmla="*/ 11 w 41"/>
                <a:gd name="T35" fmla="*/ 10 h 61"/>
                <a:gd name="T36" fmla="*/ 9 w 41"/>
                <a:gd name="T37" fmla="*/ 13 h 61"/>
                <a:gd name="T38" fmla="*/ 10 w 41"/>
                <a:gd name="T39" fmla="*/ 15 h 61"/>
                <a:gd name="T40" fmla="*/ 26 w 41"/>
                <a:gd name="T41" fmla="*/ 49 h 61"/>
                <a:gd name="T42" fmla="*/ 28 w 41"/>
                <a:gd name="T43" fmla="*/ 52 h 61"/>
                <a:gd name="T44" fmla="*/ 30 w 41"/>
                <a:gd name="T45" fmla="*/ 52 h 61"/>
                <a:gd name="T46" fmla="*/ 32 w 41"/>
                <a:gd name="T47" fmla="*/ 48 h 61"/>
                <a:gd name="T48" fmla="*/ 31 w 41"/>
                <a:gd name="T49" fmla="*/ 46 h 61"/>
                <a:gd name="T50" fmla="*/ 15 w 41"/>
                <a:gd name="T51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" h="61">
                  <a:moveTo>
                    <a:pt x="40" y="42"/>
                  </a:moveTo>
                  <a:cubicBezTo>
                    <a:pt x="41" y="44"/>
                    <a:pt x="41" y="47"/>
                    <a:pt x="41" y="49"/>
                  </a:cubicBezTo>
                  <a:cubicBezTo>
                    <a:pt x="41" y="51"/>
                    <a:pt x="41" y="53"/>
                    <a:pt x="40" y="55"/>
                  </a:cubicBezTo>
                  <a:cubicBezTo>
                    <a:pt x="39" y="57"/>
                    <a:pt x="37" y="58"/>
                    <a:pt x="34" y="60"/>
                  </a:cubicBezTo>
                  <a:cubicBezTo>
                    <a:pt x="31" y="61"/>
                    <a:pt x="29" y="61"/>
                    <a:pt x="27" y="61"/>
                  </a:cubicBezTo>
                  <a:cubicBezTo>
                    <a:pt x="25" y="60"/>
                    <a:pt x="23" y="59"/>
                    <a:pt x="22" y="58"/>
                  </a:cubicBezTo>
                  <a:cubicBezTo>
                    <a:pt x="20" y="57"/>
                    <a:pt x="18" y="55"/>
                    <a:pt x="17" y="5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7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2" y="5"/>
                    <a:pt x="4" y="3"/>
                    <a:pt x="7" y="1"/>
                  </a:cubicBezTo>
                  <a:cubicBezTo>
                    <a:pt x="10" y="0"/>
                    <a:pt x="12" y="0"/>
                    <a:pt x="14" y="0"/>
                  </a:cubicBezTo>
                  <a:cubicBezTo>
                    <a:pt x="16" y="1"/>
                    <a:pt x="18" y="2"/>
                    <a:pt x="19" y="3"/>
                  </a:cubicBezTo>
                  <a:cubicBezTo>
                    <a:pt x="21" y="4"/>
                    <a:pt x="23" y="6"/>
                    <a:pt x="24" y="9"/>
                  </a:cubicBezTo>
                  <a:lnTo>
                    <a:pt x="40" y="42"/>
                  </a:lnTo>
                  <a:close/>
                  <a:moveTo>
                    <a:pt x="15" y="12"/>
                  </a:moveTo>
                  <a:cubicBezTo>
                    <a:pt x="15" y="11"/>
                    <a:pt x="14" y="10"/>
                    <a:pt x="13" y="9"/>
                  </a:cubicBezTo>
                  <a:cubicBezTo>
                    <a:pt x="12" y="9"/>
                    <a:pt x="11" y="9"/>
                    <a:pt x="11" y="10"/>
                  </a:cubicBezTo>
                  <a:cubicBezTo>
                    <a:pt x="9" y="10"/>
                    <a:pt x="9" y="12"/>
                    <a:pt x="9" y="13"/>
                  </a:cubicBezTo>
                  <a:cubicBezTo>
                    <a:pt x="9" y="14"/>
                    <a:pt x="9" y="14"/>
                    <a:pt x="10" y="15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0"/>
                    <a:pt x="27" y="51"/>
                    <a:pt x="28" y="52"/>
                  </a:cubicBezTo>
                  <a:cubicBezTo>
                    <a:pt x="29" y="52"/>
                    <a:pt x="30" y="52"/>
                    <a:pt x="30" y="52"/>
                  </a:cubicBezTo>
                  <a:cubicBezTo>
                    <a:pt x="32" y="51"/>
                    <a:pt x="32" y="50"/>
                    <a:pt x="32" y="48"/>
                  </a:cubicBezTo>
                  <a:cubicBezTo>
                    <a:pt x="32" y="48"/>
                    <a:pt x="32" y="47"/>
                    <a:pt x="31" y="46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1" name="Freeform 133"/>
            <p:cNvSpPr>
              <a:spLocks noEditPoints="1"/>
            </p:cNvSpPr>
            <p:nvPr/>
          </p:nvSpPr>
          <p:spPr bwMode="auto">
            <a:xfrm>
              <a:off x="3643" y="2922"/>
              <a:ext cx="92" cy="150"/>
            </a:xfrm>
            <a:custGeom>
              <a:avLst/>
              <a:gdLst>
                <a:gd name="T0" fmla="*/ 38 w 39"/>
                <a:gd name="T1" fmla="*/ 44 h 63"/>
                <a:gd name="T2" fmla="*/ 39 w 39"/>
                <a:gd name="T3" fmla="*/ 51 h 63"/>
                <a:gd name="T4" fmla="*/ 37 w 39"/>
                <a:gd name="T5" fmla="*/ 57 h 63"/>
                <a:gd name="T6" fmla="*/ 31 w 39"/>
                <a:gd name="T7" fmla="*/ 61 h 63"/>
                <a:gd name="T8" fmla="*/ 23 w 39"/>
                <a:gd name="T9" fmla="*/ 62 h 63"/>
                <a:gd name="T10" fmla="*/ 18 w 39"/>
                <a:gd name="T11" fmla="*/ 59 h 63"/>
                <a:gd name="T12" fmla="*/ 15 w 39"/>
                <a:gd name="T13" fmla="*/ 53 h 63"/>
                <a:gd name="T14" fmla="*/ 2 w 39"/>
                <a:gd name="T15" fmla="*/ 18 h 63"/>
                <a:gd name="T16" fmla="*/ 1 w 39"/>
                <a:gd name="T17" fmla="*/ 11 h 63"/>
                <a:gd name="T18" fmla="*/ 2 w 39"/>
                <a:gd name="T19" fmla="*/ 6 h 63"/>
                <a:gd name="T20" fmla="*/ 8 w 39"/>
                <a:gd name="T21" fmla="*/ 1 h 63"/>
                <a:gd name="T22" fmla="*/ 16 w 39"/>
                <a:gd name="T23" fmla="*/ 1 h 63"/>
                <a:gd name="T24" fmla="*/ 21 w 39"/>
                <a:gd name="T25" fmla="*/ 4 h 63"/>
                <a:gd name="T26" fmla="*/ 25 w 39"/>
                <a:gd name="T27" fmla="*/ 10 h 63"/>
                <a:gd name="T28" fmla="*/ 38 w 39"/>
                <a:gd name="T29" fmla="*/ 44 h 63"/>
                <a:gd name="T30" fmla="*/ 16 w 39"/>
                <a:gd name="T31" fmla="*/ 13 h 63"/>
                <a:gd name="T32" fmla="*/ 13 w 39"/>
                <a:gd name="T33" fmla="*/ 10 h 63"/>
                <a:gd name="T34" fmla="*/ 11 w 39"/>
                <a:gd name="T35" fmla="*/ 10 h 63"/>
                <a:gd name="T36" fmla="*/ 10 w 39"/>
                <a:gd name="T37" fmla="*/ 13 h 63"/>
                <a:gd name="T38" fmla="*/ 10 w 39"/>
                <a:gd name="T39" fmla="*/ 15 h 63"/>
                <a:gd name="T40" fmla="*/ 23 w 39"/>
                <a:gd name="T41" fmla="*/ 50 h 63"/>
                <a:gd name="T42" fmla="*/ 26 w 39"/>
                <a:gd name="T43" fmla="*/ 53 h 63"/>
                <a:gd name="T44" fmla="*/ 28 w 39"/>
                <a:gd name="T45" fmla="*/ 53 h 63"/>
                <a:gd name="T46" fmla="*/ 30 w 39"/>
                <a:gd name="T47" fmla="*/ 50 h 63"/>
                <a:gd name="T48" fmla="*/ 29 w 39"/>
                <a:gd name="T49" fmla="*/ 48 h 63"/>
                <a:gd name="T50" fmla="*/ 16 w 39"/>
                <a:gd name="T51" fmla="*/ 1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63">
                  <a:moveTo>
                    <a:pt x="38" y="44"/>
                  </a:moveTo>
                  <a:cubicBezTo>
                    <a:pt x="39" y="47"/>
                    <a:pt x="39" y="49"/>
                    <a:pt x="39" y="51"/>
                  </a:cubicBezTo>
                  <a:cubicBezTo>
                    <a:pt x="39" y="53"/>
                    <a:pt x="38" y="55"/>
                    <a:pt x="37" y="57"/>
                  </a:cubicBezTo>
                  <a:cubicBezTo>
                    <a:pt x="36" y="59"/>
                    <a:pt x="34" y="60"/>
                    <a:pt x="31" y="61"/>
                  </a:cubicBezTo>
                  <a:cubicBezTo>
                    <a:pt x="28" y="62"/>
                    <a:pt x="26" y="63"/>
                    <a:pt x="23" y="62"/>
                  </a:cubicBezTo>
                  <a:cubicBezTo>
                    <a:pt x="21" y="61"/>
                    <a:pt x="20" y="60"/>
                    <a:pt x="18" y="59"/>
                  </a:cubicBezTo>
                  <a:cubicBezTo>
                    <a:pt x="17" y="57"/>
                    <a:pt x="16" y="55"/>
                    <a:pt x="15" y="5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6"/>
                    <a:pt x="0" y="14"/>
                    <a:pt x="1" y="11"/>
                  </a:cubicBezTo>
                  <a:cubicBezTo>
                    <a:pt x="1" y="10"/>
                    <a:pt x="1" y="8"/>
                    <a:pt x="2" y="6"/>
                  </a:cubicBezTo>
                  <a:cubicBezTo>
                    <a:pt x="3" y="4"/>
                    <a:pt x="5" y="2"/>
                    <a:pt x="8" y="1"/>
                  </a:cubicBezTo>
                  <a:cubicBezTo>
                    <a:pt x="11" y="0"/>
                    <a:pt x="14" y="0"/>
                    <a:pt x="16" y="1"/>
                  </a:cubicBezTo>
                  <a:cubicBezTo>
                    <a:pt x="18" y="1"/>
                    <a:pt x="19" y="2"/>
                    <a:pt x="21" y="4"/>
                  </a:cubicBezTo>
                  <a:cubicBezTo>
                    <a:pt x="22" y="5"/>
                    <a:pt x="24" y="7"/>
                    <a:pt x="25" y="10"/>
                  </a:cubicBezTo>
                  <a:lnTo>
                    <a:pt x="38" y="44"/>
                  </a:lnTo>
                  <a:close/>
                  <a:moveTo>
                    <a:pt x="16" y="13"/>
                  </a:moveTo>
                  <a:cubicBezTo>
                    <a:pt x="15" y="11"/>
                    <a:pt x="15" y="10"/>
                    <a:pt x="13" y="10"/>
                  </a:cubicBezTo>
                  <a:cubicBezTo>
                    <a:pt x="13" y="9"/>
                    <a:pt x="12" y="9"/>
                    <a:pt x="11" y="10"/>
                  </a:cubicBezTo>
                  <a:cubicBezTo>
                    <a:pt x="10" y="10"/>
                    <a:pt x="10" y="12"/>
                    <a:pt x="10" y="13"/>
                  </a:cubicBezTo>
                  <a:cubicBezTo>
                    <a:pt x="10" y="13"/>
                    <a:pt x="10" y="14"/>
                    <a:pt x="10" y="15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4" y="51"/>
                    <a:pt x="25" y="52"/>
                    <a:pt x="26" y="53"/>
                  </a:cubicBezTo>
                  <a:cubicBezTo>
                    <a:pt x="26" y="53"/>
                    <a:pt x="27" y="53"/>
                    <a:pt x="28" y="53"/>
                  </a:cubicBezTo>
                  <a:cubicBezTo>
                    <a:pt x="29" y="52"/>
                    <a:pt x="30" y="51"/>
                    <a:pt x="30" y="50"/>
                  </a:cubicBezTo>
                  <a:cubicBezTo>
                    <a:pt x="30" y="49"/>
                    <a:pt x="29" y="48"/>
                    <a:pt x="29" y="48"/>
                  </a:cubicBezTo>
                  <a:lnTo>
                    <a:pt x="16" y="13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2" name="Freeform 134"/>
            <p:cNvSpPr>
              <a:spLocks noEditPoints="1"/>
            </p:cNvSpPr>
            <p:nvPr/>
          </p:nvSpPr>
          <p:spPr bwMode="auto">
            <a:xfrm>
              <a:off x="3714" y="2898"/>
              <a:ext cx="90" cy="155"/>
            </a:xfrm>
            <a:custGeom>
              <a:avLst/>
              <a:gdLst>
                <a:gd name="T0" fmla="*/ 17 w 38"/>
                <a:gd name="T1" fmla="*/ 65 h 65"/>
                <a:gd name="T2" fmla="*/ 0 w 38"/>
                <a:gd name="T3" fmla="*/ 4 h 65"/>
                <a:gd name="T4" fmla="*/ 7 w 38"/>
                <a:gd name="T5" fmla="*/ 2 h 65"/>
                <a:gd name="T6" fmla="*/ 24 w 38"/>
                <a:gd name="T7" fmla="*/ 4 h 65"/>
                <a:gd name="T8" fmla="*/ 33 w 38"/>
                <a:gd name="T9" fmla="*/ 28 h 65"/>
                <a:gd name="T10" fmla="*/ 37 w 38"/>
                <a:gd name="T11" fmla="*/ 52 h 65"/>
                <a:gd name="T12" fmla="*/ 24 w 38"/>
                <a:gd name="T13" fmla="*/ 63 h 65"/>
                <a:gd name="T14" fmla="*/ 17 w 38"/>
                <a:gd name="T15" fmla="*/ 65 h 65"/>
                <a:gd name="T16" fmla="*/ 23 w 38"/>
                <a:gd name="T17" fmla="*/ 53 h 65"/>
                <a:gd name="T18" fmla="*/ 28 w 38"/>
                <a:gd name="T19" fmla="*/ 48 h 65"/>
                <a:gd name="T20" fmla="*/ 27 w 38"/>
                <a:gd name="T21" fmla="*/ 42 h 65"/>
                <a:gd name="T22" fmla="*/ 24 w 38"/>
                <a:gd name="T23" fmla="*/ 30 h 65"/>
                <a:gd name="T24" fmla="*/ 20 w 38"/>
                <a:gd name="T25" fmla="*/ 18 h 65"/>
                <a:gd name="T26" fmla="*/ 18 w 38"/>
                <a:gd name="T27" fmla="*/ 12 h 65"/>
                <a:gd name="T28" fmla="*/ 11 w 38"/>
                <a:gd name="T29" fmla="*/ 11 h 65"/>
                <a:gd name="T30" fmla="*/ 23 w 38"/>
                <a:gd name="T31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65">
                  <a:moveTo>
                    <a:pt x="17" y="6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5" y="0"/>
                    <a:pt x="20" y="0"/>
                    <a:pt x="24" y="4"/>
                  </a:cubicBezTo>
                  <a:cubicBezTo>
                    <a:pt x="27" y="8"/>
                    <a:pt x="30" y="16"/>
                    <a:pt x="33" y="28"/>
                  </a:cubicBezTo>
                  <a:cubicBezTo>
                    <a:pt x="36" y="39"/>
                    <a:pt x="38" y="47"/>
                    <a:pt x="37" y="52"/>
                  </a:cubicBezTo>
                  <a:cubicBezTo>
                    <a:pt x="36" y="58"/>
                    <a:pt x="32" y="60"/>
                    <a:pt x="24" y="63"/>
                  </a:cubicBezTo>
                  <a:lnTo>
                    <a:pt x="17" y="65"/>
                  </a:lnTo>
                  <a:close/>
                  <a:moveTo>
                    <a:pt x="23" y="53"/>
                  </a:moveTo>
                  <a:cubicBezTo>
                    <a:pt x="26" y="52"/>
                    <a:pt x="28" y="52"/>
                    <a:pt x="28" y="48"/>
                  </a:cubicBezTo>
                  <a:cubicBezTo>
                    <a:pt x="28" y="47"/>
                    <a:pt x="28" y="45"/>
                    <a:pt x="27" y="42"/>
                  </a:cubicBezTo>
                  <a:cubicBezTo>
                    <a:pt x="26" y="39"/>
                    <a:pt x="25" y="35"/>
                    <a:pt x="24" y="30"/>
                  </a:cubicBezTo>
                  <a:cubicBezTo>
                    <a:pt x="22" y="25"/>
                    <a:pt x="21" y="21"/>
                    <a:pt x="20" y="18"/>
                  </a:cubicBezTo>
                  <a:cubicBezTo>
                    <a:pt x="20" y="16"/>
                    <a:pt x="19" y="14"/>
                    <a:pt x="18" y="12"/>
                  </a:cubicBezTo>
                  <a:cubicBezTo>
                    <a:pt x="16" y="10"/>
                    <a:pt x="14" y="10"/>
                    <a:pt x="11" y="11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3" name="Freeform 135"/>
            <p:cNvSpPr>
              <a:spLocks noEditPoints="1"/>
            </p:cNvSpPr>
            <p:nvPr/>
          </p:nvSpPr>
          <p:spPr bwMode="auto">
            <a:xfrm>
              <a:off x="4181" y="2882"/>
              <a:ext cx="87" cy="154"/>
            </a:xfrm>
            <a:custGeom>
              <a:avLst/>
              <a:gdLst>
                <a:gd name="T0" fmla="*/ 0 w 37"/>
                <a:gd name="T1" fmla="*/ 61 h 65"/>
                <a:gd name="T2" fmla="*/ 15 w 37"/>
                <a:gd name="T3" fmla="*/ 0 h 65"/>
                <a:gd name="T4" fmla="*/ 22 w 37"/>
                <a:gd name="T5" fmla="*/ 2 h 65"/>
                <a:gd name="T6" fmla="*/ 34 w 37"/>
                <a:gd name="T7" fmla="*/ 9 h 65"/>
                <a:gd name="T8" fmla="*/ 35 w 37"/>
                <a:gd name="T9" fmla="*/ 22 h 65"/>
                <a:gd name="T10" fmla="*/ 32 w 37"/>
                <a:gd name="T11" fmla="*/ 29 h 65"/>
                <a:gd name="T12" fmla="*/ 27 w 37"/>
                <a:gd name="T13" fmla="*/ 34 h 65"/>
                <a:gd name="T14" fmla="*/ 30 w 37"/>
                <a:gd name="T15" fmla="*/ 42 h 65"/>
                <a:gd name="T16" fmla="*/ 29 w 37"/>
                <a:gd name="T17" fmla="*/ 50 h 65"/>
                <a:gd name="T18" fmla="*/ 24 w 37"/>
                <a:gd name="T19" fmla="*/ 61 h 65"/>
                <a:gd name="T20" fmla="*/ 11 w 37"/>
                <a:gd name="T21" fmla="*/ 64 h 65"/>
                <a:gd name="T22" fmla="*/ 0 w 37"/>
                <a:gd name="T23" fmla="*/ 61 h 65"/>
                <a:gd name="T24" fmla="*/ 11 w 37"/>
                <a:gd name="T25" fmla="*/ 55 h 65"/>
                <a:gd name="T26" fmla="*/ 16 w 37"/>
                <a:gd name="T27" fmla="*/ 55 h 65"/>
                <a:gd name="T28" fmla="*/ 20 w 37"/>
                <a:gd name="T29" fmla="*/ 47 h 65"/>
                <a:gd name="T30" fmla="*/ 19 w 37"/>
                <a:gd name="T31" fmla="*/ 38 h 65"/>
                <a:gd name="T32" fmla="*/ 16 w 37"/>
                <a:gd name="T33" fmla="*/ 36 h 65"/>
                <a:gd name="T34" fmla="*/ 11 w 37"/>
                <a:gd name="T35" fmla="*/ 55 h 65"/>
                <a:gd name="T36" fmla="*/ 18 w 37"/>
                <a:gd name="T37" fmla="*/ 28 h 65"/>
                <a:gd name="T38" fmla="*/ 22 w 37"/>
                <a:gd name="T39" fmla="*/ 28 h 65"/>
                <a:gd name="T40" fmla="*/ 26 w 37"/>
                <a:gd name="T41" fmla="*/ 21 h 65"/>
                <a:gd name="T42" fmla="*/ 25 w 37"/>
                <a:gd name="T43" fmla="*/ 13 h 65"/>
                <a:gd name="T44" fmla="*/ 21 w 37"/>
                <a:gd name="T45" fmla="*/ 11 h 65"/>
                <a:gd name="T46" fmla="*/ 18 w 37"/>
                <a:gd name="T47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65">
                  <a:moveTo>
                    <a:pt x="0" y="61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8" y="3"/>
                    <a:pt x="32" y="5"/>
                    <a:pt x="34" y="9"/>
                  </a:cubicBezTo>
                  <a:cubicBezTo>
                    <a:pt x="36" y="12"/>
                    <a:pt x="37" y="16"/>
                    <a:pt x="35" y="22"/>
                  </a:cubicBezTo>
                  <a:cubicBezTo>
                    <a:pt x="34" y="25"/>
                    <a:pt x="34" y="27"/>
                    <a:pt x="32" y="29"/>
                  </a:cubicBezTo>
                  <a:cubicBezTo>
                    <a:pt x="31" y="31"/>
                    <a:pt x="29" y="32"/>
                    <a:pt x="27" y="34"/>
                  </a:cubicBezTo>
                  <a:cubicBezTo>
                    <a:pt x="28" y="35"/>
                    <a:pt x="30" y="38"/>
                    <a:pt x="30" y="42"/>
                  </a:cubicBezTo>
                  <a:cubicBezTo>
                    <a:pt x="30" y="44"/>
                    <a:pt x="30" y="47"/>
                    <a:pt x="29" y="50"/>
                  </a:cubicBezTo>
                  <a:cubicBezTo>
                    <a:pt x="28" y="55"/>
                    <a:pt x="26" y="58"/>
                    <a:pt x="24" y="61"/>
                  </a:cubicBezTo>
                  <a:cubicBezTo>
                    <a:pt x="21" y="64"/>
                    <a:pt x="17" y="65"/>
                    <a:pt x="11" y="64"/>
                  </a:cubicBezTo>
                  <a:lnTo>
                    <a:pt x="0" y="61"/>
                  </a:lnTo>
                  <a:close/>
                  <a:moveTo>
                    <a:pt x="11" y="55"/>
                  </a:moveTo>
                  <a:cubicBezTo>
                    <a:pt x="12" y="55"/>
                    <a:pt x="14" y="55"/>
                    <a:pt x="16" y="55"/>
                  </a:cubicBezTo>
                  <a:cubicBezTo>
                    <a:pt x="17" y="54"/>
                    <a:pt x="19" y="52"/>
                    <a:pt x="20" y="47"/>
                  </a:cubicBezTo>
                  <a:cubicBezTo>
                    <a:pt x="21" y="42"/>
                    <a:pt x="21" y="39"/>
                    <a:pt x="19" y="38"/>
                  </a:cubicBezTo>
                  <a:cubicBezTo>
                    <a:pt x="18" y="36"/>
                    <a:pt x="16" y="36"/>
                    <a:pt x="16" y="36"/>
                  </a:cubicBezTo>
                  <a:lnTo>
                    <a:pt x="11" y="55"/>
                  </a:lnTo>
                  <a:close/>
                  <a:moveTo>
                    <a:pt x="18" y="28"/>
                  </a:moveTo>
                  <a:cubicBezTo>
                    <a:pt x="18" y="28"/>
                    <a:pt x="20" y="28"/>
                    <a:pt x="22" y="28"/>
                  </a:cubicBezTo>
                  <a:cubicBezTo>
                    <a:pt x="24" y="27"/>
                    <a:pt x="25" y="25"/>
                    <a:pt x="26" y="21"/>
                  </a:cubicBezTo>
                  <a:cubicBezTo>
                    <a:pt x="27" y="17"/>
                    <a:pt x="27" y="14"/>
                    <a:pt x="25" y="13"/>
                  </a:cubicBezTo>
                  <a:cubicBezTo>
                    <a:pt x="24" y="12"/>
                    <a:pt x="22" y="11"/>
                    <a:pt x="21" y="11"/>
                  </a:cubicBezTo>
                  <a:lnTo>
                    <a:pt x="18" y="28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4" name="Freeform 136"/>
            <p:cNvSpPr>
              <a:spLocks/>
            </p:cNvSpPr>
            <p:nvPr/>
          </p:nvSpPr>
          <p:spPr bwMode="auto">
            <a:xfrm>
              <a:off x="4249" y="2903"/>
              <a:ext cx="93" cy="157"/>
            </a:xfrm>
            <a:custGeom>
              <a:avLst/>
              <a:gdLst>
                <a:gd name="T0" fmla="*/ 45 w 93"/>
                <a:gd name="T1" fmla="*/ 0 h 157"/>
                <a:gd name="T2" fmla="*/ 93 w 93"/>
                <a:gd name="T3" fmla="*/ 14 h 157"/>
                <a:gd name="T4" fmla="*/ 88 w 93"/>
                <a:gd name="T5" fmla="*/ 36 h 157"/>
                <a:gd name="T6" fmla="*/ 59 w 93"/>
                <a:gd name="T7" fmla="*/ 26 h 157"/>
                <a:gd name="T8" fmla="*/ 48 w 93"/>
                <a:gd name="T9" fmla="*/ 64 h 157"/>
                <a:gd name="T10" fmla="*/ 67 w 93"/>
                <a:gd name="T11" fmla="*/ 71 h 157"/>
                <a:gd name="T12" fmla="*/ 59 w 93"/>
                <a:gd name="T13" fmla="*/ 93 h 157"/>
                <a:gd name="T14" fmla="*/ 41 w 93"/>
                <a:gd name="T15" fmla="*/ 88 h 157"/>
                <a:gd name="T16" fmla="*/ 29 w 93"/>
                <a:gd name="T17" fmla="*/ 126 h 157"/>
                <a:gd name="T18" fmla="*/ 55 w 93"/>
                <a:gd name="T19" fmla="*/ 135 h 157"/>
                <a:gd name="T20" fmla="*/ 48 w 93"/>
                <a:gd name="T21" fmla="*/ 157 h 157"/>
                <a:gd name="T22" fmla="*/ 0 w 93"/>
                <a:gd name="T23" fmla="*/ 143 h 157"/>
                <a:gd name="T24" fmla="*/ 45 w 93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57">
                  <a:moveTo>
                    <a:pt x="45" y="0"/>
                  </a:moveTo>
                  <a:lnTo>
                    <a:pt x="93" y="14"/>
                  </a:lnTo>
                  <a:lnTo>
                    <a:pt x="88" y="36"/>
                  </a:lnTo>
                  <a:lnTo>
                    <a:pt x="59" y="26"/>
                  </a:lnTo>
                  <a:lnTo>
                    <a:pt x="48" y="64"/>
                  </a:lnTo>
                  <a:lnTo>
                    <a:pt x="67" y="71"/>
                  </a:lnTo>
                  <a:lnTo>
                    <a:pt x="59" y="93"/>
                  </a:lnTo>
                  <a:lnTo>
                    <a:pt x="41" y="88"/>
                  </a:lnTo>
                  <a:lnTo>
                    <a:pt x="29" y="126"/>
                  </a:lnTo>
                  <a:lnTo>
                    <a:pt x="55" y="135"/>
                  </a:lnTo>
                  <a:lnTo>
                    <a:pt x="48" y="157"/>
                  </a:lnTo>
                  <a:lnTo>
                    <a:pt x="0" y="14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5" name="Freeform 137"/>
            <p:cNvSpPr>
              <a:spLocks/>
            </p:cNvSpPr>
            <p:nvPr/>
          </p:nvSpPr>
          <p:spPr bwMode="auto">
            <a:xfrm>
              <a:off x="4318" y="2922"/>
              <a:ext cx="95" cy="154"/>
            </a:xfrm>
            <a:custGeom>
              <a:avLst/>
              <a:gdLst>
                <a:gd name="T0" fmla="*/ 28 w 95"/>
                <a:gd name="T1" fmla="*/ 21 h 154"/>
                <a:gd name="T2" fmla="*/ 38 w 95"/>
                <a:gd name="T3" fmla="*/ 0 h 154"/>
                <a:gd name="T4" fmla="*/ 95 w 95"/>
                <a:gd name="T5" fmla="*/ 24 h 154"/>
                <a:gd name="T6" fmla="*/ 88 w 95"/>
                <a:gd name="T7" fmla="*/ 43 h 154"/>
                <a:gd name="T8" fmla="*/ 69 w 95"/>
                <a:gd name="T9" fmla="*/ 36 h 154"/>
                <a:gd name="T10" fmla="*/ 21 w 95"/>
                <a:gd name="T11" fmla="*/ 154 h 154"/>
                <a:gd name="T12" fmla="*/ 0 w 95"/>
                <a:gd name="T13" fmla="*/ 145 h 154"/>
                <a:gd name="T14" fmla="*/ 47 w 95"/>
                <a:gd name="T15" fmla="*/ 29 h 154"/>
                <a:gd name="T16" fmla="*/ 28 w 95"/>
                <a:gd name="T17" fmla="*/ 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54">
                  <a:moveTo>
                    <a:pt x="28" y="21"/>
                  </a:moveTo>
                  <a:lnTo>
                    <a:pt x="38" y="0"/>
                  </a:lnTo>
                  <a:lnTo>
                    <a:pt x="95" y="24"/>
                  </a:lnTo>
                  <a:lnTo>
                    <a:pt x="88" y="43"/>
                  </a:lnTo>
                  <a:lnTo>
                    <a:pt x="69" y="36"/>
                  </a:lnTo>
                  <a:lnTo>
                    <a:pt x="21" y="154"/>
                  </a:lnTo>
                  <a:lnTo>
                    <a:pt x="0" y="145"/>
                  </a:lnTo>
                  <a:lnTo>
                    <a:pt x="47" y="29"/>
                  </a:lnTo>
                  <a:lnTo>
                    <a:pt x="28" y="21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6" name="Freeform 138"/>
            <p:cNvSpPr>
              <a:spLocks/>
            </p:cNvSpPr>
            <p:nvPr/>
          </p:nvSpPr>
          <p:spPr bwMode="auto">
            <a:xfrm>
              <a:off x="4377" y="2948"/>
              <a:ext cx="102" cy="155"/>
            </a:xfrm>
            <a:custGeom>
              <a:avLst/>
              <a:gdLst>
                <a:gd name="T0" fmla="*/ 36 w 102"/>
                <a:gd name="T1" fmla="*/ 22 h 155"/>
                <a:gd name="T2" fmla="*/ 45 w 102"/>
                <a:gd name="T3" fmla="*/ 0 h 155"/>
                <a:gd name="T4" fmla="*/ 102 w 102"/>
                <a:gd name="T5" fmla="*/ 29 h 155"/>
                <a:gd name="T6" fmla="*/ 93 w 102"/>
                <a:gd name="T7" fmla="*/ 50 h 155"/>
                <a:gd name="T8" fmla="*/ 74 w 102"/>
                <a:gd name="T9" fmla="*/ 41 h 155"/>
                <a:gd name="T10" fmla="*/ 19 w 102"/>
                <a:gd name="T11" fmla="*/ 155 h 155"/>
                <a:gd name="T12" fmla="*/ 0 w 102"/>
                <a:gd name="T13" fmla="*/ 145 h 155"/>
                <a:gd name="T14" fmla="*/ 55 w 102"/>
                <a:gd name="T15" fmla="*/ 31 h 155"/>
                <a:gd name="T16" fmla="*/ 36 w 102"/>
                <a:gd name="T17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55">
                  <a:moveTo>
                    <a:pt x="36" y="22"/>
                  </a:moveTo>
                  <a:lnTo>
                    <a:pt x="45" y="0"/>
                  </a:lnTo>
                  <a:lnTo>
                    <a:pt x="102" y="29"/>
                  </a:lnTo>
                  <a:lnTo>
                    <a:pt x="93" y="50"/>
                  </a:lnTo>
                  <a:lnTo>
                    <a:pt x="74" y="41"/>
                  </a:lnTo>
                  <a:lnTo>
                    <a:pt x="19" y="155"/>
                  </a:lnTo>
                  <a:lnTo>
                    <a:pt x="0" y="145"/>
                  </a:lnTo>
                  <a:lnTo>
                    <a:pt x="55" y="31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7" name="Freeform 139"/>
            <p:cNvSpPr>
              <a:spLocks/>
            </p:cNvSpPr>
            <p:nvPr/>
          </p:nvSpPr>
          <p:spPr bwMode="auto">
            <a:xfrm>
              <a:off x="4420" y="2986"/>
              <a:ext cx="118" cy="155"/>
            </a:xfrm>
            <a:custGeom>
              <a:avLst/>
              <a:gdLst>
                <a:gd name="T0" fmla="*/ 76 w 118"/>
                <a:gd name="T1" fmla="*/ 0 h 155"/>
                <a:gd name="T2" fmla="*/ 118 w 118"/>
                <a:gd name="T3" fmla="*/ 24 h 155"/>
                <a:gd name="T4" fmla="*/ 106 w 118"/>
                <a:gd name="T5" fmla="*/ 43 h 155"/>
                <a:gd name="T6" fmla="*/ 83 w 118"/>
                <a:gd name="T7" fmla="*/ 29 h 155"/>
                <a:gd name="T8" fmla="*/ 64 w 118"/>
                <a:gd name="T9" fmla="*/ 64 h 155"/>
                <a:gd name="T10" fmla="*/ 80 w 118"/>
                <a:gd name="T11" fmla="*/ 74 h 155"/>
                <a:gd name="T12" fmla="*/ 69 w 118"/>
                <a:gd name="T13" fmla="*/ 95 h 155"/>
                <a:gd name="T14" fmla="*/ 52 w 118"/>
                <a:gd name="T15" fmla="*/ 86 h 155"/>
                <a:gd name="T16" fmla="*/ 31 w 118"/>
                <a:gd name="T17" fmla="*/ 119 h 155"/>
                <a:gd name="T18" fmla="*/ 54 w 118"/>
                <a:gd name="T19" fmla="*/ 133 h 155"/>
                <a:gd name="T20" fmla="*/ 42 w 118"/>
                <a:gd name="T21" fmla="*/ 155 h 155"/>
                <a:gd name="T22" fmla="*/ 0 w 118"/>
                <a:gd name="T23" fmla="*/ 128 h 155"/>
                <a:gd name="T24" fmla="*/ 76 w 118"/>
                <a:gd name="T2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55">
                  <a:moveTo>
                    <a:pt x="76" y="0"/>
                  </a:moveTo>
                  <a:lnTo>
                    <a:pt x="118" y="24"/>
                  </a:lnTo>
                  <a:lnTo>
                    <a:pt x="106" y="43"/>
                  </a:lnTo>
                  <a:lnTo>
                    <a:pt x="83" y="29"/>
                  </a:lnTo>
                  <a:lnTo>
                    <a:pt x="64" y="64"/>
                  </a:lnTo>
                  <a:lnTo>
                    <a:pt x="80" y="74"/>
                  </a:lnTo>
                  <a:lnTo>
                    <a:pt x="69" y="95"/>
                  </a:lnTo>
                  <a:lnTo>
                    <a:pt x="52" y="86"/>
                  </a:lnTo>
                  <a:lnTo>
                    <a:pt x="31" y="119"/>
                  </a:lnTo>
                  <a:lnTo>
                    <a:pt x="54" y="133"/>
                  </a:lnTo>
                  <a:lnTo>
                    <a:pt x="42" y="155"/>
                  </a:lnTo>
                  <a:lnTo>
                    <a:pt x="0" y="12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8" name="Freeform 140"/>
            <p:cNvSpPr>
              <a:spLocks noEditPoints="1"/>
            </p:cNvSpPr>
            <p:nvPr/>
          </p:nvSpPr>
          <p:spPr bwMode="auto">
            <a:xfrm>
              <a:off x="4472" y="3022"/>
              <a:ext cx="123" cy="157"/>
            </a:xfrm>
            <a:custGeom>
              <a:avLst/>
              <a:gdLst>
                <a:gd name="T0" fmla="*/ 13 w 52"/>
                <a:gd name="T1" fmla="*/ 61 h 66"/>
                <a:gd name="T2" fmla="*/ 24 w 52"/>
                <a:gd name="T3" fmla="*/ 36 h 66"/>
                <a:gd name="T4" fmla="*/ 22 w 52"/>
                <a:gd name="T5" fmla="*/ 35 h 66"/>
                <a:gd name="T6" fmla="*/ 7 w 52"/>
                <a:gd name="T7" fmla="*/ 57 h 66"/>
                <a:gd name="T8" fmla="*/ 0 w 52"/>
                <a:gd name="T9" fmla="*/ 52 h 66"/>
                <a:gd name="T10" fmla="*/ 35 w 52"/>
                <a:gd name="T11" fmla="*/ 0 h 66"/>
                <a:gd name="T12" fmla="*/ 43 w 52"/>
                <a:gd name="T13" fmla="*/ 5 h 66"/>
                <a:gd name="T14" fmla="*/ 46 w 52"/>
                <a:gd name="T15" fmla="*/ 29 h 66"/>
                <a:gd name="T16" fmla="*/ 33 w 52"/>
                <a:gd name="T17" fmla="*/ 38 h 66"/>
                <a:gd name="T18" fmla="*/ 21 w 52"/>
                <a:gd name="T19" fmla="*/ 66 h 66"/>
                <a:gd name="T20" fmla="*/ 13 w 52"/>
                <a:gd name="T21" fmla="*/ 61 h 66"/>
                <a:gd name="T22" fmla="*/ 27 w 52"/>
                <a:gd name="T23" fmla="*/ 28 h 66"/>
                <a:gd name="T24" fmla="*/ 32 w 52"/>
                <a:gd name="T25" fmla="*/ 29 h 66"/>
                <a:gd name="T26" fmla="*/ 38 w 52"/>
                <a:gd name="T27" fmla="*/ 24 h 66"/>
                <a:gd name="T28" fmla="*/ 41 w 52"/>
                <a:gd name="T29" fmla="*/ 16 h 66"/>
                <a:gd name="T30" fmla="*/ 38 w 52"/>
                <a:gd name="T31" fmla="*/ 13 h 66"/>
                <a:gd name="T32" fmla="*/ 27 w 52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66">
                  <a:moveTo>
                    <a:pt x="13" y="61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52" y="11"/>
                    <a:pt x="52" y="19"/>
                    <a:pt x="46" y="29"/>
                  </a:cubicBezTo>
                  <a:cubicBezTo>
                    <a:pt x="42" y="34"/>
                    <a:pt x="38" y="38"/>
                    <a:pt x="33" y="38"/>
                  </a:cubicBezTo>
                  <a:cubicBezTo>
                    <a:pt x="21" y="66"/>
                    <a:pt x="21" y="66"/>
                    <a:pt x="21" y="66"/>
                  </a:cubicBezTo>
                  <a:lnTo>
                    <a:pt x="13" y="61"/>
                  </a:lnTo>
                  <a:close/>
                  <a:moveTo>
                    <a:pt x="27" y="28"/>
                  </a:moveTo>
                  <a:cubicBezTo>
                    <a:pt x="28" y="29"/>
                    <a:pt x="30" y="30"/>
                    <a:pt x="32" y="29"/>
                  </a:cubicBezTo>
                  <a:cubicBezTo>
                    <a:pt x="33" y="29"/>
                    <a:pt x="36" y="28"/>
                    <a:pt x="38" y="24"/>
                  </a:cubicBezTo>
                  <a:cubicBezTo>
                    <a:pt x="41" y="21"/>
                    <a:pt x="41" y="18"/>
                    <a:pt x="41" y="16"/>
                  </a:cubicBezTo>
                  <a:cubicBezTo>
                    <a:pt x="40" y="14"/>
                    <a:pt x="39" y="13"/>
                    <a:pt x="38" y="13"/>
                  </a:cubicBezTo>
                  <a:lnTo>
                    <a:pt x="27" y="28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9" name="Freeform 141"/>
            <p:cNvSpPr>
              <a:spLocks noEditPoints="1"/>
            </p:cNvSpPr>
            <p:nvPr/>
          </p:nvSpPr>
          <p:spPr bwMode="auto">
            <a:xfrm>
              <a:off x="4747" y="3359"/>
              <a:ext cx="149" cy="114"/>
            </a:xfrm>
            <a:custGeom>
              <a:avLst/>
              <a:gdLst>
                <a:gd name="T0" fmla="*/ 0 w 63"/>
                <a:gd name="T1" fmla="*/ 30 h 48"/>
                <a:gd name="T2" fmla="*/ 55 w 63"/>
                <a:gd name="T3" fmla="*/ 0 h 48"/>
                <a:gd name="T4" fmla="*/ 59 w 63"/>
                <a:gd name="T5" fmla="*/ 7 h 48"/>
                <a:gd name="T6" fmla="*/ 62 w 63"/>
                <a:gd name="T7" fmla="*/ 20 h 48"/>
                <a:gd name="T8" fmla="*/ 53 w 63"/>
                <a:gd name="T9" fmla="*/ 30 h 48"/>
                <a:gd name="T10" fmla="*/ 46 w 63"/>
                <a:gd name="T11" fmla="*/ 32 h 48"/>
                <a:gd name="T12" fmla="*/ 38 w 63"/>
                <a:gd name="T13" fmla="*/ 31 h 48"/>
                <a:gd name="T14" fmla="*/ 34 w 63"/>
                <a:gd name="T15" fmla="*/ 40 h 48"/>
                <a:gd name="T16" fmla="*/ 28 w 63"/>
                <a:gd name="T17" fmla="*/ 44 h 48"/>
                <a:gd name="T18" fmla="*/ 16 w 63"/>
                <a:gd name="T19" fmla="*/ 47 h 48"/>
                <a:gd name="T20" fmla="*/ 5 w 63"/>
                <a:gd name="T21" fmla="*/ 40 h 48"/>
                <a:gd name="T22" fmla="*/ 0 w 63"/>
                <a:gd name="T23" fmla="*/ 30 h 48"/>
                <a:gd name="T24" fmla="*/ 12 w 63"/>
                <a:gd name="T25" fmla="*/ 34 h 48"/>
                <a:gd name="T26" fmla="*/ 15 w 63"/>
                <a:gd name="T27" fmla="*/ 37 h 48"/>
                <a:gd name="T28" fmla="*/ 24 w 63"/>
                <a:gd name="T29" fmla="*/ 35 h 48"/>
                <a:gd name="T30" fmla="*/ 31 w 63"/>
                <a:gd name="T31" fmla="*/ 29 h 48"/>
                <a:gd name="T32" fmla="*/ 29 w 63"/>
                <a:gd name="T33" fmla="*/ 25 h 48"/>
                <a:gd name="T34" fmla="*/ 12 w 63"/>
                <a:gd name="T35" fmla="*/ 34 h 48"/>
                <a:gd name="T36" fmla="*/ 37 w 63"/>
                <a:gd name="T37" fmla="*/ 20 h 48"/>
                <a:gd name="T38" fmla="*/ 40 w 63"/>
                <a:gd name="T39" fmla="*/ 24 h 48"/>
                <a:gd name="T40" fmla="*/ 48 w 63"/>
                <a:gd name="T41" fmla="*/ 22 h 48"/>
                <a:gd name="T42" fmla="*/ 53 w 63"/>
                <a:gd name="T43" fmla="*/ 17 h 48"/>
                <a:gd name="T44" fmla="*/ 52 w 63"/>
                <a:gd name="T45" fmla="*/ 12 h 48"/>
                <a:gd name="T46" fmla="*/ 37 w 63"/>
                <a:gd name="T47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3" h="48">
                  <a:moveTo>
                    <a:pt x="0" y="3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2" y="12"/>
                    <a:pt x="63" y="16"/>
                    <a:pt x="62" y="20"/>
                  </a:cubicBezTo>
                  <a:cubicBezTo>
                    <a:pt x="61" y="24"/>
                    <a:pt x="58" y="27"/>
                    <a:pt x="53" y="30"/>
                  </a:cubicBezTo>
                  <a:cubicBezTo>
                    <a:pt x="50" y="31"/>
                    <a:pt x="48" y="32"/>
                    <a:pt x="46" y="32"/>
                  </a:cubicBezTo>
                  <a:cubicBezTo>
                    <a:pt x="43" y="32"/>
                    <a:pt x="41" y="32"/>
                    <a:pt x="38" y="31"/>
                  </a:cubicBezTo>
                  <a:cubicBezTo>
                    <a:pt x="38" y="34"/>
                    <a:pt x="37" y="36"/>
                    <a:pt x="34" y="40"/>
                  </a:cubicBezTo>
                  <a:cubicBezTo>
                    <a:pt x="33" y="41"/>
                    <a:pt x="31" y="43"/>
                    <a:pt x="28" y="44"/>
                  </a:cubicBezTo>
                  <a:cubicBezTo>
                    <a:pt x="24" y="46"/>
                    <a:pt x="20" y="48"/>
                    <a:pt x="16" y="47"/>
                  </a:cubicBezTo>
                  <a:cubicBezTo>
                    <a:pt x="12" y="47"/>
                    <a:pt x="8" y="45"/>
                    <a:pt x="5" y="40"/>
                  </a:cubicBezTo>
                  <a:lnTo>
                    <a:pt x="0" y="30"/>
                  </a:lnTo>
                  <a:close/>
                  <a:moveTo>
                    <a:pt x="12" y="34"/>
                  </a:moveTo>
                  <a:cubicBezTo>
                    <a:pt x="13" y="35"/>
                    <a:pt x="14" y="36"/>
                    <a:pt x="15" y="37"/>
                  </a:cubicBezTo>
                  <a:cubicBezTo>
                    <a:pt x="17" y="38"/>
                    <a:pt x="20" y="38"/>
                    <a:pt x="24" y="35"/>
                  </a:cubicBezTo>
                  <a:cubicBezTo>
                    <a:pt x="29" y="33"/>
                    <a:pt x="30" y="31"/>
                    <a:pt x="31" y="29"/>
                  </a:cubicBezTo>
                  <a:cubicBezTo>
                    <a:pt x="31" y="27"/>
                    <a:pt x="30" y="25"/>
                    <a:pt x="29" y="25"/>
                  </a:cubicBezTo>
                  <a:lnTo>
                    <a:pt x="12" y="34"/>
                  </a:lnTo>
                  <a:close/>
                  <a:moveTo>
                    <a:pt x="37" y="20"/>
                  </a:moveTo>
                  <a:cubicBezTo>
                    <a:pt x="37" y="21"/>
                    <a:pt x="38" y="23"/>
                    <a:pt x="40" y="24"/>
                  </a:cubicBezTo>
                  <a:cubicBezTo>
                    <a:pt x="41" y="25"/>
                    <a:pt x="44" y="25"/>
                    <a:pt x="48" y="22"/>
                  </a:cubicBezTo>
                  <a:cubicBezTo>
                    <a:pt x="51" y="20"/>
                    <a:pt x="53" y="18"/>
                    <a:pt x="53" y="17"/>
                  </a:cubicBezTo>
                  <a:cubicBezTo>
                    <a:pt x="53" y="15"/>
                    <a:pt x="52" y="13"/>
                    <a:pt x="52" y="12"/>
                  </a:cubicBezTo>
                  <a:lnTo>
                    <a:pt x="37" y="20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0" name="Freeform 142"/>
            <p:cNvSpPr>
              <a:spLocks/>
            </p:cNvSpPr>
            <p:nvPr/>
          </p:nvSpPr>
          <p:spPr bwMode="auto">
            <a:xfrm>
              <a:off x="4780" y="3433"/>
              <a:ext cx="156" cy="107"/>
            </a:xfrm>
            <a:custGeom>
              <a:avLst/>
              <a:gdLst>
                <a:gd name="T0" fmla="*/ 137 w 156"/>
                <a:gd name="T1" fmla="*/ 0 h 107"/>
                <a:gd name="T2" fmla="*/ 156 w 156"/>
                <a:gd name="T3" fmla="*/ 45 h 107"/>
                <a:gd name="T4" fmla="*/ 137 w 156"/>
                <a:gd name="T5" fmla="*/ 55 h 107"/>
                <a:gd name="T6" fmla="*/ 126 w 156"/>
                <a:gd name="T7" fmla="*/ 28 h 107"/>
                <a:gd name="T8" fmla="*/ 90 w 156"/>
                <a:gd name="T9" fmla="*/ 45 h 107"/>
                <a:gd name="T10" fmla="*/ 97 w 156"/>
                <a:gd name="T11" fmla="*/ 64 h 107"/>
                <a:gd name="T12" fmla="*/ 76 w 156"/>
                <a:gd name="T13" fmla="*/ 74 h 107"/>
                <a:gd name="T14" fmla="*/ 66 w 156"/>
                <a:gd name="T15" fmla="*/ 55 h 107"/>
                <a:gd name="T16" fmla="*/ 31 w 156"/>
                <a:gd name="T17" fmla="*/ 71 h 107"/>
                <a:gd name="T18" fmla="*/ 40 w 156"/>
                <a:gd name="T19" fmla="*/ 97 h 107"/>
                <a:gd name="T20" fmla="*/ 21 w 156"/>
                <a:gd name="T21" fmla="*/ 107 h 107"/>
                <a:gd name="T22" fmla="*/ 0 w 156"/>
                <a:gd name="T23" fmla="*/ 62 h 107"/>
                <a:gd name="T24" fmla="*/ 137 w 156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107">
                  <a:moveTo>
                    <a:pt x="137" y="0"/>
                  </a:moveTo>
                  <a:lnTo>
                    <a:pt x="156" y="45"/>
                  </a:lnTo>
                  <a:lnTo>
                    <a:pt x="137" y="55"/>
                  </a:lnTo>
                  <a:lnTo>
                    <a:pt x="126" y="28"/>
                  </a:lnTo>
                  <a:lnTo>
                    <a:pt x="90" y="45"/>
                  </a:lnTo>
                  <a:lnTo>
                    <a:pt x="97" y="64"/>
                  </a:lnTo>
                  <a:lnTo>
                    <a:pt x="76" y="74"/>
                  </a:lnTo>
                  <a:lnTo>
                    <a:pt x="66" y="55"/>
                  </a:lnTo>
                  <a:lnTo>
                    <a:pt x="31" y="71"/>
                  </a:lnTo>
                  <a:lnTo>
                    <a:pt x="40" y="97"/>
                  </a:lnTo>
                  <a:lnTo>
                    <a:pt x="21" y="107"/>
                  </a:lnTo>
                  <a:lnTo>
                    <a:pt x="0" y="6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1" name="Freeform 143"/>
            <p:cNvSpPr>
              <a:spLocks/>
            </p:cNvSpPr>
            <p:nvPr/>
          </p:nvSpPr>
          <p:spPr bwMode="auto">
            <a:xfrm>
              <a:off x="4808" y="3504"/>
              <a:ext cx="152" cy="93"/>
            </a:xfrm>
            <a:custGeom>
              <a:avLst/>
              <a:gdLst>
                <a:gd name="T0" fmla="*/ 47 w 64"/>
                <a:gd name="T1" fmla="*/ 17 h 39"/>
                <a:gd name="T2" fmla="*/ 52 w 64"/>
                <a:gd name="T3" fmla="*/ 15 h 39"/>
                <a:gd name="T4" fmla="*/ 54 w 64"/>
                <a:gd name="T5" fmla="*/ 11 h 39"/>
                <a:gd name="T6" fmla="*/ 47 w 64"/>
                <a:gd name="T7" fmla="*/ 10 h 39"/>
                <a:gd name="T8" fmla="*/ 42 w 64"/>
                <a:gd name="T9" fmla="*/ 15 h 39"/>
                <a:gd name="T10" fmla="*/ 36 w 64"/>
                <a:gd name="T11" fmla="*/ 22 h 39"/>
                <a:gd name="T12" fmla="*/ 29 w 64"/>
                <a:gd name="T13" fmla="*/ 31 h 39"/>
                <a:gd name="T14" fmla="*/ 21 w 64"/>
                <a:gd name="T15" fmla="*/ 36 h 39"/>
                <a:gd name="T16" fmla="*/ 10 w 64"/>
                <a:gd name="T17" fmla="*/ 38 h 39"/>
                <a:gd name="T18" fmla="*/ 2 w 64"/>
                <a:gd name="T19" fmla="*/ 30 h 39"/>
                <a:gd name="T20" fmla="*/ 3 w 64"/>
                <a:gd name="T21" fmla="*/ 17 h 39"/>
                <a:gd name="T22" fmla="*/ 14 w 64"/>
                <a:gd name="T23" fmla="*/ 11 h 39"/>
                <a:gd name="T24" fmla="*/ 18 w 64"/>
                <a:gd name="T25" fmla="*/ 19 h 39"/>
                <a:gd name="T26" fmla="*/ 12 w 64"/>
                <a:gd name="T27" fmla="*/ 22 h 39"/>
                <a:gd name="T28" fmla="*/ 10 w 64"/>
                <a:gd name="T29" fmla="*/ 27 h 39"/>
                <a:gd name="T30" fmla="*/ 17 w 64"/>
                <a:gd name="T31" fmla="*/ 28 h 39"/>
                <a:gd name="T32" fmla="*/ 23 w 64"/>
                <a:gd name="T33" fmla="*/ 23 h 39"/>
                <a:gd name="T34" fmla="*/ 26 w 64"/>
                <a:gd name="T35" fmla="*/ 20 h 39"/>
                <a:gd name="T36" fmla="*/ 32 w 64"/>
                <a:gd name="T37" fmla="*/ 12 h 39"/>
                <a:gd name="T38" fmla="*/ 40 w 64"/>
                <a:gd name="T39" fmla="*/ 4 h 39"/>
                <a:gd name="T40" fmla="*/ 44 w 64"/>
                <a:gd name="T41" fmla="*/ 1 h 39"/>
                <a:gd name="T42" fmla="*/ 54 w 64"/>
                <a:gd name="T43" fmla="*/ 1 h 39"/>
                <a:gd name="T44" fmla="*/ 62 w 64"/>
                <a:gd name="T45" fmla="*/ 8 h 39"/>
                <a:gd name="T46" fmla="*/ 60 w 64"/>
                <a:gd name="T47" fmla="*/ 20 h 39"/>
                <a:gd name="T48" fmla="*/ 51 w 64"/>
                <a:gd name="T49" fmla="*/ 26 h 39"/>
                <a:gd name="T50" fmla="*/ 47 w 64"/>
                <a:gd name="T51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39">
                  <a:moveTo>
                    <a:pt x="47" y="17"/>
                  </a:moveTo>
                  <a:cubicBezTo>
                    <a:pt x="49" y="17"/>
                    <a:pt x="51" y="16"/>
                    <a:pt x="52" y="15"/>
                  </a:cubicBezTo>
                  <a:cubicBezTo>
                    <a:pt x="54" y="14"/>
                    <a:pt x="55" y="12"/>
                    <a:pt x="54" y="11"/>
                  </a:cubicBezTo>
                  <a:cubicBezTo>
                    <a:pt x="53" y="9"/>
                    <a:pt x="51" y="9"/>
                    <a:pt x="47" y="10"/>
                  </a:cubicBezTo>
                  <a:cubicBezTo>
                    <a:pt x="45" y="11"/>
                    <a:pt x="43" y="12"/>
                    <a:pt x="42" y="15"/>
                  </a:cubicBezTo>
                  <a:cubicBezTo>
                    <a:pt x="40" y="17"/>
                    <a:pt x="38" y="19"/>
                    <a:pt x="36" y="22"/>
                  </a:cubicBezTo>
                  <a:cubicBezTo>
                    <a:pt x="34" y="25"/>
                    <a:pt x="32" y="28"/>
                    <a:pt x="29" y="31"/>
                  </a:cubicBezTo>
                  <a:cubicBezTo>
                    <a:pt x="27" y="33"/>
                    <a:pt x="24" y="35"/>
                    <a:pt x="21" y="36"/>
                  </a:cubicBezTo>
                  <a:cubicBezTo>
                    <a:pt x="17" y="38"/>
                    <a:pt x="13" y="39"/>
                    <a:pt x="10" y="38"/>
                  </a:cubicBezTo>
                  <a:cubicBezTo>
                    <a:pt x="6" y="37"/>
                    <a:pt x="3" y="35"/>
                    <a:pt x="2" y="30"/>
                  </a:cubicBezTo>
                  <a:cubicBezTo>
                    <a:pt x="0" y="24"/>
                    <a:pt x="1" y="20"/>
                    <a:pt x="3" y="17"/>
                  </a:cubicBezTo>
                  <a:cubicBezTo>
                    <a:pt x="6" y="14"/>
                    <a:pt x="10" y="13"/>
                    <a:pt x="14" y="1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6" y="20"/>
                    <a:pt x="13" y="21"/>
                    <a:pt x="12" y="22"/>
                  </a:cubicBezTo>
                  <a:cubicBezTo>
                    <a:pt x="10" y="24"/>
                    <a:pt x="9" y="25"/>
                    <a:pt x="10" y="27"/>
                  </a:cubicBezTo>
                  <a:cubicBezTo>
                    <a:pt x="10" y="29"/>
                    <a:pt x="14" y="29"/>
                    <a:pt x="17" y="28"/>
                  </a:cubicBezTo>
                  <a:cubicBezTo>
                    <a:pt x="19" y="27"/>
                    <a:pt x="21" y="26"/>
                    <a:pt x="23" y="23"/>
                  </a:cubicBezTo>
                  <a:cubicBezTo>
                    <a:pt x="24" y="22"/>
                    <a:pt x="25" y="21"/>
                    <a:pt x="26" y="20"/>
                  </a:cubicBezTo>
                  <a:cubicBezTo>
                    <a:pt x="28" y="17"/>
                    <a:pt x="30" y="15"/>
                    <a:pt x="32" y="12"/>
                  </a:cubicBezTo>
                  <a:cubicBezTo>
                    <a:pt x="34" y="9"/>
                    <a:pt x="37" y="6"/>
                    <a:pt x="40" y="4"/>
                  </a:cubicBezTo>
                  <a:cubicBezTo>
                    <a:pt x="41" y="3"/>
                    <a:pt x="42" y="2"/>
                    <a:pt x="44" y="1"/>
                  </a:cubicBezTo>
                  <a:cubicBezTo>
                    <a:pt x="47" y="0"/>
                    <a:pt x="51" y="0"/>
                    <a:pt x="54" y="1"/>
                  </a:cubicBezTo>
                  <a:cubicBezTo>
                    <a:pt x="58" y="2"/>
                    <a:pt x="60" y="4"/>
                    <a:pt x="62" y="8"/>
                  </a:cubicBezTo>
                  <a:cubicBezTo>
                    <a:pt x="64" y="13"/>
                    <a:pt x="63" y="17"/>
                    <a:pt x="60" y="20"/>
                  </a:cubicBezTo>
                  <a:cubicBezTo>
                    <a:pt x="58" y="23"/>
                    <a:pt x="54" y="24"/>
                    <a:pt x="51" y="26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2" name="Freeform 144"/>
            <p:cNvSpPr>
              <a:spLocks/>
            </p:cNvSpPr>
            <p:nvPr/>
          </p:nvSpPr>
          <p:spPr bwMode="auto">
            <a:xfrm>
              <a:off x="4830" y="3564"/>
              <a:ext cx="156" cy="80"/>
            </a:xfrm>
            <a:custGeom>
              <a:avLst/>
              <a:gdLst>
                <a:gd name="T0" fmla="*/ 116 w 156"/>
                <a:gd name="T1" fmla="*/ 7 h 80"/>
                <a:gd name="T2" fmla="*/ 137 w 156"/>
                <a:gd name="T3" fmla="*/ 0 h 80"/>
                <a:gd name="T4" fmla="*/ 156 w 156"/>
                <a:gd name="T5" fmla="*/ 61 h 80"/>
                <a:gd name="T6" fmla="*/ 132 w 156"/>
                <a:gd name="T7" fmla="*/ 66 h 80"/>
                <a:gd name="T8" fmla="*/ 128 w 156"/>
                <a:gd name="T9" fmla="*/ 47 h 80"/>
                <a:gd name="T10" fmla="*/ 7 w 156"/>
                <a:gd name="T11" fmla="*/ 80 h 80"/>
                <a:gd name="T12" fmla="*/ 0 w 156"/>
                <a:gd name="T13" fmla="*/ 59 h 80"/>
                <a:gd name="T14" fmla="*/ 123 w 156"/>
                <a:gd name="T15" fmla="*/ 26 h 80"/>
                <a:gd name="T16" fmla="*/ 116 w 156"/>
                <a:gd name="T17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80">
                  <a:moveTo>
                    <a:pt x="116" y="7"/>
                  </a:moveTo>
                  <a:lnTo>
                    <a:pt x="137" y="0"/>
                  </a:lnTo>
                  <a:lnTo>
                    <a:pt x="156" y="61"/>
                  </a:lnTo>
                  <a:lnTo>
                    <a:pt x="132" y="66"/>
                  </a:lnTo>
                  <a:lnTo>
                    <a:pt x="128" y="47"/>
                  </a:lnTo>
                  <a:lnTo>
                    <a:pt x="7" y="80"/>
                  </a:lnTo>
                  <a:lnTo>
                    <a:pt x="0" y="59"/>
                  </a:lnTo>
                  <a:lnTo>
                    <a:pt x="123" y="26"/>
                  </a:lnTo>
                  <a:lnTo>
                    <a:pt x="116" y="7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045" name="needle_point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3769">
            <a:off x="3928856" y="2416414"/>
            <a:ext cx="4425434" cy="442543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723798" y="152401"/>
            <a:ext cx="496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Analyze and Improve</a:t>
            </a:r>
            <a:endParaRPr lang="en-US" sz="2400" dirty="0">
              <a:latin typeface="+mn-lt"/>
            </a:endParaRPr>
          </a:p>
        </p:txBody>
      </p:sp>
      <p:pic>
        <p:nvPicPr>
          <p:cNvPr id="48" name="thumbs_u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622" y="1767833"/>
            <a:ext cx="1037382" cy="1657159"/>
          </a:xfrm>
          <a:prstGeom prst="rect">
            <a:avLst/>
          </a:prstGeom>
        </p:spPr>
      </p:pic>
      <p:sp>
        <p:nvSpPr>
          <p:cNvPr id="49" name="TextBox 48"/>
          <p:cNvSpPr txBox="1"/>
          <p:nvPr/>
        </p:nvSpPr>
        <p:spPr>
          <a:xfrm>
            <a:off x="277622" y="1995221"/>
            <a:ext cx="3577365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665A02"/>
                </a:solidFill>
                <a:latin typeface="Century Gothic" panose="020B0502020202020204" pitchFamily="34" charset="0"/>
              </a:rPr>
              <a:t>GOOD JOB! </a:t>
            </a:r>
          </a:p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GOOD START TO THE TOP!</a:t>
            </a:r>
            <a:br>
              <a:rPr lang="en-US" sz="1400" b="1" dirty="0">
                <a:latin typeface="Century Gothic" panose="020B0502020202020204" pitchFamily="34" charset="0"/>
              </a:rPr>
            </a:br>
            <a:r>
              <a:rPr lang="en-US" sz="1400" b="1" dirty="0">
                <a:latin typeface="Century Gothic" panose="020B0502020202020204" pitchFamily="34" charset="0"/>
              </a:rPr>
              <a:t>We are getting to the BEST.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3477" y="5368236"/>
            <a:ext cx="2791323" cy="7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0916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500000">
                                      <p:cBhvr>
                                        <p:cTn id="12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3900000">
                                      <p:cBhvr>
                                        <p:cTn id="14" dur="6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Rot by="-900000">
                                      <p:cBhvr>
                                        <p:cTn id="16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9" grpId="0" animBg="1"/>
      <p:bldP spid="108" grpId="0" animBg="1"/>
      <p:bldP spid="4" grpId="0" animBg="1"/>
      <p:bldP spid="107" grpId="0" animBg="1"/>
      <p:bldP spid="49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0" y="1833001"/>
            <a:ext cx="6010473" cy="1761028"/>
          </a:xfrm>
          <a:prstGeom prst="rect">
            <a:avLst/>
          </a:prstGeom>
          <a:solidFill>
            <a:srgbClr val="FEBE10">
              <a:alpha val="50000"/>
            </a:srgbClr>
          </a:solidFill>
          <a:ln>
            <a:solidFill>
              <a:schemeClr val="accent5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0" y="2725427"/>
            <a:ext cx="4041362" cy="188357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3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13447" y="2713396"/>
            <a:ext cx="3978551" cy="1883958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1" y="4669399"/>
            <a:ext cx="12191998" cy="71039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9000">
                <a:schemeClr val="tx1">
                  <a:lumMod val="85000"/>
                  <a:lumOff val="15000"/>
                </a:schemeClr>
              </a:gs>
              <a:gs pos="79000">
                <a:schemeClr val="tx1"/>
              </a:gs>
              <a:gs pos="100000">
                <a:schemeClr val="tx1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6229974" y="1831243"/>
            <a:ext cx="5962025" cy="1747119"/>
          </a:xfrm>
          <a:prstGeom prst="rect">
            <a:avLst/>
          </a:prstGeom>
          <a:solidFill>
            <a:srgbClr val="00A14F"/>
          </a:solidFill>
          <a:ln>
            <a:solidFill>
              <a:schemeClr val="bg2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4454508" y="2987042"/>
            <a:ext cx="3353988" cy="1676994"/>
          </a:xfrm>
          <a:custGeom>
            <a:avLst/>
            <a:gdLst>
              <a:gd name="connsiteX0" fmla="*/ 0 w 1785425"/>
              <a:gd name="connsiteY0" fmla="*/ 892713 h 1785425"/>
              <a:gd name="connsiteX1" fmla="*/ 892713 w 1785425"/>
              <a:gd name="connsiteY1" fmla="*/ 0 h 1785425"/>
              <a:gd name="connsiteX2" fmla="*/ 1785426 w 1785425"/>
              <a:gd name="connsiteY2" fmla="*/ 892713 h 1785425"/>
              <a:gd name="connsiteX3" fmla="*/ 892713 w 1785425"/>
              <a:gd name="connsiteY3" fmla="*/ 1785426 h 1785425"/>
              <a:gd name="connsiteX4" fmla="*/ 0 w 1785425"/>
              <a:gd name="connsiteY4" fmla="*/ 892713 h 1785425"/>
              <a:gd name="connsiteX0" fmla="*/ 0 w 1785426"/>
              <a:gd name="connsiteY0" fmla="*/ 892713 h 1004301"/>
              <a:gd name="connsiteX1" fmla="*/ 892713 w 1785426"/>
              <a:gd name="connsiteY1" fmla="*/ 0 h 1004301"/>
              <a:gd name="connsiteX2" fmla="*/ 1785426 w 1785426"/>
              <a:gd name="connsiteY2" fmla="*/ 892713 h 1004301"/>
              <a:gd name="connsiteX3" fmla="*/ 0 w 1785426"/>
              <a:gd name="connsiteY3" fmla="*/ 892713 h 1004301"/>
              <a:gd name="connsiteX0" fmla="*/ 0 w 1785426"/>
              <a:gd name="connsiteY0" fmla="*/ 892713 h 957534"/>
              <a:gd name="connsiteX1" fmla="*/ 892713 w 1785426"/>
              <a:gd name="connsiteY1" fmla="*/ 0 h 957534"/>
              <a:gd name="connsiteX2" fmla="*/ 1785426 w 1785426"/>
              <a:gd name="connsiteY2" fmla="*/ 892713 h 957534"/>
              <a:gd name="connsiteX3" fmla="*/ 0 w 1785426"/>
              <a:gd name="connsiteY3" fmla="*/ 892713 h 957534"/>
              <a:gd name="connsiteX0" fmla="*/ 0 w 1785426"/>
              <a:gd name="connsiteY0" fmla="*/ 892713 h 892713"/>
              <a:gd name="connsiteX1" fmla="*/ 892713 w 1785426"/>
              <a:gd name="connsiteY1" fmla="*/ 0 h 892713"/>
              <a:gd name="connsiteX2" fmla="*/ 1785426 w 1785426"/>
              <a:gd name="connsiteY2" fmla="*/ 892713 h 892713"/>
              <a:gd name="connsiteX3" fmla="*/ 0 w 1785426"/>
              <a:gd name="connsiteY3" fmla="*/ 892713 h 89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426" h="892713">
                <a:moveTo>
                  <a:pt x="0" y="892713"/>
                </a:moveTo>
                <a:cubicBezTo>
                  <a:pt x="0" y="399681"/>
                  <a:pt x="399681" y="0"/>
                  <a:pt x="892713" y="0"/>
                </a:cubicBezTo>
                <a:cubicBezTo>
                  <a:pt x="1385745" y="0"/>
                  <a:pt x="1785426" y="399681"/>
                  <a:pt x="1785426" y="892713"/>
                </a:cubicBezTo>
                <a:lnTo>
                  <a:pt x="0" y="89271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03" name="main_meter"/>
          <p:cNvGrpSpPr>
            <a:grpSpLocks noChangeAspect="1"/>
          </p:cNvGrpSpPr>
          <p:nvPr/>
        </p:nvGrpSpPr>
        <p:grpSpPr bwMode="auto">
          <a:xfrm>
            <a:off x="3280612" y="1800351"/>
            <a:ext cx="5710988" cy="3335718"/>
            <a:chOff x="2965" y="2820"/>
            <a:chExt cx="2099" cy="1226"/>
          </a:xfrm>
        </p:grpSpPr>
        <p:sp>
          <p:nvSpPr>
            <p:cNvPr id="1004" name="AutoShape 106"/>
            <p:cNvSpPr>
              <a:spLocks noChangeAspect="1" noChangeArrowheads="1" noTextEdit="1"/>
            </p:cNvSpPr>
            <p:nvPr/>
          </p:nvSpPr>
          <p:spPr bwMode="auto">
            <a:xfrm>
              <a:off x="2965" y="2820"/>
              <a:ext cx="2097" cy="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5" name="Freeform 108"/>
            <p:cNvSpPr>
              <a:spLocks/>
            </p:cNvSpPr>
            <p:nvPr/>
          </p:nvSpPr>
          <p:spPr bwMode="auto">
            <a:xfrm>
              <a:off x="3638" y="3485"/>
              <a:ext cx="753" cy="378"/>
            </a:xfrm>
            <a:custGeom>
              <a:avLst/>
              <a:gdLst>
                <a:gd name="T0" fmla="*/ 30 w 318"/>
                <a:gd name="T1" fmla="*/ 159 h 159"/>
                <a:gd name="T2" fmla="*/ 159 w 318"/>
                <a:gd name="T3" fmla="*/ 31 h 159"/>
                <a:gd name="T4" fmla="*/ 288 w 318"/>
                <a:gd name="T5" fmla="*/ 159 h 159"/>
                <a:gd name="T6" fmla="*/ 318 w 318"/>
                <a:gd name="T7" fmla="*/ 159 h 159"/>
                <a:gd name="T8" fmla="*/ 159 w 318"/>
                <a:gd name="T9" fmla="*/ 0 h 159"/>
                <a:gd name="T10" fmla="*/ 0 w 318"/>
                <a:gd name="T11" fmla="*/ 159 h 159"/>
                <a:gd name="T12" fmla="*/ 30 w 318"/>
                <a:gd name="T13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159">
                  <a:moveTo>
                    <a:pt x="30" y="159"/>
                  </a:moveTo>
                  <a:cubicBezTo>
                    <a:pt x="30" y="88"/>
                    <a:pt x="88" y="31"/>
                    <a:pt x="159" y="31"/>
                  </a:cubicBezTo>
                  <a:cubicBezTo>
                    <a:pt x="230" y="31"/>
                    <a:pt x="288" y="88"/>
                    <a:pt x="288" y="159"/>
                  </a:cubicBezTo>
                  <a:cubicBezTo>
                    <a:pt x="318" y="159"/>
                    <a:pt x="318" y="159"/>
                    <a:pt x="318" y="159"/>
                  </a:cubicBezTo>
                  <a:cubicBezTo>
                    <a:pt x="318" y="72"/>
                    <a:pt x="247" y="0"/>
                    <a:pt x="159" y="0"/>
                  </a:cubicBezTo>
                  <a:cubicBezTo>
                    <a:pt x="71" y="0"/>
                    <a:pt x="0" y="72"/>
                    <a:pt x="0" y="159"/>
                  </a:cubicBezTo>
                  <a:lnTo>
                    <a:pt x="30" y="159"/>
                  </a:lnTo>
                  <a:close/>
                </a:path>
              </a:pathLst>
            </a:custGeom>
            <a:solidFill>
              <a:srgbClr val="9D9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6" name="Freeform 109"/>
            <p:cNvSpPr>
              <a:spLocks/>
            </p:cNvSpPr>
            <p:nvPr/>
          </p:nvSpPr>
          <p:spPr bwMode="auto">
            <a:xfrm>
              <a:off x="4045" y="3244"/>
              <a:ext cx="398" cy="289"/>
            </a:xfrm>
            <a:custGeom>
              <a:avLst/>
              <a:gdLst>
                <a:gd name="T0" fmla="*/ 9 w 168"/>
                <a:gd name="T1" fmla="*/ 78 h 122"/>
                <a:gd name="T2" fmla="*/ 106 w 168"/>
                <a:gd name="T3" fmla="*/ 119 h 122"/>
                <a:gd name="T4" fmla="*/ 113 w 168"/>
                <a:gd name="T5" fmla="*/ 122 h 122"/>
                <a:gd name="T6" fmla="*/ 120 w 168"/>
                <a:gd name="T7" fmla="*/ 119 h 122"/>
                <a:gd name="T8" fmla="*/ 168 w 168"/>
                <a:gd name="T9" fmla="*/ 71 h 122"/>
                <a:gd name="T10" fmla="*/ 0 w 168"/>
                <a:gd name="T11" fmla="*/ 0 h 122"/>
                <a:gd name="T12" fmla="*/ 0 w 168"/>
                <a:gd name="T13" fmla="*/ 67 h 122"/>
                <a:gd name="T14" fmla="*/ 9 w 168"/>
                <a:gd name="T15" fmla="*/ 7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22">
                  <a:moveTo>
                    <a:pt x="9" y="78"/>
                  </a:moveTo>
                  <a:cubicBezTo>
                    <a:pt x="45" y="82"/>
                    <a:pt x="78" y="96"/>
                    <a:pt x="106" y="119"/>
                  </a:cubicBezTo>
                  <a:cubicBezTo>
                    <a:pt x="108" y="121"/>
                    <a:pt x="110" y="122"/>
                    <a:pt x="113" y="122"/>
                  </a:cubicBezTo>
                  <a:cubicBezTo>
                    <a:pt x="116" y="122"/>
                    <a:pt x="118" y="121"/>
                    <a:pt x="120" y="119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24" y="29"/>
                    <a:pt x="65" y="2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3"/>
                    <a:pt x="4" y="77"/>
                    <a:pt x="9" y="7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8A42"/>
                </a:gs>
                <a:gs pos="100000">
                  <a:srgbClr val="006C3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7" name="Freeform 110"/>
            <p:cNvSpPr>
              <a:spLocks/>
            </p:cNvSpPr>
            <p:nvPr/>
          </p:nvSpPr>
          <p:spPr bwMode="auto">
            <a:xfrm>
              <a:off x="4357" y="3448"/>
              <a:ext cx="284" cy="401"/>
            </a:xfrm>
            <a:custGeom>
              <a:avLst/>
              <a:gdLst>
                <a:gd name="T0" fmla="*/ 5 w 120"/>
                <a:gd name="T1" fmla="*/ 48 h 169"/>
                <a:gd name="T2" fmla="*/ 4 w 120"/>
                <a:gd name="T3" fmla="*/ 62 h 169"/>
                <a:gd name="T4" fmla="*/ 41 w 120"/>
                <a:gd name="T5" fmla="*/ 159 h 169"/>
                <a:gd name="T6" fmla="*/ 51 w 120"/>
                <a:gd name="T7" fmla="*/ 169 h 169"/>
                <a:gd name="T8" fmla="*/ 120 w 120"/>
                <a:gd name="T9" fmla="*/ 169 h 169"/>
                <a:gd name="T10" fmla="*/ 53 w 120"/>
                <a:gd name="T11" fmla="*/ 0 h 169"/>
                <a:gd name="T12" fmla="*/ 5 w 120"/>
                <a:gd name="T13" fmla="*/ 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69">
                  <a:moveTo>
                    <a:pt x="5" y="48"/>
                  </a:moveTo>
                  <a:cubicBezTo>
                    <a:pt x="1" y="52"/>
                    <a:pt x="0" y="58"/>
                    <a:pt x="4" y="62"/>
                  </a:cubicBezTo>
                  <a:cubicBezTo>
                    <a:pt x="25" y="90"/>
                    <a:pt x="38" y="124"/>
                    <a:pt x="41" y="159"/>
                  </a:cubicBezTo>
                  <a:cubicBezTo>
                    <a:pt x="41" y="165"/>
                    <a:pt x="46" y="169"/>
                    <a:pt x="51" y="169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19" y="104"/>
                    <a:pt x="94" y="45"/>
                    <a:pt x="53" y="0"/>
                  </a:cubicBezTo>
                  <a:lnTo>
                    <a:pt x="5" y="48"/>
                  </a:lnTo>
                  <a:close/>
                </a:path>
              </a:pathLst>
            </a:custGeom>
            <a:gradFill>
              <a:gsLst>
                <a:gs pos="0">
                  <a:srgbClr val="203A84"/>
                </a:gs>
                <a:gs pos="100000">
                  <a:srgbClr val="172A5F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8" name="Freeform 111"/>
            <p:cNvSpPr>
              <a:spLocks/>
            </p:cNvSpPr>
            <p:nvPr/>
          </p:nvSpPr>
          <p:spPr bwMode="auto">
            <a:xfrm>
              <a:off x="3582" y="3240"/>
              <a:ext cx="405" cy="294"/>
            </a:xfrm>
            <a:custGeom>
              <a:avLst/>
              <a:gdLst>
                <a:gd name="T0" fmla="*/ 55 w 171"/>
                <a:gd name="T1" fmla="*/ 124 h 124"/>
                <a:gd name="T2" fmla="*/ 62 w 171"/>
                <a:gd name="T3" fmla="*/ 121 h 124"/>
                <a:gd name="T4" fmla="*/ 161 w 171"/>
                <a:gd name="T5" fmla="*/ 78 h 124"/>
                <a:gd name="T6" fmla="*/ 171 w 171"/>
                <a:gd name="T7" fmla="*/ 67 h 124"/>
                <a:gd name="T8" fmla="*/ 171 w 171"/>
                <a:gd name="T9" fmla="*/ 0 h 124"/>
                <a:gd name="T10" fmla="*/ 0 w 171"/>
                <a:gd name="T11" fmla="*/ 73 h 124"/>
                <a:gd name="T12" fmla="*/ 48 w 171"/>
                <a:gd name="T13" fmla="*/ 121 h 124"/>
                <a:gd name="T14" fmla="*/ 55 w 171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124">
                  <a:moveTo>
                    <a:pt x="55" y="124"/>
                  </a:moveTo>
                  <a:cubicBezTo>
                    <a:pt x="58" y="124"/>
                    <a:pt x="60" y="123"/>
                    <a:pt x="62" y="121"/>
                  </a:cubicBezTo>
                  <a:cubicBezTo>
                    <a:pt x="90" y="97"/>
                    <a:pt x="125" y="82"/>
                    <a:pt x="161" y="78"/>
                  </a:cubicBezTo>
                  <a:cubicBezTo>
                    <a:pt x="167" y="77"/>
                    <a:pt x="171" y="73"/>
                    <a:pt x="171" y="67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05" y="2"/>
                    <a:pt x="45" y="30"/>
                    <a:pt x="0" y="73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50" y="123"/>
                    <a:pt x="53" y="124"/>
                    <a:pt x="55" y="124"/>
                  </a:cubicBezTo>
                  <a:close/>
                </a:path>
              </a:pathLst>
            </a:custGeom>
            <a:gradFill>
              <a:gsLst>
                <a:gs pos="26000">
                  <a:srgbClr val="F1B201"/>
                </a:gs>
                <a:gs pos="100000">
                  <a:srgbClr val="C68606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9" name="Freeform 112"/>
            <p:cNvSpPr>
              <a:spLocks/>
            </p:cNvSpPr>
            <p:nvPr/>
          </p:nvSpPr>
          <p:spPr bwMode="auto">
            <a:xfrm>
              <a:off x="4043" y="2820"/>
              <a:ext cx="692" cy="306"/>
            </a:xfrm>
            <a:custGeom>
              <a:avLst/>
              <a:gdLst>
                <a:gd name="T0" fmla="*/ 292 w 292"/>
                <a:gd name="T1" fmla="*/ 122 h 129"/>
                <a:gd name="T2" fmla="*/ 288 w 292"/>
                <a:gd name="T3" fmla="*/ 114 h 129"/>
                <a:gd name="T4" fmla="*/ 10 w 292"/>
                <a:gd name="T5" fmla="*/ 1 h 129"/>
                <a:gd name="T6" fmla="*/ 2 w 292"/>
                <a:gd name="T7" fmla="*/ 4 h 129"/>
                <a:gd name="T8" fmla="*/ 0 w 292"/>
                <a:gd name="T9" fmla="*/ 7 h 129"/>
                <a:gd name="T10" fmla="*/ 289 w 292"/>
                <a:gd name="T11" fmla="*/ 129 h 129"/>
                <a:gd name="T12" fmla="*/ 292 w 292"/>
                <a:gd name="T13" fmla="*/ 1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129">
                  <a:moveTo>
                    <a:pt x="292" y="122"/>
                  </a:moveTo>
                  <a:cubicBezTo>
                    <a:pt x="292" y="119"/>
                    <a:pt x="290" y="116"/>
                    <a:pt x="288" y="114"/>
                  </a:cubicBezTo>
                  <a:cubicBezTo>
                    <a:pt x="210" y="45"/>
                    <a:pt x="114" y="6"/>
                    <a:pt x="10" y="1"/>
                  </a:cubicBezTo>
                  <a:cubicBezTo>
                    <a:pt x="7" y="0"/>
                    <a:pt x="4" y="2"/>
                    <a:pt x="2" y="4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112" y="10"/>
                    <a:pt x="214" y="56"/>
                    <a:pt x="289" y="129"/>
                  </a:cubicBezTo>
                  <a:cubicBezTo>
                    <a:pt x="291" y="127"/>
                    <a:pt x="292" y="124"/>
                    <a:pt x="292" y="122"/>
                  </a:cubicBez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0" name="Freeform 113"/>
            <p:cNvSpPr>
              <a:spLocks/>
            </p:cNvSpPr>
            <p:nvPr/>
          </p:nvSpPr>
          <p:spPr bwMode="auto">
            <a:xfrm>
              <a:off x="4041" y="2836"/>
              <a:ext cx="687" cy="580"/>
            </a:xfrm>
            <a:custGeom>
              <a:avLst/>
              <a:gdLst>
                <a:gd name="T0" fmla="*/ 0 w 290"/>
                <a:gd name="T1" fmla="*/ 173 h 244"/>
                <a:gd name="T2" fmla="*/ 168 w 290"/>
                <a:gd name="T3" fmla="*/ 244 h 244"/>
                <a:gd name="T4" fmla="*/ 289 w 290"/>
                <a:gd name="T5" fmla="*/ 122 h 244"/>
                <a:gd name="T6" fmla="*/ 290 w 290"/>
                <a:gd name="T7" fmla="*/ 122 h 244"/>
                <a:gd name="T8" fmla="*/ 1 w 290"/>
                <a:gd name="T9" fmla="*/ 0 h 244"/>
                <a:gd name="T10" fmla="*/ 0 w 290"/>
                <a:gd name="T11" fmla="*/ 4 h 244"/>
                <a:gd name="T12" fmla="*/ 0 w 290"/>
                <a:gd name="T13" fmla="*/ 17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244">
                  <a:moveTo>
                    <a:pt x="0" y="173"/>
                  </a:moveTo>
                  <a:cubicBezTo>
                    <a:pt x="65" y="175"/>
                    <a:pt x="124" y="202"/>
                    <a:pt x="168" y="244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15" y="49"/>
                    <a:pt x="113" y="3"/>
                    <a:pt x="1" y="0"/>
                  </a:cubicBezTo>
                  <a:cubicBezTo>
                    <a:pt x="0" y="1"/>
                    <a:pt x="0" y="3"/>
                    <a:pt x="0" y="4"/>
                  </a:cubicBezTo>
                  <a:lnTo>
                    <a:pt x="0" y="17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A651"/>
                </a:gs>
                <a:gs pos="100000">
                  <a:srgbClr val="006C3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1" name="Freeform 114"/>
            <p:cNvSpPr>
              <a:spLocks/>
            </p:cNvSpPr>
            <p:nvPr/>
          </p:nvSpPr>
          <p:spPr bwMode="auto">
            <a:xfrm>
              <a:off x="4763" y="3155"/>
              <a:ext cx="301" cy="698"/>
            </a:xfrm>
            <a:custGeom>
              <a:avLst/>
              <a:gdLst>
                <a:gd name="T0" fmla="*/ 126 w 127"/>
                <a:gd name="T1" fmla="*/ 283 h 294"/>
                <a:gd name="T2" fmla="*/ 15 w 127"/>
                <a:gd name="T3" fmla="*/ 4 h 294"/>
                <a:gd name="T4" fmla="*/ 7 w 127"/>
                <a:gd name="T5" fmla="*/ 0 h 294"/>
                <a:gd name="T6" fmla="*/ 0 w 127"/>
                <a:gd name="T7" fmla="*/ 3 h 294"/>
                <a:gd name="T8" fmla="*/ 117 w 127"/>
                <a:gd name="T9" fmla="*/ 294 h 294"/>
                <a:gd name="T10" fmla="*/ 123 w 127"/>
                <a:gd name="T11" fmla="*/ 291 h 294"/>
                <a:gd name="T12" fmla="*/ 126 w 127"/>
                <a:gd name="T13" fmla="*/ 28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294">
                  <a:moveTo>
                    <a:pt x="126" y="283"/>
                  </a:moveTo>
                  <a:cubicBezTo>
                    <a:pt x="123" y="180"/>
                    <a:pt x="84" y="81"/>
                    <a:pt x="15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5" y="0"/>
                    <a:pt x="2" y="1"/>
                    <a:pt x="0" y="3"/>
                  </a:cubicBezTo>
                  <a:cubicBezTo>
                    <a:pt x="72" y="79"/>
                    <a:pt x="116" y="182"/>
                    <a:pt x="117" y="294"/>
                  </a:cubicBezTo>
                  <a:cubicBezTo>
                    <a:pt x="119" y="294"/>
                    <a:pt x="122" y="293"/>
                    <a:pt x="123" y="291"/>
                  </a:cubicBezTo>
                  <a:cubicBezTo>
                    <a:pt x="125" y="289"/>
                    <a:pt x="127" y="286"/>
                    <a:pt x="126" y="283"/>
                  </a:cubicBezTo>
                  <a:close/>
                </a:path>
              </a:pathLst>
            </a:custGeom>
            <a:solidFill>
              <a:srgbClr val="1B3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2" name="Freeform 115"/>
            <p:cNvSpPr>
              <a:spLocks/>
            </p:cNvSpPr>
            <p:nvPr/>
          </p:nvSpPr>
          <p:spPr bwMode="auto">
            <a:xfrm>
              <a:off x="4474" y="3162"/>
              <a:ext cx="567" cy="691"/>
            </a:xfrm>
            <a:custGeom>
              <a:avLst/>
              <a:gdLst>
                <a:gd name="T0" fmla="*/ 122 w 239"/>
                <a:gd name="T1" fmla="*/ 0 h 291"/>
                <a:gd name="T2" fmla="*/ 0 w 239"/>
                <a:gd name="T3" fmla="*/ 122 h 291"/>
                <a:gd name="T4" fmla="*/ 67 w 239"/>
                <a:gd name="T5" fmla="*/ 291 h 291"/>
                <a:gd name="T6" fmla="*/ 238 w 239"/>
                <a:gd name="T7" fmla="*/ 291 h 291"/>
                <a:gd name="T8" fmla="*/ 239 w 239"/>
                <a:gd name="T9" fmla="*/ 291 h 291"/>
                <a:gd name="T10" fmla="*/ 122 w 239"/>
                <a:gd name="T11" fmla="*/ 0 h 291"/>
                <a:gd name="T12" fmla="*/ 122 w 239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91">
                  <a:moveTo>
                    <a:pt x="122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41" y="167"/>
                    <a:pt x="66" y="226"/>
                    <a:pt x="67" y="291"/>
                  </a:cubicBezTo>
                  <a:cubicBezTo>
                    <a:pt x="238" y="291"/>
                    <a:pt x="238" y="291"/>
                    <a:pt x="238" y="291"/>
                  </a:cubicBezTo>
                  <a:cubicBezTo>
                    <a:pt x="238" y="291"/>
                    <a:pt x="238" y="291"/>
                    <a:pt x="239" y="291"/>
                  </a:cubicBezTo>
                  <a:cubicBezTo>
                    <a:pt x="238" y="179"/>
                    <a:pt x="194" y="76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lose/>
                </a:path>
              </a:pathLst>
            </a:custGeom>
            <a:gradFill>
              <a:gsLst>
                <a:gs pos="0">
                  <a:srgbClr val="244091"/>
                </a:gs>
                <a:gs pos="100000">
                  <a:srgbClr val="1B316F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3" name="Freeform 116"/>
            <p:cNvSpPr>
              <a:spLocks/>
            </p:cNvSpPr>
            <p:nvPr/>
          </p:nvSpPr>
          <p:spPr bwMode="auto">
            <a:xfrm>
              <a:off x="3292" y="2820"/>
              <a:ext cx="697" cy="309"/>
            </a:xfrm>
            <a:custGeom>
              <a:avLst/>
              <a:gdLst>
                <a:gd name="T0" fmla="*/ 292 w 294"/>
                <a:gd name="T1" fmla="*/ 4 h 130"/>
                <a:gd name="T2" fmla="*/ 284 w 294"/>
                <a:gd name="T3" fmla="*/ 1 h 130"/>
                <a:gd name="T4" fmla="*/ 3 w 294"/>
                <a:gd name="T5" fmla="*/ 116 h 130"/>
                <a:gd name="T6" fmla="*/ 0 w 294"/>
                <a:gd name="T7" fmla="*/ 124 h 130"/>
                <a:gd name="T8" fmla="*/ 2 w 294"/>
                <a:gd name="T9" fmla="*/ 130 h 130"/>
                <a:gd name="T10" fmla="*/ 294 w 294"/>
                <a:gd name="T11" fmla="*/ 7 h 130"/>
                <a:gd name="T12" fmla="*/ 292 w 294"/>
                <a:gd name="T13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130">
                  <a:moveTo>
                    <a:pt x="292" y="4"/>
                  </a:moveTo>
                  <a:cubicBezTo>
                    <a:pt x="289" y="2"/>
                    <a:pt x="287" y="0"/>
                    <a:pt x="284" y="1"/>
                  </a:cubicBezTo>
                  <a:cubicBezTo>
                    <a:pt x="178" y="6"/>
                    <a:pt x="81" y="46"/>
                    <a:pt x="3" y="116"/>
                  </a:cubicBezTo>
                  <a:cubicBezTo>
                    <a:pt x="1" y="118"/>
                    <a:pt x="0" y="121"/>
                    <a:pt x="0" y="124"/>
                  </a:cubicBezTo>
                  <a:cubicBezTo>
                    <a:pt x="0" y="126"/>
                    <a:pt x="0" y="129"/>
                    <a:pt x="2" y="130"/>
                  </a:cubicBezTo>
                  <a:cubicBezTo>
                    <a:pt x="78" y="56"/>
                    <a:pt x="180" y="10"/>
                    <a:pt x="294" y="7"/>
                  </a:cubicBezTo>
                  <a:cubicBezTo>
                    <a:pt x="293" y="6"/>
                    <a:pt x="292" y="4"/>
                    <a:pt x="292" y="4"/>
                  </a:cubicBezTo>
                  <a:close/>
                </a:path>
              </a:pathLst>
            </a:custGeom>
            <a:solidFill>
              <a:srgbClr val="FEB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4" name="Freeform 117"/>
            <p:cNvSpPr>
              <a:spLocks/>
            </p:cNvSpPr>
            <p:nvPr/>
          </p:nvSpPr>
          <p:spPr bwMode="auto">
            <a:xfrm>
              <a:off x="3297" y="2836"/>
              <a:ext cx="694" cy="585"/>
            </a:xfrm>
            <a:custGeom>
              <a:avLst/>
              <a:gdLst>
                <a:gd name="T0" fmla="*/ 122 w 293"/>
                <a:gd name="T1" fmla="*/ 246 h 246"/>
                <a:gd name="T2" fmla="*/ 293 w 293"/>
                <a:gd name="T3" fmla="*/ 173 h 246"/>
                <a:gd name="T4" fmla="*/ 293 w 293"/>
                <a:gd name="T5" fmla="*/ 4 h 246"/>
                <a:gd name="T6" fmla="*/ 292 w 293"/>
                <a:gd name="T7" fmla="*/ 0 h 246"/>
                <a:gd name="T8" fmla="*/ 0 w 293"/>
                <a:gd name="T9" fmla="*/ 123 h 246"/>
                <a:gd name="T10" fmla="*/ 1 w 293"/>
                <a:gd name="T11" fmla="*/ 125 h 246"/>
                <a:gd name="T12" fmla="*/ 122 w 293"/>
                <a:gd name="T1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46">
                  <a:moveTo>
                    <a:pt x="122" y="246"/>
                  </a:moveTo>
                  <a:cubicBezTo>
                    <a:pt x="167" y="203"/>
                    <a:pt x="227" y="175"/>
                    <a:pt x="293" y="173"/>
                  </a:cubicBezTo>
                  <a:cubicBezTo>
                    <a:pt x="293" y="4"/>
                    <a:pt x="293" y="4"/>
                    <a:pt x="293" y="4"/>
                  </a:cubicBezTo>
                  <a:cubicBezTo>
                    <a:pt x="293" y="3"/>
                    <a:pt x="292" y="1"/>
                    <a:pt x="292" y="0"/>
                  </a:cubicBezTo>
                  <a:cubicBezTo>
                    <a:pt x="178" y="3"/>
                    <a:pt x="76" y="49"/>
                    <a:pt x="0" y="123"/>
                  </a:cubicBezTo>
                  <a:cubicBezTo>
                    <a:pt x="0" y="124"/>
                    <a:pt x="0" y="124"/>
                    <a:pt x="1" y="125"/>
                  </a:cubicBezTo>
                  <a:lnTo>
                    <a:pt x="122" y="246"/>
                  </a:lnTo>
                  <a:close/>
                </a:path>
              </a:pathLst>
            </a:custGeom>
            <a:gradFill>
              <a:gsLst>
                <a:gs pos="26000">
                  <a:srgbClr val="FEBE10"/>
                </a:gs>
                <a:gs pos="100000">
                  <a:srgbClr val="D08D06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5" name="Freeform 118"/>
            <p:cNvSpPr>
              <a:spLocks/>
            </p:cNvSpPr>
            <p:nvPr/>
          </p:nvSpPr>
          <p:spPr bwMode="auto">
            <a:xfrm>
              <a:off x="2967" y="3160"/>
              <a:ext cx="294" cy="693"/>
            </a:xfrm>
            <a:custGeom>
              <a:avLst/>
              <a:gdLst>
                <a:gd name="T0" fmla="*/ 117 w 124"/>
                <a:gd name="T1" fmla="*/ 0 h 292"/>
                <a:gd name="T2" fmla="*/ 110 w 124"/>
                <a:gd name="T3" fmla="*/ 4 h 292"/>
                <a:gd name="T4" fmla="*/ 0 w 124"/>
                <a:gd name="T5" fmla="*/ 281 h 292"/>
                <a:gd name="T6" fmla="*/ 3 w 124"/>
                <a:gd name="T7" fmla="*/ 289 h 292"/>
                <a:gd name="T8" fmla="*/ 9 w 124"/>
                <a:gd name="T9" fmla="*/ 292 h 292"/>
                <a:gd name="T10" fmla="*/ 124 w 124"/>
                <a:gd name="T11" fmla="*/ 3 h 292"/>
                <a:gd name="T12" fmla="*/ 117 w 124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292">
                  <a:moveTo>
                    <a:pt x="117" y="0"/>
                  </a:moveTo>
                  <a:cubicBezTo>
                    <a:pt x="114" y="0"/>
                    <a:pt x="111" y="2"/>
                    <a:pt x="110" y="4"/>
                  </a:cubicBezTo>
                  <a:cubicBezTo>
                    <a:pt x="42" y="81"/>
                    <a:pt x="3" y="179"/>
                    <a:pt x="0" y="281"/>
                  </a:cubicBezTo>
                  <a:cubicBezTo>
                    <a:pt x="0" y="284"/>
                    <a:pt x="1" y="287"/>
                    <a:pt x="3" y="289"/>
                  </a:cubicBezTo>
                  <a:cubicBezTo>
                    <a:pt x="5" y="291"/>
                    <a:pt x="7" y="292"/>
                    <a:pt x="9" y="292"/>
                  </a:cubicBezTo>
                  <a:cubicBezTo>
                    <a:pt x="10" y="180"/>
                    <a:pt x="54" y="79"/>
                    <a:pt x="124" y="3"/>
                  </a:cubicBezTo>
                  <a:cubicBezTo>
                    <a:pt x="122" y="1"/>
                    <a:pt x="120" y="0"/>
                    <a:pt x="117" y="0"/>
                  </a:cubicBezTo>
                  <a:close/>
                </a:path>
              </a:pathLst>
            </a:custGeom>
            <a:solidFill>
              <a:srgbClr val="EF3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6" name="Freeform 119"/>
            <p:cNvSpPr>
              <a:spLocks/>
            </p:cNvSpPr>
            <p:nvPr/>
          </p:nvSpPr>
          <p:spPr bwMode="auto">
            <a:xfrm>
              <a:off x="2989" y="3167"/>
              <a:ext cx="564" cy="686"/>
            </a:xfrm>
            <a:custGeom>
              <a:avLst/>
              <a:gdLst>
                <a:gd name="T0" fmla="*/ 172 w 238"/>
                <a:gd name="T1" fmla="*/ 289 h 289"/>
                <a:gd name="T2" fmla="*/ 238 w 238"/>
                <a:gd name="T3" fmla="*/ 122 h 289"/>
                <a:gd name="T4" fmla="*/ 116 w 238"/>
                <a:gd name="T5" fmla="*/ 0 h 289"/>
                <a:gd name="T6" fmla="*/ 115 w 238"/>
                <a:gd name="T7" fmla="*/ 0 h 289"/>
                <a:gd name="T8" fmla="*/ 0 w 238"/>
                <a:gd name="T9" fmla="*/ 289 h 289"/>
                <a:gd name="T10" fmla="*/ 1 w 238"/>
                <a:gd name="T11" fmla="*/ 289 h 289"/>
                <a:gd name="T12" fmla="*/ 172 w 238"/>
                <a:gd name="T13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89">
                  <a:moveTo>
                    <a:pt x="172" y="289"/>
                  </a:moveTo>
                  <a:cubicBezTo>
                    <a:pt x="174" y="225"/>
                    <a:pt x="198" y="167"/>
                    <a:pt x="238" y="122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5" y="0"/>
                    <a:pt x="115" y="0"/>
                  </a:cubicBezTo>
                  <a:cubicBezTo>
                    <a:pt x="45" y="76"/>
                    <a:pt x="1" y="177"/>
                    <a:pt x="0" y="289"/>
                  </a:cubicBezTo>
                  <a:cubicBezTo>
                    <a:pt x="1" y="289"/>
                    <a:pt x="1" y="289"/>
                    <a:pt x="1" y="289"/>
                  </a:cubicBezTo>
                  <a:lnTo>
                    <a:pt x="172" y="289"/>
                  </a:lnTo>
                  <a:close/>
                </a:path>
              </a:pathLst>
            </a:custGeom>
            <a:gradFill>
              <a:gsLst>
                <a:gs pos="0">
                  <a:srgbClr val="EF3824"/>
                </a:gs>
                <a:gs pos="100000">
                  <a:srgbClr val="B82414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7" name="Freeform 120"/>
            <p:cNvSpPr>
              <a:spLocks/>
            </p:cNvSpPr>
            <p:nvPr/>
          </p:nvSpPr>
          <p:spPr bwMode="auto">
            <a:xfrm>
              <a:off x="3390" y="3453"/>
              <a:ext cx="277" cy="396"/>
            </a:xfrm>
            <a:custGeom>
              <a:avLst/>
              <a:gdLst>
                <a:gd name="T0" fmla="*/ 79 w 117"/>
                <a:gd name="T1" fmla="*/ 157 h 167"/>
                <a:gd name="T2" fmla="*/ 114 w 117"/>
                <a:gd name="T3" fmla="*/ 62 h 167"/>
                <a:gd name="T4" fmla="*/ 113 w 117"/>
                <a:gd name="T5" fmla="*/ 49 h 167"/>
                <a:gd name="T6" fmla="*/ 65 w 117"/>
                <a:gd name="T7" fmla="*/ 0 h 167"/>
                <a:gd name="T8" fmla="*/ 0 w 117"/>
                <a:gd name="T9" fmla="*/ 167 h 167"/>
                <a:gd name="T10" fmla="*/ 68 w 117"/>
                <a:gd name="T11" fmla="*/ 167 h 167"/>
                <a:gd name="T12" fmla="*/ 79 w 117"/>
                <a:gd name="T13" fmla="*/ 15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67">
                  <a:moveTo>
                    <a:pt x="79" y="157"/>
                  </a:moveTo>
                  <a:cubicBezTo>
                    <a:pt x="81" y="123"/>
                    <a:pt x="94" y="90"/>
                    <a:pt x="114" y="62"/>
                  </a:cubicBezTo>
                  <a:cubicBezTo>
                    <a:pt x="117" y="58"/>
                    <a:pt x="117" y="52"/>
                    <a:pt x="113" y="49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25" y="45"/>
                    <a:pt x="1" y="103"/>
                    <a:pt x="0" y="167"/>
                  </a:cubicBezTo>
                  <a:cubicBezTo>
                    <a:pt x="68" y="167"/>
                    <a:pt x="68" y="167"/>
                    <a:pt x="68" y="167"/>
                  </a:cubicBezTo>
                  <a:cubicBezTo>
                    <a:pt x="74" y="167"/>
                    <a:pt x="78" y="163"/>
                    <a:pt x="79" y="157"/>
                  </a:cubicBezTo>
                  <a:close/>
                </a:path>
              </a:pathLst>
            </a:custGeom>
            <a:gradFill>
              <a:gsLst>
                <a:gs pos="26000">
                  <a:srgbClr val="EF3824"/>
                </a:gs>
                <a:gs pos="100000">
                  <a:srgbClr val="BE1F0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" name="Freeform 127"/>
            <p:cNvSpPr>
              <a:spLocks/>
            </p:cNvSpPr>
            <p:nvPr/>
          </p:nvSpPr>
          <p:spPr bwMode="auto">
            <a:xfrm>
              <a:off x="3046" y="3571"/>
              <a:ext cx="149" cy="90"/>
            </a:xfrm>
            <a:custGeom>
              <a:avLst/>
              <a:gdLst>
                <a:gd name="T0" fmla="*/ 35 w 149"/>
                <a:gd name="T1" fmla="*/ 7 h 90"/>
                <a:gd name="T2" fmla="*/ 26 w 149"/>
                <a:gd name="T3" fmla="*/ 35 h 90"/>
                <a:gd name="T4" fmla="*/ 64 w 149"/>
                <a:gd name="T5" fmla="*/ 47 h 90"/>
                <a:gd name="T6" fmla="*/ 71 w 149"/>
                <a:gd name="T7" fmla="*/ 26 h 90"/>
                <a:gd name="T8" fmla="*/ 92 w 149"/>
                <a:gd name="T9" fmla="*/ 33 h 90"/>
                <a:gd name="T10" fmla="*/ 87 w 149"/>
                <a:gd name="T11" fmla="*/ 52 h 90"/>
                <a:gd name="T12" fmla="*/ 149 w 149"/>
                <a:gd name="T13" fmla="*/ 69 h 90"/>
                <a:gd name="T14" fmla="*/ 144 w 149"/>
                <a:gd name="T15" fmla="*/ 90 h 90"/>
                <a:gd name="T16" fmla="*/ 0 w 149"/>
                <a:gd name="T17" fmla="*/ 52 h 90"/>
                <a:gd name="T18" fmla="*/ 14 w 149"/>
                <a:gd name="T19" fmla="*/ 0 h 90"/>
                <a:gd name="T20" fmla="*/ 35 w 149"/>
                <a:gd name="T21" fmla="*/ 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90">
                  <a:moveTo>
                    <a:pt x="35" y="7"/>
                  </a:moveTo>
                  <a:lnTo>
                    <a:pt x="26" y="35"/>
                  </a:lnTo>
                  <a:lnTo>
                    <a:pt x="64" y="47"/>
                  </a:lnTo>
                  <a:lnTo>
                    <a:pt x="71" y="26"/>
                  </a:lnTo>
                  <a:lnTo>
                    <a:pt x="92" y="33"/>
                  </a:lnTo>
                  <a:lnTo>
                    <a:pt x="87" y="52"/>
                  </a:lnTo>
                  <a:lnTo>
                    <a:pt x="149" y="69"/>
                  </a:lnTo>
                  <a:lnTo>
                    <a:pt x="144" y="90"/>
                  </a:lnTo>
                  <a:lnTo>
                    <a:pt x="0" y="52"/>
                  </a:lnTo>
                  <a:lnTo>
                    <a:pt x="14" y="0"/>
                  </a:lnTo>
                  <a:lnTo>
                    <a:pt x="35" y="7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6" name="Freeform 128"/>
            <p:cNvSpPr>
              <a:spLocks noEditPoints="1"/>
            </p:cNvSpPr>
            <p:nvPr/>
          </p:nvSpPr>
          <p:spPr bwMode="auto">
            <a:xfrm>
              <a:off x="3069" y="3514"/>
              <a:ext cx="159" cy="97"/>
            </a:xfrm>
            <a:custGeom>
              <a:avLst/>
              <a:gdLst>
                <a:gd name="T0" fmla="*/ 133 w 159"/>
                <a:gd name="T1" fmla="*/ 97 h 97"/>
                <a:gd name="T2" fmla="*/ 0 w 159"/>
                <a:gd name="T3" fmla="*/ 26 h 97"/>
                <a:gd name="T4" fmla="*/ 10 w 159"/>
                <a:gd name="T5" fmla="*/ 0 h 97"/>
                <a:gd name="T6" fmla="*/ 159 w 159"/>
                <a:gd name="T7" fmla="*/ 28 h 97"/>
                <a:gd name="T8" fmla="*/ 150 w 159"/>
                <a:gd name="T9" fmla="*/ 50 h 97"/>
                <a:gd name="T10" fmla="*/ 121 w 159"/>
                <a:gd name="T11" fmla="*/ 42 h 97"/>
                <a:gd name="T12" fmla="*/ 114 w 159"/>
                <a:gd name="T13" fmla="*/ 61 h 97"/>
                <a:gd name="T14" fmla="*/ 140 w 159"/>
                <a:gd name="T15" fmla="*/ 76 h 97"/>
                <a:gd name="T16" fmla="*/ 133 w 159"/>
                <a:gd name="T17" fmla="*/ 97 h 97"/>
                <a:gd name="T18" fmla="*/ 52 w 159"/>
                <a:gd name="T19" fmla="*/ 28 h 97"/>
                <a:gd name="T20" fmla="*/ 48 w 159"/>
                <a:gd name="T21" fmla="*/ 26 h 97"/>
                <a:gd name="T22" fmla="*/ 48 w 159"/>
                <a:gd name="T23" fmla="*/ 28 h 97"/>
                <a:gd name="T24" fmla="*/ 50 w 159"/>
                <a:gd name="T25" fmla="*/ 31 h 97"/>
                <a:gd name="T26" fmla="*/ 93 w 159"/>
                <a:gd name="T27" fmla="*/ 52 h 97"/>
                <a:gd name="T28" fmla="*/ 97 w 159"/>
                <a:gd name="T29" fmla="*/ 38 h 97"/>
                <a:gd name="T30" fmla="*/ 52 w 159"/>
                <a:gd name="T31" fmla="*/ 2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97">
                  <a:moveTo>
                    <a:pt x="133" y="97"/>
                  </a:moveTo>
                  <a:lnTo>
                    <a:pt x="0" y="26"/>
                  </a:lnTo>
                  <a:lnTo>
                    <a:pt x="10" y="0"/>
                  </a:lnTo>
                  <a:lnTo>
                    <a:pt x="159" y="28"/>
                  </a:lnTo>
                  <a:lnTo>
                    <a:pt x="150" y="50"/>
                  </a:lnTo>
                  <a:lnTo>
                    <a:pt x="121" y="42"/>
                  </a:lnTo>
                  <a:lnTo>
                    <a:pt x="114" y="61"/>
                  </a:lnTo>
                  <a:lnTo>
                    <a:pt x="140" y="76"/>
                  </a:lnTo>
                  <a:lnTo>
                    <a:pt x="133" y="97"/>
                  </a:lnTo>
                  <a:close/>
                  <a:moveTo>
                    <a:pt x="52" y="28"/>
                  </a:moveTo>
                  <a:lnTo>
                    <a:pt x="48" y="26"/>
                  </a:lnTo>
                  <a:lnTo>
                    <a:pt x="48" y="28"/>
                  </a:lnTo>
                  <a:lnTo>
                    <a:pt x="50" y="31"/>
                  </a:lnTo>
                  <a:lnTo>
                    <a:pt x="93" y="52"/>
                  </a:lnTo>
                  <a:lnTo>
                    <a:pt x="97" y="38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7" name="Freeform 129"/>
            <p:cNvSpPr>
              <a:spLocks/>
            </p:cNvSpPr>
            <p:nvPr/>
          </p:nvSpPr>
          <p:spPr bwMode="auto">
            <a:xfrm>
              <a:off x="3093" y="3457"/>
              <a:ext cx="147" cy="78"/>
            </a:xfrm>
            <a:custGeom>
              <a:avLst/>
              <a:gdLst>
                <a:gd name="T0" fmla="*/ 0 w 147"/>
                <a:gd name="T1" fmla="*/ 19 h 78"/>
                <a:gd name="T2" fmla="*/ 9 w 147"/>
                <a:gd name="T3" fmla="*/ 0 h 78"/>
                <a:gd name="T4" fmla="*/ 147 w 147"/>
                <a:gd name="T5" fmla="*/ 59 h 78"/>
                <a:gd name="T6" fmla="*/ 137 w 147"/>
                <a:gd name="T7" fmla="*/ 78 h 78"/>
                <a:gd name="T8" fmla="*/ 0 w 147"/>
                <a:gd name="T9" fmla="*/ 1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78">
                  <a:moveTo>
                    <a:pt x="0" y="19"/>
                  </a:moveTo>
                  <a:lnTo>
                    <a:pt x="9" y="0"/>
                  </a:lnTo>
                  <a:lnTo>
                    <a:pt x="147" y="59"/>
                  </a:lnTo>
                  <a:lnTo>
                    <a:pt x="137" y="7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8" name="Freeform 130"/>
            <p:cNvSpPr>
              <a:spLocks noEditPoints="1"/>
            </p:cNvSpPr>
            <p:nvPr/>
          </p:nvSpPr>
          <p:spPr bwMode="auto">
            <a:xfrm>
              <a:off x="3112" y="3388"/>
              <a:ext cx="161" cy="114"/>
            </a:xfrm>
            <a:custGeom>
              <a:avLst/>
              <a:gdLst>
                <a:gd name="T0" fmla="*/ 63 w 68"/>
                <a:gd name="T1" fmla="*/ 34 h 48"/>
                <a:gd name="T2" fmla="*/ 38 w 68"/>
                <a:gd name="T3" fmla="*/ 26 h 48"/>
                <a:gd name="T4" fmla="*/ 37 w 68"/>
                <a:gd name="T5" fmla="*/ 28 h 48"/>
                <a:gd name="T6" fmla="*/ 60 w 68"/>
                <a:gd name="T7" fmla="*/ 40 h 48"/>
                <a:gd name="T8" fmla="*/ 56 w 68"/>
                <a:gd name="T9" fmla="*/ 48 h 48"/>
                <a:gd name="T10" fmla="*/ 0 w 68"/>
                <a:gd name="T11" fmla="*/ 20 h 48"/>
                <a:gd name="T12" fmla="*/ 4 w 68"/>
                <a:gd name="T13" fmla="*/ 12 h 48"/>
                <a:gd name="T14" fmla="*/ 27 w 68"/>
                <a:gd name="T15" fmla="*/ 6 h 48"/>
                <a:gd name="T16" fmla="*/ 38 w 68"/>
                <a:gd name="T17" fmla="*/ 17 h 48"/>
                <a:gd name="T18" fmla="*/ 68 w 68"/>
                <a:gd name="T19" fmla="*/ 26 h 48"/>
                <a:gd name="T20" fmla="*/ 63 w 68"/>
                <a:gd name="T21" fmla="*/ 34 h 48"/>
                <a:gd name="T22" fmla="*/ 29 w 68"/>
                <a:gd name="T23" fmla="*/ 24 h 48"/>
                <a:gd name="T24" fmla="*/ 30 w 68"/>
                <a:gd name="T25" fmla="*/ 20 h 48"/>
                <a:gd name="T26" fmla="*/ 24 w 68"/>
                <a:gd name="T27" fmla="*/ 14 h 48"/>
                <a:gd name="T28" fmla="*/ 15 w 68"/>
                <a:gd name="T29" fmla="*/ 13 h 48"/>
                <a:gd name="T30" fmla="*/ 12 w 68"/>
                <a:gd name="T31" fmla="*/ 16 h 48"/>
                <a:gd name="T32" fmla="*/ 29 w 68"/>
                <a:gd name="T3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48">
                  <a:moveTo>
                    <a:pt x="63" y="34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9" y="2"/>
                    <a:pt x="17" y="0"/>
                    <a:pt x="27" y="6"/>
                  </a:cubicBezTo>
                  <a:cubicBezTo>
                    <a:pt x="33" y="9"/>
                    <a:pt x="37" y="13"/>
                    <a:pt x="38" y="17"/>
                  </a:cubicBezTo>
                  <a:cubicBezTo>
                    <a:pt x="68" y="26"/>
                    <a:pt x="68" y="26"/>
                    <a:pt x="68" y="26"/>
                  </a:cubicBezTo>
                  <a:lnTo>
                    <a:pt x="63" y="34"/>
                  </a:lnTo>
                  <a:close/>
                  <a:moveTo>
                    <a:pt x="29" y="24"/>
                  </a:moveTo>
                  <a:cubicBezTo>
                    <a:pt x="29" y="23"/>
                    <a:pt x="30" y="22"/>
                    <a:pt x="30" y="20"/>
                  </a:cubicBezTo>
                  <a:cubicBezTo>
                    <a:pt x="29" y="18"/>
                    <a:pt x="28" y="16"/>
                    <a:pt x="24" y="14"/>
                  </a:cubicBezTo>
                  <a:cubicBezTo>
                    <a:pt x="20" y="12"/>
                    <a:pt x="17" y="12"/>
                    <a:pt x="15" y="13"/>
                  </a:cubicBezTo>
                  <a:cubicBezTo>
                    <a:pt x="14" y="13"/>
                    <a:pt x="13" y="15"/>
                    <a:pt x="12" y="16"/>
                  </a:cubicBezTo>
                  <a:lnTo>
                    <a:pt x="29" y="24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9" name="Freeform 131"/>
            <p:cNvSpPr>
              <a:spLocks/>
            </p:cNvSpPr>
            <p:nvPr/>
          </p:nvSpPr>
          <p:spPr bwMode="auto">
            <a:xfrm>
              <a:off x="3501" y="2991"/>
              <a:ext cx="116" cy="142"/>
            </a:xfrm>
            <a:custGeom>
              <a:avLst/>
              <a:gdLst>
                <a:gd name="T0" fmla="*/ 20 w 49"/>
                <a:gd name="T1" fmla="*/ 20 h 60"/>
                <a:gd name="T2" fmla="*/ 15 w 49"/>
                <a:gd name="T3" fmla="*/ 12 h 60"/>
                <a:gd name="T4" fmla="*/ 12 w 49"/>
                <a:gd name="T5" fmla="*/ 9 h 60"/>
                <a:gd name="T6" fmla="*/ 10 w 49"/>
                <a:gd name="T7" fmla="*/ 9 h 60"/>
                <a:gd name="T8" fmla="*/ 9 w 49"/>
                <a:gd name="T9" fmla="*/ 13 h 60"/>
                <a:gd name="T10" fmla="*/ 10 w 49"/>
                <a:gd name="T11" fmla="*/ 15 h 60"/>
                <a:gd name="T12" fmla="*/ 29 w 49"/>
                <a:gd name="T13" fmla="*/ 48 h 60"/>
                <a:gd name="T14" fmla="*/ 32 w 49"/>
                <a:gd name="T15" fmla="*/ 51 h 60"/>
                <a:gd name="T16" fmla="*/ 34 w 49"/>
                <a:gd name="T17" fmla="*/ 50 h 60"/>
                <a:gd name="T18" fmla="*/ 35 w 49"/>
                <a:gd name="T19" fmla="*/ 47 h 60"/>
                <a:gd name="T20" fmla="*/ 34 w 49"/>
                <a:gd name="T21" fmla="*/ 45 h 60"/>
                <a:gd name="T22" fmla="*/ 29 w 49"/>
                <a:gd name="T23" fmla="*/ 35 h 60"/>
                <a:gd name="T24" fmla="*/ 26 w 49"/>
                <a:gd name="T25" fmla="*/ 37 h 60"/>
                <a:gd name="T26" fmla="*/ 22 w 49"/>
                <a:gd name="T27" fmla="*/ 30 h 60"/>
                <a:gd name="T28" fmla="*/ 33 w 49"/>
                <a:gd name="T29" fmla="*/ 23 h 60"/>
                <a:gd name="T30" fmla="*/ 49 w 49"/>
                <a:gd name="T31" fmla="*/ 51 h 60"/>
                <a:gd name="T32" fmla="*/ 44 w 49"/>
                <a:gd name="T33" fmla="*/ 53 h 60"/>
                <a:gd name="T34" fmla="*/ 41 w 49"/>
                <a:gd name="T35" fmla="*/ 51 h 60"/>
                <a:gd name="T36" fmla="*/ 37 w 49"/>
                <a:gd name="T37" fmla="*/ 58 h 60"/>
                <a:gd name="T38" fmla="*/ 30 w 49"/>
                <a:gd name="T39" fmla="*/ 60 h 60"/>
                <a:gd name="T40" fmla="*/ 25 w 49"/>
                <a:gd name="T41" fmla="*/ 57 h 60"/>
                <a:gd name="T42" fmla="*/ 21 w 49"/>
                <a:gd name="T43" fmla="*/ 52 h 60"/>
                <a:gd name="T44" fmla="*/ 2 w 49"/>
                <a:gd name="T45" fmla="*/ 20 h 60"/>
                <a:gd name="T46" fmla="*/ 0 w 49"/>
                <a:gd name="T47" fmla="*/ 13 h 60"/>
                <a:gd name="T48" fmla="*/ 1 w 49"/>
                <a:gd name="T49" fmla="*/ 7 h 60"/>
                <a:gd name="T50" fmla="*/ 6 w 49"/>
                <a:gd name="T51" fmla="*/ 2 h 60"/>
                <a:gd name="T52" fmla="*/ 13 w 49"/>
                <a:gd name="T53" fmla="*/ 0 h 60"/>
                <a:gd name="T54" fmla="*/ 19 w 49"/>
                <a:gd name="T55" fmla="*/ 2 h 60"/>
                <a:gd name="T56" fmla="*/ 23 w 49"/>
                <a:gd name="T57" fmla="*/ 7 h 60"/>
                <a:gd name="T58" fmla="*/ 28 w 49"/>
                <a:gd name="T59" fmla="*/ 16 h 60"/>
                <a:gd name="T60" fmla="*/ 20 w 49"/>
                <a:gd name="T61" fmla="*/ 2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60">
                  <a:moveTo>
                    <a:pt x="20" y="20"/>
                  </a:moveTo>
                  <a:cubicBezTo>
                    <a:pt x="15" y="12"/>
                    <a:pt x="15" y="12"/>
                    <a:pt x="15" y="12"/>
                  </a:cubicBezTo>
                  <a:cubicBezTo>
                    <a:pt x="15" y="10"/>
                    <a:pt x="14" y="10"/>
                    <a:pt x="12" y="9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9" y="10"/>
                    <a:pt x="9" y="12"/>
                    <a:pt x="9" y="13"/>
                  </a:cubicBezTo>
                  <a:cubicBezTo>
                    <a:pt x="9" y="13"/>
                    <a:pt x="10" y="14"/>
                    <a:pt x="10" y="15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0" y="49"/>
                    <a:pt x="31" y="50"/>
                    <a:pt x="32" y="51"/>
                  </a:cubicBezTo>
                  <a:cubicBezTo>
                    <a:pt x="33" y="51"/>
                    <a:pt x="33" y="51"/>
                    <a:pt x="34" y="50"/>
                  </a:cubicBezTo>
                  <a:cubicBezTo>
                    <a:pt x="35" y="49"/>
                    <a:pt x="36" y="48"/>
                    <a:pt x="35" y="47"/>
                  </a:cubicBezTo>
                  <a:cubicBezTo>
                    <a:pt x="35" y="46"/>
                    <a:pt x="35" y="45"/>
                    <a:pt x="34" y="4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4"/>
                    <a:pt x="40" y="57"/>
                    <a:pt x="37" y="58"/>
                  </a:cubicBezTo>
                  <a:cubicBezTo>
                    <a:pt x="34" y="60"/>
                    <a:pt x="32" y="60"/>
                    <a:pt x="30" y="60"/>
                  </a:cubicBezTo>
                  <a:cubicBezTo>
                    <a:pt x="28" y="59"/>
                    <a:pt x="26" y="58"/>
                    <a:pt x="25" y="57"/>
                  </a:cubicBezTo>
                  <a:cubicBezTo>
                    <a:pt x="23" y="56"/>
                    <a:pt x="22" y="54"/>
                    <a:pt x="21" y="5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17"/>
                    <a:pt x="0" y="15"/>
                    <a:pt x="0" y="13"/>
                  </a:cubicBezTo>
                  <a:cubicBezTo>
                    <a:pt x="0" y="11"/>
                    <a:pt x="0" y="9"/>
                    <a:pt x="1" y="7"/>
                  </a:cubicBezTo>
                  <a:cubicBezTo>
                    <a:pt x="2" y="5"/>
                    <a:pt x="3" y="3"/>
                    <a:pt x="6" y="2"/>
                  </a:cubicBezTo>
                  <a:cubicBezTo>
                    <a:pt x="9" y="0"/>
                    <a:pt x="11" y="0"/>
                    <a:pt x="13" y="0"/>
                  </a:cubicBezTo>
                  <a:cubicBezTo>
                    <a:pt x="15" y="0"/>
                    <a:pt x="17" y="1"/>
                    <a:pt x="19" y="2"/>
                  </a:cubicBezTo>
                  <a:cubicBezTo>
                    <a:pt x="21" y="3"/>
                    <a:pt x="22" y="5"/>
                    <a:pt x="23" y="7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20" y="20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0" name="Freeform 132"/>
            <p:cNvSpPr>
              <a:spLocks noEditPoints="1"/>
            </p:cNvSpPr>
            <p:nvPr/>
          </p:nvSpPr>
          <p:spPr bwMode="auto">
            <a:xfrm>
              <a:off x="3572" y="2953"/>
              <a:ext cx="97" cy="145"/>
            </a:xfrm>
            <a:custGeom>
              <a:avLst/>
              <a:gdLst>
                <a:gd name="T0" fmla="*/ 40 w 41"/>
                <a:gd name="T1" fmla="*/ 42 h 61"/>
                <a:gd name="T2" fmla="*/ 41 w 41"/>
                <a:gd name="T3" fmla="*/ 49 h 61"/>
                <a:gd name="T4" fmla="*/ 40 w 41"/>
                <a:gd name="T5" fmla="*/ 55 h 61"/>
                <a:gd name="T6" fmla="*/ 34 w 41"/>
                <a:gd name="T7" fmla="*/ 60 h 61"/>
                <a:gd name="T8" fmla="*/ 27 w 41"/>
                <a:gd name="T9" fmla="*/ 61 h 61"/>
                <a:gd name="T10" fmla="*/ 22 w 41"/>
                <a:gd name="T11" fmla="*/ 58 h 61"/>
                <a:gd name="T12" fmla="*/ 17 w 41"/>
                <a:gd name="T13" fmla="*/ 53 h 61"/>
                <a:gd name="T14" fmla="*/ 1 w 41"/>
                <a:gd name="T15" fmla="*/ 19 h 61"/>
                <a:gd name="T16" fmla="*/ 0 w 41"/>
                <a:gd name="T17" fmla="*/ 12 h 61"/>
                <a:gd name="T18" fmla="*/ 1 w 41"/>
                <a:gd name="T19" fmla="*/ 7 h 61"/>
                <a:gd name="T20" fmla="*/ 7 w 41"/>
                <a:gd name="T21" fmla="*/ 1 h 61"/>
                <a:gd name="T22" fmla="*/ 14 w 41"/>
                <a:gd name="T23" fmla="*/ 0 h 61"/>
                <a:gd name="T24" fmla="*/ 19 w 41"/>
                <a:gd name="T25" fmla="*/ 3 h 61"/>
                <a:gd name="T26" fmla="*/ 24 w 41"/>
                <a:gd name="T27" fmla="*/ 9 h 61"/>
                <a:gd name="T28" fmla="*/ 40 w 41"/>
                <a:gd name="T29" fmla="*/ 42 h 61"/>
                <a:gd name="T30" fmla="*/ 15 w 41"/>
                <a:gd name="T31" fmla="*/ 12 h 61"/>
                <a:gd name="T32" fmla="*/ 13 w 41"/>
                <a:gd name="T33" fmla="*/ 9 h 61"/>
                <a:gd name="T34" fmla="*/ 11 w 41"/>
                <a:gd name="T35" fmla="*/ 10 h 61"/>
                <a:gd name="T36" fmla="*/ 9 w 41"/>
                <a:gd name="T37" fmla="*/ 13 h 61"/>
                <a:gd name="T38" fmla="*/ 10 w 41"/>
                <a:gd name="T39" fmla="*/ 15 h 61"/>
                <a:gd name="T40" fmla="*/ 26 w 41"/>
                <a:gd name="T41" fmla="*/ 49 h 61"/>
                <a:gd name="T42" fmla="*/ 28 w 41"/>
                <a:gd name="T43" fmla="*/ 52 h 61"/>
                <a:gd name="T44" fmla="*/ 30 w 41"/>
                <a:gd name="T45" fmla="*/ 52 h 61"/>
                <a:gd name="T46" fmla="*/ 32 w 41"/>
                <a:gd name="T47" fmla="*/ 48 h 61"/>
                <a:gd name="T48" fmla="*/ 31 w 41"/>
                <a:gd name="T49" fmla="*/ 46 h 61"/>
                <a:gd name="T50" fmla="*/ 15 w 41"/>
                <a:gd name="T51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" h="61">
                  <a:moveTo>
                    <a:pt x="40" y="42"/>
                  </a:moveTo>
                  <a:cubicBezTo>
                    <a:pt x="41" y="44"/>
                    <a:pt x="41" y="47"/>
                    <a:pt x="41" y="49"/>
                  </a:cubicBezTo>
                  <a:cubicBezTo>
                    <a:pt x="41" y="51"/>
                    <a:pt x="41" y="53"/>
                    <a:pt x="40" y="55"/>
                  </a:cubicBezTo>
                  <a:cubicBezTo>
                    <a:pt x="39" y="57"/>
                    <a:pt x="37" y="58"/>
                    <a:pt x="34" y="60"/>
                  </a:cubicBezTo>
                  <a:cubicBezTo>
                    <a:pt x="31" y="61"/>
                    <a:pt x="29" y="61"/>
                    <a:pt x="27" y="61"/>
                  </a:cubicBezTo>
                  <a:cubicBezTo>
                    <a:pt x="25" y="60"/>
                    <a:pt x="23" y="59"/>
                    <a:pt x="22" y="58"/>
                  </a:cubicBezTo>
                  <a:cubicBezTo>
                    <a:pt x="20" y="57"/>
                    <a:pt x="18" y="55"/>
                    <a:pt x="17" y="5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7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2" y="5"/>
                    <a:pt x="4" y="3"/>
                    <a:pt x="7" y="1"/>
                  </a:cubicBezTo>
                  <a:cubicBezTo>
                    <a:pt x="10" y="0"/>
                    <a:pt x="12" y="0"/>
                    <a:pt x="14" y="0"/>
                  </a:cubicBezTo>
                  <a:cubicBezTo>
                    <a:pt x="16" y="1"/>
                    <a:pt x="18" y="2"/>
                    <a:pt x="19" y="3"/>
                  </a:cubicBezTo>
                  <a:cubicBezTo>
                    <a:pt x="21" y="4"/>
                    <a:pt x="23" y="6"/>
                    <a:pt x="24" y="9"/>
                  </a:cubicBezTo>
                  <a:lnTo>
                    <a:pt x="40" y="42"/>
                  </a:lnTo>
                  <a:close/>
                  <a:moveTo>
                    <a:pt x="15" y="12"/>
                  </a:moveTo>
                  <a:cubicBezTo>
                    <a:pt x="15" y="11"/>
                    <a:pt x="14" y="10"/>
                    <a:pt x="13" y="9"/>
                  </a:cubicBezTo>
                  <a:cubicBezTo>
                    <a:pt x="12" y="9"/>
                    <a:pt x="11" y="9"/>
                    <a:pt x="11" y="10"/>
                  </a:cubicBezTo>
                  <a:cubicBezTo>
                    <a:pt x="9" y="10"/>
                    <a:pt x="9" y="12"/>
                    <a:pt x="9" y="13"/>
                  </a:cubicBezTo>
                  <a:cubicBezTo>
                    <a:pt x="9" y="14"/>
                    <a:pt x="9" y="14"/>
                    <a:pt x="10" y="15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0"/>
                    <a:pt x="27" y="51"/>
                    <a:pt x="28" y="52"/>
                  </a:cubicBezTo>
                  <a:cubicBezTo>
                    <a:pt x="29" y="52"/>
                    <a:pt x="30" y="52"/>
                    <a:pt x="30" y="52"/>
                  </a:cubicBezTo>
                  <a:cubicBezTo>
                    <a:pt x="32" y="51"/>
                    <a:pt x="32" y="50"/>
                    <a:pt x="32" y="48"/>
                  </a:cubicBezTo>
                  <a:cubicBezTo>
                    <a:pt x="32" y="48"/>
                    <a:pt x="32" y="47"/>
                    <a:pt x="31" y="46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1" name="Freeform 133"/>
            <p:cNvSpPr>
              <a:spLocks noEditPoints="1"/>
            </p:cNvSpPr>
            <p:nvPr/>
          </p:nvSpPr>
          <p:spPr bwMode="auto">
            <a:xfrm>
              <a:off x="3643" y="2922"/>
              <a:ext cx="92" cy="150"/>
            </a:xfrm>
            <a:custGeom>
              <a:avLst/>
              <a:gdLst>
                <a:gd name="T0" fmla="*/ 38 w 39"/>
                <a:gd name="T1" fmla="*/ 44 h 63"/>
                <a:gd name="T2" fmla="*/ 39 w 39"/>
                <a:gd name="T3" fmla="*/ 51 h 63"/>
                <a:gd name="T4" fmla="*/ 37 w 39"/>
                <a:gd name="T5" fmla="*/ 57 h 63"/>
                <a:gd name="T6" fmla="*/ 31 w 39"/>
                <a:gd name="T7" fmla="*/ 61 h 63"/>
                <a:gd name="T8" fmla="*/ 23 w 39"/>
                <a:gd name="T9" fmla="*/ 62 h 63"/>
                <a:gd name="T10" fmla="*/ 18 w 39"/>
                <a:gd name="T11" fmla="*/ 59 h 63"/>
                <a:gd name="T12" fmla="*/ 15 w 39"/>
                <a:gd name="T13" fmla="*/ 53 h 63"/>
                <a:gd name="T14" fmla="*/ 2 w 39"/>
                <a:gd name="T15" fmla="*/ 18 h 63"/>
                <a:gd name="T16" fmla="*/ 1 w 39"/>
                <a:gd name="T17" fmla="*/ 11 h 63"/>
                <a:gd name="T18" fmla="*/ 2 w 39"/>
                <a:gd name="T19" fmla="*/ 6 h 63"/>
                <a:gd name="T20" fmla="*/ 8 w 39"/>
                <a:gd name="T21" fmla="*/ 1 h 63"/>
                <a:gd name="T22" fmla="*/ 16 w 39"/>
                <a:gd name="T23" fmla="*/ 1 h 63"/>
                <a:gd name="T24" fmla="*/ 21 w 39"/>
                <a:gd name="T25" fmla="*/ 4 h 63"/>
                <a:gd name="T26" fmla="*/ 25 w 39"/>
                <a:gd name="T27" fmla="*/ 10 h 63"/>
                <a:gd name="T28" fmla="*/ 38 w 39"/>
                <a:gd name="T29" fmla="*/ 44 h 63"/>
                <a:gd name="T30" fmla="*/ 16 w 39"/>
                <a:gd name="T31" fmla="*/ 13 h 63"/>
                <a:gd name="T32" fmla="*/ 13 w 39"/>
                <a:gd name="T33" fmla="*/ 10 h 63"/>
                <a:gd name="T34" fmla="*/ 11 w 39"/>
                <a:gd name="T35" fmla="*/ 10 h 63"/>
                <a:gd name="T36" fmla="*/ 10 w 39"/>
                <a:gd name="T37" fmla="*/ 13 h 63"/>
                <a:gd name="T38" fmla="*/ 10 w 39"/>
                <a:gd name="T39" fmla="*/ 15 h 63"/>
                <a:gd name="T40" fmla="*/ 23 w 39"/>
                <a:gd name="T41" fmla="*/ 50 h 63"/>
                <a:gd name="T42" fmla="*/ 26 w 39"/>
                <a:gd name="T43" fmla="*/ 53 h 63"/>
                <a:gd name="T44" fmla="*/ 28 w 39"/>
                <a:gd name="T45" fmla="*/ 53 h 63"/>
                <a:gd name="T46" fmla="*/ 30 w 39"/>
                <a:gd name="T47" fmla="*/ 50 h 63"/>
                <a:gd name="T48" fmla="*/ 29 w 39"/>
                <a:gd name="T49" fmla="*/ 48 h 63"/>
                <a:gd name="T50" fmla="*/ 16 w 39"/>
                <a:gd name="T51" fmla="*/ 1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63">
                  <a:moveTo>
                    <a:pt x="38" y="44"/>
                  </a:moveTo>
                  <a:cubicBezTo>
                    <a:pt x="39" y="47"/>
                    <a:pt x="39" y="49"/>
                    <a:pt x="39" y="51"/>
                  </a:cubicBezTo>
                  <a:cubicBezTo>
                    <a:pt x="39" y="53"/>
                    <a:pt x="38" y="55"/>
                    <a:pt x="37" y="57"/>
                  </a:cubicBezTo>
                  <a:cubicBezTo>
                    <a:pt x="36" y="59"/>
                    <a:pt x="34" y="60"/>
                    <a:pt x="31" y="61"/>
                  </a:cubicBezTo>
                  <a:cubicBezTo>
                    <a:pt x="28" y="62"/>
                    <a:pt x="26" y="63"/>
                    <a:pt x="23" y="62"/>
                  </a:cubicBezTo>
                  <a:cubicBezTo>
                    <a:pt x="21" y="61"/>
                    <a:pt x="20" y="60"/>
                    <a:pt x="18" y="59"/>
                  </a:cubicBezTo>
                  <a:cubicBezTo>
                    <a:pt x="17" y="57"/>
                    <a:pt x="16" y="55"/>
                    <a:pt x="15" y="5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6"/>
                    <a:pt x="0" y="14"/>
                    <a:pt x="1" y="11"/>
                  </a:cubicBezTo>
                  <a:cubicBezTo>
                    <a:pt x="1" y="10"/>
                    <a:pt x="1" y="8"/>
                    <a:pt x="2" y="6"/>
                  </a:cubicBezTo>
                  <a:cubicBezTo>
                    <a:pt x="3" y="4"/>
                    <a:pt x="5" y="2"/>
                    <a:pt x="8" y="1"/>
                  </a:cubicBezTo>
                  <a:cubicBezTo>
                    <a:pt x="11" y="0"/>
                    <a:pt x="14" y="0"/>
                    <a:pt x="16" y="1"/>
                  </a:cubicBezTo>
                  <a:cubicBezTo>
                    <a:pt x="18" y="1"/>
                    <a:pt x="19" y="2"/>
                    <a:pt x="21" y="4"/>
                  </a:cubicBezTo>
                  <a:cubicBezTo>
                    <a:pt x="22" y="5"/>
                    <a:pt x="24" y="7"/>
                    <a:pt x="25" y="10"/>
                  </a:cubicBezTo>
                  <a:lnTo>
                    <a:pt x="38" y="44"/>
                  </a:lnTo>
                  <a:close/>
                  <a:moveTo>
                    <a:pt x="16" y="13"/>
                  </a:moveTo>
                  <a:cubicBezTo>
                    <a:pt x="15" y="11"/>
                    <a:pt x="15" y="10"/>
                    <a:pt x="13" y="10"/>
                  </a:cubicBezTo>
                  <a:cubicBezTo>
                    <a:pt x="13" y="9"/>
                    <a:pt x="12" y="9"/>
                    <a:pt x="11" y="10"/>
                  </a:cubicBezTo>
                  <a:cubicBezTo>
                    <a:pt x="10" y="10"/>
                    <a:pt x="10" y="12"/>
                    <a:pt x="10" y="13"/>
                  </a:cubicBezTo>
                  <a:cubicBezTo>
                    <a:pt x="10" y="13"/>
                    <a:pt x="10" y="14"/>
                    <a:pt x="10" y="15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4" y="51"/>
                    <a:pt x="25" y="52"/>
                    <a:pt x="26" y="53"/>
                  </a:cubicBezTo>
                  <a:cubicBezTo>
                    <a:pt x="26" y="53"/>
                    <a:pt x="27" y="53"/>
                    <a:pt x="28" y="53"/>
                  </a:cubicBezTo>
                  <a:cubicBezTo>
                    <a:pt x="29" y="52"/>
                    <a:pt x="30" y="51"/>
                    <a:pt x="30" y="50"/>
                  </a:cubicBezTo>
                  <a:cubicBezTo>
                    <a:pt x="30" y="49"/>
                    <a:pt x="29" y="48"/>
                    <a:pt x="29" y="48"/>
                  </a:cubicBezTo>
                  <a:lnTo>
                    <a:pt x="16" y="13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2" name="Freeform 134"/>
            <p:cNvSpPr>
              <a:spLocks noEditPoints="1"/>
            </p:cNvSpPr>
            <p:nvPr/>
          </p:nvSpPr>
          <p:spPr bwMode="auto">
            <a:xfrm>
              <a:off x="3714" y="2898"/>
              <a:ext cx="90" cy="155"/>
            </a:xfrm>
            <a:custGeom>
              <a:avLst/>
              <a:gdLst>
                <a:gd name="T0" fmla="*/ 17 w 38"/>
                <a:gd name="T1" fmla="*/ 65 h 65"/>
                <a:gd name="T2" fmla="*/ 0 w 38"/>
                <a:gd name="T3" fmla="*/ 4 h 65"/>
                <a:gd name="T4" fmla="*/ 7 w 38"/>
                <a:gd name="T5" fmla="*/ 2 h 65"/>
                <a:gd name="T6" fmla="*/ 24 w 38"/>
                <a:gd name="T7" fmla="*/ 4 h 65"/>
                <a:gd name="T8" fmla="*/ 33 w 38"/>
                <a:gd name="T9" fmla="*/ 28 h 65"/>
                <a:gd name="T10" fmla="*/ 37 w 38"/>
                <a:gd name="T11" fmla="*/ 52 h 65"/>
                <a:gd name="T12" fmla="*/ 24 w 38"/>
                <a:gd name="T13" fmla="*/ 63 h 65"/>
                <a:gd name="T14" fmla="*/ 17 w 38"/>
                <a:gd name="T15" fmla="*/ 65 h 65"/>
                <a:gd name="T16" fmla="*/ 23 w 38"/>
                <a:gd name="T17" fmla="*/ 53 h 65"/>
                <a:gd name="T18" fmla="*/ 28 w 38"/>
                <a:gd name="T19" fmla="*/ 48 h 65"/>
                <a:gd name="T20" fmla="*/ 27 w 38"/>
                <a:gd name="T21" fmla="*/ 42 h 65"/>
                <a:gd name="T22" fmla="*/ 24 w 38"/>
                <a:gd name="T23" fmla="*/ 30 h 65"/>
                <a:gd name="T24" fmla="*/ 20 w 38"/>
                <a:gd name="T25" fmla="*/ 18 h 65"/>
                <a:gd name="T26" fmla="*/ 18 w 38"/>
                <a:gd name="T27" fmla="*/ 12 h 65"/>
                <a:gd name="T28" fmla="*/ 11 w 38"/>
                <a:gd name="T29" fmla="*/ 11 h 65"/>
                <a:gd name="T30" fmla="*/ 23 w 38"/>
                <a:gd name="T31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65">
                  <a:moveTo>
                    <a:pt x="17" y="6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5" y="0"/>
                    <a:pt x="20" y="0"/>
                    <a:pt x="24" y="4"/>
                  </a:cubicBezTo>
                  <a:cubicBezTo>
                    <a:pt x="27" y="8"/>
                    <a:pt x="30" y="16"/>
                    <a:pt x="33" y="28"/>
                  </a:cubicBezTo>
                  <a:cubicBezTo>
                    <a:pt x="36" y="39"/>
                    <a:pt x="38" y="47"/>
                    <a:pt x="37" y="52"/>
                  </a:cubicBezTo>
                  <a:cubicBezTo>
                    <a:pt x="36" y="58"/>
                    <a:pt x="32" y="60"/>
                    <a:pt x="24" y="63"/>
                  </a:cubicBezTo>
                  <a:lnTo>
                    <a:pt x="17" y="65"/>
                  </a:lnTo>
                  <a:close/>
                  <a:moveTo>
                    <a:pt x="23" y="53"/>
                  </a:moveTo>
                  <a:cubicBezTo>
                    <a:pt x="26" y="52"/>
                    <a:pt x="28" y="52"/>
                    <a:pt x="28" y="48"/>
                  </a:cubicBezTo>
                  <a:cubicBezTo>
                    <a:pt x="28" y="47"/>
                    <a:pt x="28" y="45"/>
                    <a:pt x="27" y="42"/>
                  </a:cubicBezTo>
                  <a:cubicBezTo>
                    <a:pt x="26" y="39"/>
                    <a:pt x="25" y="35"/>
                    <a:pt x="24" y="30"/>
                  </a:cubicBezTo>
                  <a:cubicBezTo>
                    <a:pt x="22" y="25"/>
                    <a:pt x="21" y="21"/>
                    <a:pt x="20" y="18"/>
                  </a:cubicBezTo>
                  <a:cubicBezTo>
                    <a:pt x="20" y="16"/>
                    <a:pt x="19" y="14"/>
                    <a:pt x="18" y="12"/>
                  </a:cubicBezTo>
                  <a:cubicBezTo>
                    <a:pt x="16" y="10"/>
                    <a:pt x="14" y="10"/>
                    <a:pt x="11" y="11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3" name="Freeform 135"/>
            <p:cNvSpPr>
              <a:spLocks noEditPoints="1"/>
            </p:cNvSpPr>
            <p:nvPr/>
          </p:nvSpPr>
          <p:spPr bwMode="auto">
            <a:xfrm>
              <a:off x="4181" y="2882"/>
              <a:ext cx="87" cy="154"/>
            </a:xfrm>
            <a:custGeom>
              <a:avLst/>
              <a:gdLst>
                <a:gd name="T0" fmla="*/ 0 w 37"/>
                <a:gd name="T1" fmla="*/ 61 h 65"/>
                <a:gd name="T2" fmla="*/ 15 w 37"/>
                <a:gd name="T3" fmla="*/ 0 h 65"/>
                <a:gd name="T4" fmla="*/ 22 w 37"/>
                <a:gd name="T5" fmla="*/ 2 h 65"/>
                <a:gd name="T6" fmla="*/ 34 w 37"/>
                <a:gd name="T7" fmla="*/ 9 h 65"/>
                <a:gd name="T8" fmla="*/ 35 w 37"/>
                <a:gd name="T9" fmla="*/ 22 h 65"/>
                <a:gd name="T10" fmla="*/ 32 w 37"/>
                <a:gd name="T11" fmla="*/ 29 h 65"/>
                <a:gd name="T12" fmla="*/ 27 w 37"/>
                <a:gd name="T13" fmla="*/ 34 h 65"/>
                <a:gd name="T14" fmla="*/ 30 w 37"/>
                <a:gd name="T15" fmla="*/ 42 h 65"/>
                <a:gd name="T16" fmla="*/ 29 w 37"/>
                <a:gd name="T17" fmla="*/ 50 h 65"/>
                <a:gd name="T18" fmla="*/ 24 w 37"/>
                <a:gd name="T19" fmla="*/ 61 h 65"/>
                <a:gd name="T20" fmla="*/ 11 w 37"/>
                <a:gd name="T21" fmla="*/ 64 h 65"/>
                <a:gd name="T22" fmla="*/ 0 w 37"/>
                <a:gd name="T23" fmla="*/ 61 h 65"/>
                <a:gd name="T24" fmla="*/ 11 w 37"/>
                <a:gd name="T25" fmla="*/ 55 h 65"/>
                <a:gd name="T26" fmla="*/ 16 w 37"/>
                <a:gd name="T27" fmla="*/ 55 h 65"/>
                <a:gd name="T28" fmla="*/ 20 w 37"/>
                <a:gd name="T29" fmla="*/ 47 h 65"/>
                <a:gd name="T30" fmla="*/ 19 w 37"/>
                <a:gd name="T31" fmla="*/ 38 h 65"/>
                <a:gd name="T32" fmla="*/ 16 w 37"/>
                <a:gd name="T33" fmla="*/ 36 h 65"/>
                <a:gd name="T34" fmla="*/ 11 w 37"/>
                <a:gd name="T35" fmla="*/ 55 h 65"/>
                <a:gd name="T36" fmla="*/ 18 w 37"/>
                <a:gd name="T37" fmla="*/ 28 h 65"/>
                <a:gd name="T38" fmla="*/ 22 w 37"/>
                <a:gd name="T39" fmla="*/ 28 h 65"/>
                <a:gd name="T40" fmla="*/ 26 w 37"/>
                <a:gd name="T41" fmla="*/ 21 h 65"/>
                <a:gd name="T42" fmla="*/ 25 w 37"/>
                <a:gd name="T43" fmla="*/ 13 h 65"/>
                <a:gd name="T44" fmla="*/ 21 w 37"/>
                <a:gd name="T45" fmla="*/ 11 h 65"/>
                <a:gd name="T46" fmla="*/ 18 w 37"/>
                <a:gd name="T47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65">
                  <a:moveTo>
                    <a:pt x="0" y="61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8" y="3"/>
                    <a:pt x="32" y="5"/>
                    <a:pt x="34" y="9"/>
                  </a:cubicBezTo>
                  <a:cubicBezTo>
                    <a:pt x="36" y="12"/>
                    <a:pt x="37" y="16"/>
                    <a:pt x="35" y="22"/>
                  </a:cubicBezTo>
                  <a:cubicBezTo>
                    <a:pt x="34" y="25"/>
                    <a:pt x="34" y="27"/>
                    <a:pt x="32" y="29"/>
                  </a:cubicBezTo>
                  <a:cubicBezTo>
                    <a:pt x="31" y="31"/>
                    <a:pt x="29" y="32"/>
                    <a:pt x="27" y="34"/>
                  </a:cubicBezTo>
                  <a:cubicBezTo>
                    <a:pt x="28" y="35"/>
                    <a:pt x="30" y="38"/>
                    <a:pt x="30" y="42"/>
                  </a:cubicBezTo>
                  <a:cubicBezTo>
                    <a:pt x="30" y="44"/>
                    <a:pt x="30" y="47"/>
                    <a:pt x="29" y="50"/>
                  </a:cubicBezTo>
                  <a:cubicBezTo>
                    <a:pt x="28" y="55"/>
                    <a:pt x="26" y="58"/>
                    <a:pt x="24" y="61"/>
                  </a:cubicBezTo>
                  <a:cubicBezTo>
                    <a:pt x="21" y="64"/>
                    <a:pt x="17" y="65"/>
                    <a:pt x="11" y="64"/>
                  </a:cubicBezTo>
                  <a:lnTo>
                    <a:pt x="0" y="61"/>
                  </a:lnTo>
                  <a:close/>
                  <a:moveTo>
                    <a:pt x="11" y="55"/>
                  </a:moveTo>
                  <a:cubicBezTo>
                    <a:pt x="12" y="55"/>
                    <a:pt x="14" y="55"/>
                    <a:pt x="16" y="55"/>
                  </a:cubicBezTo>
                  <a:cubicBezTo>
                    <a:pt x="17" y="54"/>
                    <a:pt x="19" y="52"/>
                    <a:pt x="20" y="47"/>
                  </a:cubicBezTo>
                  <a:cubicBezTo>
                    <a:pt x="21" y="42"/>
                    <a:pt x="21" y="39"/>
                    <a:pt x="19" y="38"/>
                  </a:cubicBezTo>
                  <a:cubicBezTo>
                    <a:pt x="18" y="36"/>
                    <a:pt x="16" y="36"/>
                    <a:pt x="16" y="36"/>
                  </a:cubicBezTo>
                  <a:lnTo>
                    <a:pt x="11" y="55"/>
                  </a:lnTo>
                  <a:close/>
                  <a:moveTo>
                    <a:pt x="18" y="28"/>
                  </a:moveTo>
                  <a:cubicBezTo>
                    <a:pt x="18" y="28"/>
                    <a:pt x="20" y="28"/>
                    <a:pt x="22" y="28"/>
                  </a:cubicBezTo>
                  <a:cubicBezTo>
                    <a:pt x="24" y="27"/>
                    <a:pt x="25" y="25"/>
                    <a:pt x="26" y="21"/>
                  </a:cubicBezTo>
                  <a:cubicBezTo>
                    <a:pt x="27" y="17"/>
                    <a:pt x="27" y="14"/>
                    <a:pt x="25" y="13"/>
                  </a:cubicBezTo>
                  <a:cubicBezTo>
                    <a:pt x="24" y="12"/>
                    <a:pt x="22" y="11"/>
                    <a:pt x="21" y="11"/>
                  </a:cubicBezTo>
                  <a:lnTo>
                    <a:pt x="18" y="28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4" name="Freeform 136"/>
            <p:cNvSpPr>
              <a:spLocks/>
            </p:cNvSpPr>
            <p:nvPr/>
          </p:nvSpPr>
          <p:spPr bwMode="auto">
            <a:xfrm>
              <a:off x="4249" y="2903"/>
              <a:ext cx="93" cy="157"/>
            </a:xfrm>
            <a:custGeom>
              <a:avLst/>
              <a:gdLst>
                <a:gd name="T0" fmla="*/ 45 w 93"/>
                <a:gd name="T1" fmla="*/ 0 h 157"/>
                <a:gd name="T2" fmla="*/ 93 w 93"/>
                <a:gd name="T3" fmla="*/ 14 h 157"/>
                <a:gd name="T4" fmla="*/ 88 w 93"/>
                <a:gd name="T5" fmla="*/ 36 h 157"/>
                <a:gd name="T6" fmla="*/ 59 w 93"/>
                <a:gd name="T7" fmla="*/ 26 h 157"/>
                <a:gd name="T8" fmla="*/ 48 w 93"/>
                <a:gd name="T9" fmla="*/ 64 h 157"/>
                <a:gd name="T10" fmla="*/ 67 w 93"/>
                <a:gd name="T11" fmla="*/ 71 h 157"/>
                <a:gd name="T12" fmla="*/ 59 w 93"/>
                <a:gd name="T13" fmla="*/ 93 h 157"/>
                <a:gd name="T14" fmla="*/ 41 w 93"/>
                <a:gd name="T15" fmla="*/ 88 h 157"/>
                <a:gd name="T16" fmla="*/ 29 w 93"/>
                <a:gd name="T17" fmla="*/ 126 h 157"/>
                <a:gd name="T18" fmla="*/ 55 w 93"/>
                <a:gd name="T19" fmla="*/ 135 h 157"/>
                <a:gd name="T20" fmla="*/ 48 w 93"/>
                <a:gd name="T21" fmla="*/ 157 h 157"/>
                <a:gd name="T22" fmla="*/ 0 w 93"/>
                <a:gd name="T23" fmla="*/ 143 h 157"/>
                <a:gd name="T24" fmla="*/ 45 w 93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57">
                  <a:moveTo>
                    <a:pt x="45" y="0"/>
                  </a:moveTo>
                  <a:lnTo>
                    <a:pt x="93" y="14"/>
                  </a:lnTo>
                  <a:lnTo>
                    <a:pt x="88" y="36"/>
                  </a:lnTo>
                  <a:lnTo>
                    <a:pt x="59" y="26"/>
                  </a:lnTo>
                  <a:lnTo>
                    <a:pt x="48" y="64"/>
                  </a:lnTo>
                  <a:lnTo>
                    <a:pt x="67" y="71"/>
                  </a:lnTo>
                  <a:lnTo>
                    <a:pt x="59" y="93"/>
                  </a:lnTo>
                  <a:lnTo>
                    <a:pt x="41" y="88"/>
                  </a:lnTo>
                  <a:lnTo>
                    <a:pt x="29" y="126"/>
                  </a:lnTo>
                  <a:lnTo>
                    <a:pt x="55" y="135"/>
                  </a:lnTo>
                  <a:lnTo>
                    <a:pt x="48" y="157"/>
                  </a:lnTo>
                  <a:lnTo>
                    <a:pt x="0" y="14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5" name="Freeform 137"/>
            <p:cNvSpPr>
              <a:spLocks/>
            </p:cNvSpPr>
            <p:nvPr/>
          </p:nvSpPr>
          <p:spPr bwMode="auto">
            <a:xfrm>
              <a:off x="4318" y="2922"/>
              <a:ext cx="95" cy="154"/>
            </a:xfrm>
            <a:custGeom>
              <a:avLst/>
              <a:gdLst>
                <a:gd name="T0" fmla="*/ 28 w 95"/>
                <a:gd name="T1" fmla="*/ 21 h 154"/>
                <a:gd name="T2" fmla="*/ 38 w 95"/>
                <a:gd name="T3" fmla="*/ 0 h 154"/>
                <a:gd name="T4" fmla="*/ 95 w 95"/>
                <a:gd name="T5" fmla="*/ 24 h 154"/>
                <a:gd name="T6" fmla="*/ 88 w 95"/>
                <a:gd name="T7" fmla="*/ 43 h 154"/>
                <a:gd name="T8" fmla="*/ 69 w 95"/>
                <a:gd name="T9" fmla="*/ 36 h 154"/>
                <a:gd name="T10" fmla="*/ 21 w 95"/>
                <a:gd name="T11" fmla="*/ 154 h 154"/>
                <a:gd name="T12" fmla="*/ 0 w 95"/>
                <a:gd name="T13" fmla="*/ 145 h 154"/>
                <a:gd name="T14" fmla="*/ 47 w 95"/>
                <a:gd name="T15" fmla="*/ 29 h 154"/>
                <a:gd name="T16" fmla="*/ 28 w 95"/>
                <a:gd name="T17" fmla="*/ 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54">
                  <a:moveTo>
                    <a:pt x="28" y="21"/>
                  </a:moveTo>
                  <a:lnTo>
                    <a:pt x="38" y="0"/>
                  </a:lnTo>
                  <a:lnTo>
                    <a:pt x="95" y="24"/>
                  </a:lnTo>
                  <a:lnTo>
                    <a:pt x="88" y="43"/>
                  </a:lnTo>
                  <a:lnTo>
                    <a:pt x="69" y="36"/>
                  </a:lnTo>
                  <a:lnTo>
                    <a:pt x="21" y="154"/>
                  </a:lnTo>
                  <a:lnTo>
                    <a:pt x="0" y="145"/>
                  </a:lnTo>
                  <a:lnTo>
                    <a:pt x="47" y="29"/>
                  </a:lnTo>
                  <a:lnTo>
                    <a:pt x="28" y="21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6" name="Freeform 138"/>
            <p:cNvSpPr>
              <a:spLocks/>
            </p:cNvSpPr>
            <p:nvPr/>
          </p:nvSpPr>
          <p:spPr bwMode="auto">
            <a:xfrm>
              <a:off x="4377" y="2948"/>
              <a:ext cx="102" cy="155"/>
            </a:xfrm>
            <a:custGeom>
              <a:avLst/>
              <a:gdLst>
                <a:gd name="T0" fmla="*/ 36 w 102"/>
                <a:gd name="T1" fmla="*/ 22 h 155"/>
                <a:gd name="T2" fmla="*/ 45 w 102"/>
                <a:gd name="T3" fmla="*/ 0 h 155"/>
                <a:gd name="T4" fmla="*/ 102 w 102"/>
                <a:gd name="T5" fmla="*/ 29 h 155"/>
                <a:gd name="T6" fmla="*/ 93 w 102"/>
                <a:gd name="T7" fmla="*/ 50 h 155"/>
                <a:gd name="T8" fmla="*/ 74 w 102"/>
                <a:gd name="T9" fmla="*/ 41 h 155"/>
                <a:gd name="T10" fmla="*/ 19 w 102"/>
                <a:gd name="T11" fmla="*/ 155 h 155"/>
                <a:gd name="T12" fmla="*/ 0 w 102"/>
                <a:gd name="T13" fmla="*/ 145 h 155"/>
                <a:gd name="T14" fmla="*/ 55 w 102"/>
                <a:gd name="T15" fmla="*/ 31 h 155"/>
                <a:gd name="T16" fmla="*/ 36 w 102"/>
                <a:gd name="T17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55">
                  <a:moveTo>
                    <a:pt x="36" y="22"/>
                  </a:moveTo>
                  <a:lnTo>
                    <a:pt x="45" y="0"/>
                  </a:lnTo>
                  <a:lnTo>
                    <a:pt x="102" y="29"/>
                  </a:lnTo>
                  <a:lnTo>
                    <a:pt x="93" y="50"/>
                  </a:lnTo>
                  <a:lnTo>
                    <a:pt x="74" y="41"/>
                  </a:lnTo>
                  <a:lnTo>
                    <a:pt x="19" y="155"/>
                  </a:lnTo>
                  <a:lnTo>
                    <a:pt x="0" y="145"/>
                  </a:lnTo>
                  <a:lnTo>
                    <a:pt x="55" y="31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7" name="Freeform 139"/>
            <p:cNvSpPr>
              <a:spLocks/>
            </p:cNvSpPr>
            <p:nvPr/>
          </p:nvSpPr>
          <p:spPr bwMode="auto">
            <a:xfrm>
              <a:off x="4420" y="2986"/>
              <a:ext cx="118" cy="155"/>
            </a:xfrm>
            <a:custGeom>
              <a:avLst/>
              <a:gdLst>
                <a:gd name="T0" fmla="*/ 76 w 118"/>
                <a:gd name="T1" fmla="*/ 0 h 155"/>
                <a:gd name="T2" fmla="*/ 118 w 118"/>
                <a:gd name="T3" fmla="*/ 24 h 155"/>
                <a:gd name="T4" fmla="*/ 106 w 118"/>
                <a:gd name="T5" fmla="*/ 43 h 155"/>
                <a:gd name="T6" fmla="*/ 83 w 118"/>
                <a:gd name="T7" fmla="*/ 29 h 155"/>
                <a:gd name="T8" fmla="*/ 64 w 118"/>
                <a:gd name="T9" fmla="*/ 64 h 155"/>
                <a:gd name="T10" fmla="*/ 80 w 118"/>
                <a:gd name="T11" fmla="*/ 74 h 155"/>
                <a:gd name="T12" fmla="*/ 69 w 118"/>
                <a:gd name="T13" fmla="*/ 95 h 155"/>
                <a:gd name="T14" fmla="*/ 52 w 118"/>
                <a:gd name="T15" fmla="*/ 86 h 155"/>
                <a:gd name="T16" fmla="*/ 31 w 118"/>
                <a:gd name="T17" fmla="*/ 119 h 155"/>
                <a:gd name="T18" fmla="*/ 54 w 118"/>
                <a:gd name="T19" fmla="*/ 133 h 155"/>
                <a:gd name="T20" fmla="*/ 42 w 118"/>
                <a:gd name="T21" fmla="*/ 155 h 155"/>
                <a:gd name="T22" fmla="*/ 0 w 118"/>
                <a:gd name="T23" fmla="*/ 128 h 155"/>
                <a:gd name="T24" fmla="*/ 76 w 118"/>
                <a:gd name="T2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55">
                  <a:moveTo>
                    <a:pt x="76" y="0"/>
                  </a:moveTo>
                  <a:lnTo>
                    <a:pt x="118" y="24"/>
                  </a:lnTo>
                  <a:lnTo>
                    <a:pt x="106" y="43"/>
                  </a:lnTo>
                  <a:lnTo>
                    <a:pt x="83" y="29"/>
                  </a:lnTo>
                  <a:lnTo>
                    <a:pt x="64" y="64"/>
                  </a:lnTo>
                  <a:lnTo>
                    <a:pt x="80" y="74"/>
                  </a:lnTo>
                  <a:lnTo>
                    <a:pt x="69" y="95"/>
                  </a:lnTo>
                  <a:lnTo>
                    <a:pt x="52" y="86"/>
                  </a:lnTo>
                  <a:lnTo>
                    <a:pt x="31" y="119"/>
                  </a:lnTo>
                  <a:lnTo>
                    <a:pt x="54" y="133"/>
                  </a:lnTo>
                  <a:lnTo>
                    <a:pt x="42" y="155"/>
                  </a:lnTo>
                  <a:lnTo>
                    <a:pt x="0" y="12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8" name="Freeform 140"/>
            <p:cNvSpPr>
              <a:spLocks noEditPoints="1"/>
            </p:cNvSpPr>
            <p:nvPr/>
          </p:nvSpPr>
          <p:spPr bwMode="auto">
            <a:xfrm>
              <a:off x="4472" y="3022"/>
              <a:ext cx="123" cy="157"/>
            </a:xfrm>
            <a:custGeom>
              <a:avLst/>
              <a:gdLst>
                <a:gd name="T0" fmla="*/ 13 w 52"/>
                <a:gd name="T1" fmla="*/ 61 h 66"/>
                <a:gd name="T2" fmla="*/ 24 w 52"/>
                <a:gd name="T3" fmla="*/ 36 h 66"/>
                <a:gd name="T4" fmla="*/ 22 w 52"/>
                <a:gd name="T5" fmla="*/ 35 h 66"/>
                <a:gd name="T6" fmla="*/ 7 w 52"/>
                <a:gd name="T7" fmla="*/ 57 h 66"/>
                <a:gd name="T8" fmla="*/ 0 w 52"/>
                <a:gd name="T9" fmla="*/ 52 h 66"/>
                <a:gd name="T10" fmla="*/ 35 w 52"/>
                <a:gd name="T11" fmla="*/ 0 h 66"/>
                <a:gd name="T12" fmla="*/ 43 w 52"/>
                <a:gd name="T13" fmla="*/ 5 h 66"/>
                <a:gd name="T14" fmla="*/ 46 w 52"/>
                <a:gd name="T15" fmla="*/ 29 h 66"/>
                <a:gd name="T16" fmla="*/ 33 w 52"/>
                <a:gd name="T17" fmla="*/ 38 h 66"/>
                <a:gd name="T18" fmla="*/ 21 w 52"/>
                <a:gd name="T19" fmla="*/ 66 h 66"/>
                <a:gd name="T20" fmla="*/ 13 w 52"/>
                <a:gd name="T21" fmla="*/ 61 h 66"/>
                <a:gd name="T22" fmla="*/ 27 w 52"/>
                <a:gd name="T23" fmla="*/ 28 h 66"/>
                <a:gd name="T24" fmla="*/ 32 w 52"/>
                <a:gd name="T25" fmla="*/ 29 h 66"/>
                <a:gd name="T26" fmla="*/ 38 w 52"/>
                <a:gd name="T27" fmla="*/ 24 h 66"/>
                <a:gd name="T28" fmla="*/ 41 w 52"/>
                <a:gd name="T29" fmla="*/ 16 h 66"/>
                <a:gd name="T30" fmla="*/ 38 w 52"/>
                <a:gd name="T31" fmla="*/ 13 h 66"/>
                <a:gd name="T32" fmla="*/ 27 w 52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66">
                  <a:moveTo>
                    <a:pt x="13" y="61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52" y="11"/>
                    <a:pt x="52" y="19"/>
                    <a:pt x="46" y="29"/>
                  </a:cubicBezTo>
                  <a:cubicBezTo>
                    <a:pt x="42" y="34"/>
                    <a:pt x="38" y="38"/>
                    <a:pt x="33" y="38"/>
                  </a:cubicBezTo>
                  <a:cubicBezTo>
                    <a:pt x="21" y="66"/>
                    <a:pt x="21" y="66"/>
                    <a:pt x="21" y="66"/>
                  </a:cubicBezTo>
                  <a:lnTo>
                    <a:pt x="13" y="61"/>
                  </a:lnTo>
                  <a:close/>
                  <a:moveTo>
                    <a:pt x="27" y="28"/>
                  </a:moveTo>
                  <a:cubicBezTo>
                    <a:pt x="28" y="29"/>
                    <a:pt x="30" y="30"/>
                    <a:pt x="32" y="29"/>
                  </a:cubicBezTo>
                  <a:cubicBezTo>
                    <a:pt x="33" y="29"/>
                    <a:pt x="36" y="28"/>
                    <a:pt x="38" y="24"/>
                  </a:cubicBezTo>
                  <a:cubicBezTo>
                    <a:pt x="41" y="21"/>
                    <a:pt x="41" y="18"/>
                    <a:pt x="41" y="16"/>
                  </a:cubicBezTo>
                  <a:cubicBezTo>
                    <a:pt x="40" y="14"/>
                    <a:pt x="39" y="13"/>
                    <a:pt x="38" y="13"/>
                  </a:cubicBezTo>
                  <a:lnTo>
                    <a:pt x="27" y="28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9" name="Freeform 141"/>
            <p:cNvSpPr>
              <a:spLocks noEditPoints="1"/>
            </p:cNvSpPr>
            <p:nvPr/>
          </p:nvSpPr>
          <p:spPr bwMode="auto">
            <a:xfrm>
              <a:off x="4747" y="3359"/>
              <a:ext cx="149" cy="114"/>
            </a:xfrm>
            <a:custGeom>
              <a:avLst/>
              <a:gdLst>
                <a:gd name="T0" fmla="*/ 0 w 63"/>
                <a:gd name="T1" fmla="*/ 30 h 48"/>
                <a:gd name="T2" fmla="*/ 55 w 63"/>
                <a:gd name="T3" fmla="*/ 0 h 48"/>
                <a:gd name="T4" fmla="*/ 59 w 63"/>
                <a:gd name="T5" fmla="*/ 7 h 48"/>
                <a:gd name="T6" fmla="*/ 62 w 63"/>
                <a:gd name="T7" fmla="*/ 20 h 48"/>
                <a:gd name="T8" fmla="*/ 53 w 63"/>
                <a:gd name="T9" fmla="*/ 30 h 48"/>
                <a:gd name="T10" fmla="*/ 46 w 63"/>
                <a:gd name="T11" fmla="*/ 32 h 48"/>
                <a:gd name="T12" fmla="*/ 38 w 63"/>
                <a:gd name="T13" fmla="*/ 31 h 48"/>
                <a:gd name="T14" fmla="*/ 34 w 63"/>
                <a:gd name="T15" fmla="*/ 40 h 48"/>
                <a:gd name="T16" fmla="*/ 28 w 63"/>
                <a:gd name="T17" fmla="*/ 44 h 48"/>
                <a:gd name="T18" fmla="*/ 16 w 63"/>
                <a:gd name="T19" fmla="*/ 47 h 48"/>
                <a:gd name="T20" fmla="*/ 5 w 63"/>
                <a:gd name="T21" fmla="*/ 40 h 48"/>
                <a:gd name="T22" fmla="*/ 0 w 63"/>
                <a:gd name="T23" fmla="*/ 30 h 48"/>
                <a:gd name="T24" fmla="*/ 12 w 63"/>
                <a:gd name="T25" fmla="*/ 34 h 48"/>
                <a:gd name="T26" fmla="*/ 15 w 63"/>
                <a:gd name="T27" fmla="*/ 37 h 48"/>
                <a:gd name="T28" fmla="*/ 24 w 63"/>
                <a:gd name="T29" fmla="*/ 35 h 48"/>
                <a:gd name="T30" fmla="*/ 31 w 63"/>
                <a:gd name="T31" fmla="*/ 29 h 48"/>
                <a:gd name="T32" fmla="*/ 29 w 63"/>
                <a:gd name="T33" fmla="*/ 25 h 48"/>
                <a:gd name="T34" fmla="*/ 12 w 63"/>
                <a:gd name="T35" fmla="*/ 34 h 48"/>
                <a:gd name="T36" fmla="*/ 37 w 63"/>
                <a:gd name="T37" fmla="*/ 20 h 48"/>
                <a:gd name="T38" fmla="*/ 40 w 63"/>
                <a:gd name="T39" fmla="*/ 24 h 48"/>
                <a:gd name="T40" fmla="*/ 48 w 63"/>
                <a:gd name="T41" fmla="*/ 22 h 48"/>
                <a:gd name="T42" fmla="*/ 53 w 63"/>
                <a:gd name="T43" fmla="*/ 17 h 48"/>
                <a:gd name="T44" fmla="*/ 52 w 63"/>
                <a:gd name="T45" fmla="*/ 12 h 48"/>
                <a:gd name="T46" fmla="*/ 37 w 63"/>
                <a:gd name="T47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3" h="48">
                  <a:moveTo>
                    <a:pt x="0" y="3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2" y="12"/>
                    <a:pt x="63" y="16"/>
                    <a:pt x="62" y="20"/>
                  </a:cubicBezTo>
                  <a:cubicBezTo>
                    <a:pt x="61" y="24"/>
                    <a:pt x="58" y="27"/>
                    <a:pt x="53" y="30"/>
                  </a:cubicBezTo>
                  <a:cubicBezTo>
                    <a:pt x="50" y="31"/>
                    <a:pt x="48" y="32"/>
                    <a:pt x="46" y="32"/>
                  </a:cubicBezTo>
                  <a:cubicBezTo>
                    <a:pt x="43" y="32"/>
                    <a:pt x="41" y="32"/>
                    <a:pt x="38" y="31"/>
                  </a:cubicBezTo>
                  <a:cubicBezTo>
                    <a:pt x="38" y="34"/>
                    <a:pt x="37" y="36"/>
                    <a:pt x="34" y="40"/>
                  </a:cubicBezTo>
                  <a:cubicBezTo>
                    <a:pt x="33" y="41"/>
                    <a:pt x="31" y="43"/>
                    <a:pt x="28" y="44"/>
                  </a:cubicBezTo>
                  <a:cubicBezTo>
                    <a:pt x="24" y="46"/>
                    <a:pt x="20" y="48"/>
                    <a:pt x="16" y="47"/>
                  </a:cubicBezTo>
                  <a:cubicBezTo>
                    <a:pt x="12" y="47"/>
                    <a:pt x="8" y="45"/>
                    <a:pt x="5" y="40"/>
                  </a:cubicBezTo>
                  <a:lnTo>
                    <a:pt x="0" y="30"/>
                  </a:lnTo>
                  <a:close/>
                  <a:moveTo>
                    <a:pt x="12" y="34"/>
                  </a:moveTo>
                  <a:cubicBezTo>
                    <a:pt x="13" y="35"/>
                    <a:pt x="14" y="36"/>
                    <a:pt x="15" y="37"/>
                  </a:cubicBezTo>
                  <a:cubicBezTo>
                    <a:pt x="17" y="38"/>
                    <a:pt x="20" y="38"/>
                    <a:pt x="24" y="35"/>
                  </a:cubicBezTo>
                  <a:cubicBezTo>
                    <a:pt x="29" y="33"/>
                    <a:pt x="30" y="31"/>
                    <a:pt x="31" y="29"/>
                  </a:cubicBezTo>
                  <a:cubicBezTo>
                    <a:pt x="31" y="27"/>
                    <a:pt x="30" y="25"/>
                    <a:pt x="29" y="25"/>
                  </a:cubicBezTo>
                  <a:lnTo>
                    <a:pt x="12" y="34"/>
                  </a:lnTo>
                  <a:close/>
                  <a:moveTo>
                    <a:pt x="37" y="20"/>
                  </a:moveTo>
                  <a:cubicBezTo>
                    <a:pt x="37" y="21"/>
                    <a:pt x="38" y="23"/>
                    <a:pt x="40" y="24"/>
                  </a:cubicBezTo>
                  <a:cubicBezTo>
                    <a:pt x="41" y="25"/>
                    <a:pt x="44" y="25"/>
                    <a:pt x="48" y="22"/>
                  </a:cubicBezTo>
                  <a:cubicBezTo>
                    <a:pt x="51" y="20"/>
                    <a:pt x="53" y="18"/>
                    <a:pt x="53" y="17"/>
                  </a:cubicBezTo>
                  <a:cubicBezTo>
                    <a:pt x="53" y="15"/>
                    <a:pt x="52" y="13"/>
                    <a:pt x="52" y="12"/>
                  </a:cubicBezTo>
                  <a:lnTo>
                    <a:pt x="37" y="20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0" name="Freeform 142"/>
            <p:cNvSpPr>
              <a:spLocks/>
            </p:cNvSpPr>
            <p:nvPr/>
          </p:nvSpPr>
          <p:spPr bwMode="auto">
            <a:xfrm>
              <a:off x="4780" y="3433"/>
              <a:ext cx="156" cy="107"/>
            </a:xfrm>
            <a:custGeom>
              <a:avLst/>
              <a:gdLst>
                <a:gd name="T0" fmla="*/ 137 w 156"/>
                <a:gd name="T1" fmla="*/ 0 h 107"/>
                <a:gd name="T2" fmla="*/ 156 w 156"/>
                <a:gd name="T3" fmla="*/ 45 h 107"/>
                <a:gd name="T4" fmla="*/ 137 w 156"/>
                <a:gd name="T5" fmla="*/ 55 h 107"/>
                <a:gd name="T6" fmla="*/ 126 w 156"/>
                <a:gd name="T7" fmla="*/ 28 h 107"/>
                <a:gd name="T8" fmla="*/ 90 w 156"/>
                <a:gd name="T9" fmla="*/ 45 h 107"/>
                <a:gd name="T10" fmla="*/ 97 w 156"/>
                <a:gd name="T11" fmla="*/ 64 h 107"/>
                <a:gd name="T12" fmla="*/ 76 w 156"/>
                <a:gd name="T13" fmla="*/ 74 h 107"/>
                <a:gd name="T14" fmla="*/ 66 w 156"/>
                <a:gd name="T15" fmla="*/ 55 h 107"/>
                <a:gd name="T16" fmla="*/ 31 w 156"/>
                <a:gd name="T17" fmla="*/ 71 h 107"/>
                <a:gd name="T18" fmla="*/ 40 w 156"/>
                <a:gd name="T19" fmla="*/ 97 h 107"/>
                <a:gd name="T20" fmla="*/ 21 w 156"/>
                <a:gd name="T21" fmla="*/ 107 h 107"/>
                <a:gd name="T22" fmla="*/ 0 w 156"/>
                <a:gd name="T23" fmla="*/ 62 h 107"/>
                <a:gd name="T24" fmla="*/ 137 w 156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107">
                  <a:moveTo>
                    <a:pt x="137" y="0"/>
                  </a:moveTo>
                  <a:lnTo>
                    <a:pt x="156" y="45"/>
                  </a:lnTo>
                  <a:lnTo>
                    <a:pt x="137" y="55"/>
                  </a:lnTo>
                  <a:lnTo>
                    <a:pt x="126" y="28"/>
                  </a:lnTo>
                  <a:lnTo>
                    <a:pt x="90" y="45"/>
                  </a:lnTo>
                  <a:lnTo>
                    <a:pt x="97" y="64"/>
                  </a:lnTo>
                  <a:lnTo>
                    <a:pt x="76" y="74"/>
                  </a:lnTo>
                  <a:lnTo>
                    <a:pt x="66" y="55"/>
                  </a:lnTo>
                  <a:lnTo>
                    <a:pt x="31" y="71"/>
                  </a:lnTo>
                  <a:lnTo>
                    <a:pt x="40" y="97"/>
                  </a:lnTo>
                  <a:lnTo>
                    <a:pt x="21" y="107"/>
                  </a:lnTo>
                  <a:lnTo>
                    <a:pt x="0" y="6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1" name="Freeform 143"/>
            <p:cNvSpPr>
              <a:spLocks/>
            </p:cNvSpPr>
            <p:nvPr/>
          </p:nvSpPr>
          <p:spPr bwMode="auto">
            <a:xfrm>
              <a:off x="4808" y="3504"/>
              <a:ext cx="152" cy="93"/>
            </a:xfrm>
            <a:custGeom>
              <a:avLst/>
              <a:gdLst>
                <a:gd name="T0" fmla="*/ 47 w 64"/>
                <a:gd name="T1" fmla="*/ 17 h 39"/>
                <a:gd name="T2" fmla="*/ 52 w 64"/>
                <a:gd name="T3" fmla="*/ 15 h 39"/>
                <a:gd name="T4" fmla="*/ 54 w 64"/>
                <a:gd name="T5" fmla="*/ 11 h 39"/>
                <a:gd name="T6" fmla="*/ 47 w 64"/>
                <a:gd name="T7" fmla="*/ 10 h 39"/>
                <a:gd name="T8" fmla="*/ 42 w 64"/>
                <a:gd name="T9" fmla="*/ 15 h 39"/>
                <a:gd name="T10" fmla="*/ 36 w 64"/>
                <a:gd name="T11" fmla="*/ 22 h 39"/>
                <a:gd name="T12" fmla="*/ 29 w 64"/>
                <a:gd name="T13" fmla="*/ 31 h 39"/>
                <a:gd name="T14" fmla="*/ 21 w 64"/>
                <a:gd name="T15" fmla="*/ 36 h 39"/>
                <a:gd name="T16" fmla="*/ 10 w 64"/>
                <a:gd name="T17" fmla="*/ 38 h 39"/>
                <a:gd name="T18" fmla="*/ 2 w 64"/>
                <a:gd name="T19" fmla="*/ 30 h 39"/>
                <a:gd name="T20" fmla="*/ 3 w 64"/>
                <a:gd name="T21" fmla="*/ 17 h 39"/>
                <a:gd name="T22" fmla="*/ 14 w 64"/>
                <a:gd name="T23" fmla="*/ 11 h 39"/>
                <a:gd name="T24" fmla="*/ 18 w 64"/>
                <a:gd name="T25" fmla="*/ 19 h 39"/>
                <a:gd name="T26" fmla="*/ 12 w 64"/>
                <a:gd name="T27" fmla="*/ 22 h 39"/>
                <a:gd name="T28" fmla="*/ 10 w 64"/>
                <a:gd name="T29" fmla="*/ 27 h 39"/>
                <a:gd name="T30" fmla="*/ 17 w 64"/>
                <a:gd name="T31" fmla="*/ 28 h 39"/>
                <a:gd name="T32" fmla="*/ 23 w 64"/>
                <a:gd name="T33" fmla="*/ 23 h 39"/>
                <a:gd name="T34" fmla="*/ 26 w 64"/>
                <a:gd name="T35" fmla="*/ 20 h 39"/>
                <a:gd name="T36" fmla="*/ 32 w 64"/>
                <a:gd name="T37" fmla="*/ 12 h 39"/>
                <a:gd name="T38" fmla="*/ 40 w 64"/>
                <a:gd name="T39" fmla="*/ 4 h 39"/>
                <a:gd name="T40" fmla="*/ 44 w 64"/>
                <a:gd name="T41" fmla="*/ 1 h 39"/>
                <a:gd name="T42" fmla="*/ 54 w 64"/>
                <a:gd name="T43" fmla="*/ 1 h 39"/>
                <a:gd name="T44" fmla="*/ 62 w 64"/>
                <a:gd name="T45" fmla="*/ 8 h 39"/>
                <a:gd name="T46" fmla="*/ 60 w 64"/>
                <a:gd name="T47" fmla="*/ 20 h 39"/>
                <a:gd name="T48" fmla="*/ 51 w 64"/>
                <a:gd name="T49" fmla="*/ 26 h 39"/>
                <a:gd name="T50" fmla="*/ 47 w 64"/>
                <a:gd name="T51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39">
                  <a:moveTo>
                    <a:pt x="47" y="17"/>
                  </a:moveTo>
                  <a:cubicBezTo>
                    <a:pt x="49" y="17"/>
                    <a:pt x="51" y="16"/>
                    <a:pt x="52" y="15"/>
                  </a:cubicBezTo>
                  <a:cubicBezTo>
                    <a:pt x="54" y="14"/>
                    <a:pt x="55" y="12"/>
                    <a:pt x="54" y="11"/>
                  </a:cubicBezTo>
                  <a:cubicBezTo>
                    <a:pt x="53" y="9"/>
                    <a:pt x="51" y="9"/>
                    <a:pt x="47" y="10"/>
                  </a:cubicBezTo>
                  <a:cubicBezTo>
                    <a:pt x="45" y="11"/>
                    <a:pt x="43" y="12"/>
                    <a:pt x="42" y="15"/>
                  </a:cubicBezTo>
                  <a:cubicBezTo>
                    <a:pt x="40" y="17"/>
                    <a:pt x="38" y="19"/>
                    <a:pt x="36" y="22"/>
                  </a:cubicBezTo>
                  <a:cubicBezTo>
                    <a:pt x="34" y="25"/>
                    <a:pt x="32" y="28"/>
                    <a:pt x="29" y="31"/>
                  </a:cubicBezTo>
                  <a:cubicBezTo>
                    <a:pt x="27" y="33"/>
                    <a:pt x="24" y="35"/>
                    <a:pt x="21" y="36"/>
                  </a:cubicBezTo>
                  <a:cubicBezTo>
                    <a:pt x="17" y="38"/>
                    <a:pt x="13" y="39"/>
                    <a:pt x="10" y="38"/>
                  </a:cubicBezTo>
                  <a:cubicBezTo>
                    <a:pt x="6" y="37"/>
                    <a:pt x="3" y="35"/>
                    <a:pt x="2" y="30"/>
                  </a:cubicBezTo>
                  <a:cubicBezTo>
                    <a:pt x="0" y="24"/>
                    <a:pt x="1" y="20"/>
                    <a:pt x="3" y="17"/>
                  </a:cubicBezTo>
                  <a:cubicBezTo>
                    <a:pt x="6" y="14"/>
                    <a:pt x="10" y="13"/>
                    <a:pt x="14" y="1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6" y="20"/>
                    <a:pt x="13" y="21"/>
                    <a:pt x="12" y="22"/>
                  </a:cubicBezTo>
                  <a:cubicBezTo>
                    <a:pt x="10" y="24"/>
                    <a:pt x="9" y="25"/>
                    <a:pt x="10" y="27"/>
                  </a:cubicBezTo>
                  <a:cubicBezTo>
                    <a:pt x="10" y="29"/>
                    <a:pt x="14" y="29"/>
                    <a:pt x="17" y="28"/>
                  </a:cubicBezTo>
                  <a:cubicBezTo>
                    <a:pt x="19" y="27"/>
                    <a:pt x="21" y="26"/>
                    <a:pt x="23" y="23"/>
                  </a:cubicBezTo>
                  <a:cubicBezTo>
                    <a:pt x="24" y="22"/>
                    <a:pt x="25" y="21"/>
                    <a:pt x="26" y="20"/>
                  </a:cubicBezTo>
                  <a:cubicBezTo>
                    <a:pt x="28" y="17"/>
                    <a:pt x="30" y="15"/>
                    <a:pt x="32" y="12"/>
                  </a:cubicBezTo>
                  <a:cubicBezTo>
                    <a:pt x="34" y="9"/>
                    <a:pt x="37" y="6"/>
                    <a:pt x="40" y="4"/>
                  </a:cubicBezTo>
                  <a:cubicBezTo>
                    <a:pt x="41" y="3"/>
                    <a:pt x="42" y="2"/>
                    <a:pt x="44" y="1"/>
                  </a:cubicBezTo>
                  <a:cubicBezTo>
                    <a:pt x="47" y="0"/>
                    <a:pt x="51" y="0"/>
                    <a:pt x="54" y="1"/>
                  </a:cubicBezTo>
                  <a:cubicBezTo>
                    <a:pt x="58" y="2"/>
                    <a:pt x="60" y="4"/>
                    <a:pt x="62" y="8"/>
                  </a:cubicBezTo>
                  <a:cubicBezTo>
                    <a:pt x="64" y="13"/>
                    <a:pt x="63" y="17"/>
                    <a:pt x="60" y="20"/>
                  </a:cubicBezTo>
                  <a:cubicBezTo>
                    <a:pt x="58" y="23"/>
                    <a:pt x="54" y="24"/>
                    <a:pt x="51" y="26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2" name="Freeform 144"/>
            <p:cNvSpPr>
              <a:spLocks/>
            </p:cNvSpPr>
            <p:nvPr/>
          </p:nvSpPr>
          <p:spPr bwMode="auto">
            <a:xfrm>
              <a:off x="4830" y="3564"/>
              <a:ext cx="156" cy="80"/>
            </a:xfrm>
            <a:custGeom>
              <a:avLst/>
              <a:gdLst>
                <a:gd name="T0" fmla="*/ 116 w 156"/>
                <a:gd name="T1" fmla="*/ 7 h 80"/>
                <a:gd name="T2" fmla="*/ 137 w 156"/>
                <a:gd name="T3" fmla="*/ 0 h 80"/>
                <a:gd name="T4" fmla="*/ 156 w 156"/>
                <a:gd name="T5" fmla="*/ 61 h 80"/>
                <a:gd name="T6" fmla="*/ 132 w 156"/>
                <a:gd name="T7" fmla="*/ 66 h 80"/>
                <a:gd name="T8" fmla="*/ 128 w 156"/>
                <a:gd name="T9" fmla="*/ 47 h 80"/>
                <a:gd name="T10" fmla="*/ 7 w 156"/>
                <a:gd name="T11" fmla="*/ 80 h 80"/>
                <a:gd name="T12" fmla="*/ 0 w 156"/>
                <a:gd name="T13" fmla="*/ 59 h 80"/>
                <a:gd name="T14" fmla="*/ 123 w 156"/>
                <a:gd name="T15" fmla="*/ 26 h 80"/>
                <a:gd name="T16" fmla="*/ 116 w 156"/>
                <a:gd name="T17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80">
                  <a:moveTo>
                    <a:pt x="116" y="7"/>
                  </a:moveTo>
                  <a:lnTo>
                    <a:pt x="137" y="0"/>
                  </a:lnTo>
                  <a:lnTo>
                    <a:pt x="156" y="61"/>
                  </a:lnTo>
                  <a:lnTo>
                    <a:pt x="132" y="66"/>
                  </a:lnTo>
                  <a:lnTo>
                    <a:pt x="128" y="47"/>
                  </a:lnTo>
                  <a:lnTo>
                    <a:pt x="7" y="80"/>
                  </a:lnTo>
                  <a:lnTo>
                    <a:pt x="0" y="59"/>
                  </a:lnTo>
                  <a:lnTo>
                    <a:pt x="123" y="26"/>
                  </a:lnTo>
                  <a:lnTo>
                    <a:pt x="116" y="7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045" name="needle_point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3769">
            <a:off x="3928856" y="2416414"/>
            <a:ext cx="4425434" cy="442543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723798" y="152401"/>
            <a:ext cx="496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Analyze and keep analyzing </a:t>
            </a:r>
            <a:endParaRPr lang="en-US" sz="2400" dirty="0">
              <a:latin typeface="+mn-lt"/>
            </a:endParaRPr>
          </a:p>
        </p:txBody>
      </p:sp>
      <p:pic>
        <p:nvPicPr>
          <p:cNvPr id="46" name="thumbs_up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8920" y="1742290"/>
            <a:ext cx="1037382" cy="1657159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7883504" y="2002537"/>
            <a:ext cx="383893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BETTER, NICE JOB! </a:t>
            </a:r>
          </a:p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We are getting there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5007" y="5385152"/>
            <a:ext cx="2791323" cy="7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34405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4500000">
                                      <p:cBhvr>
                                        <p:cTn id="12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-2700000">
                                      <p:cBhvr>
                                        <p:cTn id="14" dur="6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Rot by="4500000">
                                      <p:cBhvr>
                                        <p:cTn id="16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4" grpId="0" animBg="1"/>
      <p:bldP spid="107" grpId="0" animBg="1"/>
      <p:bldP spid="47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0" y="1833001"/>
            <a:ext cx="6010473" cy="1761028"/>
          </a:xfrm>
          <a:prstGeom prst="rect">
            <a:avLst/>
          </a:prstGeom>
          <a:solidFill>
            <a:srgbClr val="FEBE10">
              <a:alpha val="50000"/>
            </a:srgbClr>
          </a:solidFill>
          <a:ln>
            <a:solidFill>
              <a:schemeClr val="accent5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0" y="2725427"/>
            <a:ext cx="4041362" cy="1883573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solidFill>
              <a:schemeClr val="accent3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6229974" y="1831243"/>
            <a:ext cx="5962025" cy="1747119"/>
          </a:xfrm>
          <a:prstGeom prst="rect">
            <a:avLst/>
          </a:prstGeom>
          <a:solidFill>
            <a:srgbClr val="00A14F">
              <a:alpha val="50000"/>
            </a:srgbClr>
          </a:solidFill>
          <a:ln>
            <a:solidFill>
              <a:schemeClr val="bg2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13447" y="2713396"/>
            <a:ext cx="3978551" cy="1883958"/>
          </a:xfrm>
          <a:prstGeom prst="rect">
            <a:avLst/>
          </a:prstGeom>
          <a:solidFill>
            <a:schemeClr val="accent4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thumbs_up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9823" y="2719940"/>
            <a:ext cx="1037382" cy="1657159"/>
          </a:xfrm>
          <a:prstGeom prst="rect">
            <a:avLst/>
          </a:prstGeom>
        </p:spPr>
      </p:pic>
      <p:sp>
        <p:nvSpPr>
          <p:cNvPr id="100" name="Rectangle 99"/>
          <p:cNvSpPr/>
          <p:nvPr/>
        </p:nvSpPr>
        <p:spPr>
          <a:xfrm>
            <a:off x="1" y="4669399"/>
            <a:ext cx="12191998" cy="71039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9000">
                <a:schemeClr val="tx1">
                  <a:lumMod val="85000"/>
                  <a:lumOff val="15000"/>
                </a:schemeClr>
              </a:gs>
              <a:gs pos="79000">
                <a:schemeClr val="tx1"/>
              </a:gs>
              <a:gs pos="100000">
                <a:schemeClr val="tx1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4454508" y="2987042"/>
            <a:ext cx="3353988" cy="1676994"/>
          </a:xfrm>
          <a:custGeom>
            <a:avLst/>
            <a:gdLst>
              <a:gd name="connsiteX0" fmla="*/ 0 w 1785425"/>
              <a:gd name="connsiteY0" fmla="*/ 892713 h 1785425"/>
              <a:gd name="connsiteX1" fmla="*/ 892713 w 1785425"/>
              <a:gd name="connsiteY1" fmla="*/ 0 h 1785425"/>
              <a:gd name="connsiteX2" fmla="*/ 1785426 w 1785425"/>
              <a:gd name="connsiteY2" fmla="*/ 892713 h 1785425"/>
              <a:gd name="connsiteX3" fmla="*/ 892713 w 1785425"/>
              <a:gd name="connsiteY3" fmla="*/ 1785426 h 1785425"/>
              <a:gd name="connsiteX4" fmla="*/ 0 w 1785425"/>
              <a:gd name="connsiteY4" fmla="*/ 892713 h 1785425"/>
              <a:gd name="connsiteX0" fmla="*/ 0 w 1785426"/>
              <a:gd name="connsiteY0" fmla="*/ 892713 h 1004301"/>
              <a:gd name="connsiteX1" fmla="*/ 892713 w 1785426"/>
              <a:gd name="connsiteY1" fmla="*/ 0 h 1004301"/>
              <a:gd name="connsiteX2" fmla="*/ 1785426 w 1785426"/>
              <a:gd name="connsiteY2" fmla="*/ 892713 h 1004301"/>
              <a:gd name="connsiteX3" fmla="*/ 0 w 1785426"/>
              <a:gd name="connsiteY3" fmla="*/ 892713 h 1004301"/>
              <a:gd name="connsiteX0" fmla="*/ 0 w 1785426"/>
              <a:gd name="connsiteY0" fmla="*/ 892713 h 957534"/>
              <a:gd name="connsiteX1" fmla="*/ 892713 w 1785426"/>
              <a:gd name="connsiteY1" fmla="*/ 0 h 957534"/>
              <a:gd name="connsiteX2" fmla="*/ 1785426 w 1785426"/>
              <a:gd name="connsiteY2" fmla="*/ 892713 h 957534"/>
              <a:gd name="connsiteX3" fmla="*/ 0 w 1785426"/>
              <a:gd name="connsiteY3" fmla="*/ 892713 h 957534"/>
              <a:gd name="connsiteX0" fmla="*/ 0 w 1785426"/>
              <a:gd name="connsiteY0" fmla="*/ 892713 h 892713"/>
              <a:gd name="connsiteX1" fmla="*/ 892713 w 1785426"/>
              <a:gd name="connsiteY1" fmla="*/ 0 h 892713"/>
              <a:gd name="connsiteX2" fmla="*/ 1785426 w 1785426"/>
              <a:gd name="connsiteY2" fmla="*/ 892713 h 892713"/>
              <a:gd name="connsiteX3" fmla="*/ 0 w 1785426"/>
              <a:gd name="connsiteY3" fmla="*/ 892713 h 89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426" h="892713">
                <a:moveTo>
                  <a:pt x="0" y="892713"/>
                </a:moveTo>
                <a:cubicBezTo>
                  <a:pt x="0" y="399681"/>
                  <a:pt x="399681" y="0"/>
                  <a:pt x="892713" y="0"/>
                </a:cubicBezTo>
                <a:cubicBezTo>
                  <a:pt x="1385745" y="0"/>
                  <a:pt x="1785426" y="399681"/>
                  <a:pt x="1785426" y="892713"/>
                </a:cubicBezTo>
                <a:lnTo>
                  <a:pt x="0" y="89271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03" name="main_meter"/>
          <p:cNvGrpSpPr>
            <a:grpSpLocks noChangeAspect="1"/>
          </p:cNvGrpSpPr>
          <p:nvPr/>
        </p:nvGrpSpPr>
        <p:grpSpPr bwMode="auto">
          <a:xfrm>
            <a:off x="3280612" y="1800351"/>
            <a:ext cx="5710988" cy="3335718"/>
            <a:chOff x="2965" y="2820"/>
            <a:chExt cx="2099" cy="1226"/>
          </a:xfrm>
        </p:grpSpPr>
        <p:sp>
          <p:nvSpPr>
            <p:cNvPr id="1004" name="AutoShape 106"/>
            <p:cNvSpPr>
              <a:spLocks noChangeAspect="1" noChangeArrowheads="1" noTextEdit="1"/>
            </p:cNvSpPr>
            <p:nvPr/>
          </p:nvSpPr>
          <p:spPr bwMode="auto">
            <a:xfrm>
              <a:off x="2965" y="2820"/>
              <a:ext cx="2097" cy="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5" name="Freeform 108"/>
            <p:cNvSpPr>
              <a:spLocks/>
            </p:cNvSpPr>
            <p:nvPr/>
          </p:nvSpPr>
          <p:spPr bwMode="auto">
            <a:xfrm>
              <a:off x="3638" y="3485"/>
              <a:ext cx="753" cy="378"/>
            </a:xfrm>
            <a:custGeom>
              <a:avLst/>
              <a:gdLst>
                <a:gd name="T0" fmla="*/ 30 w 318"/>
                <a:gd name="T1" fmla="*/ 159 h 159"/>
                <a:gd name="T2" fmla="*/ 159 w 318"/>
                <a:gd name="T3" fmla="*/ 31 h 159"/>
                <a:gd name="T4" fmla="*/ 288 w 318"/>
                <a:gd name="T5" fmla="*/ 159 h 159"/>
                <a:gd name="T6" fmla="*/ 318 w 318"/>
                <a:gd name="T7" fmla="*/ 159 h 159"/>
                <a:gd name="T8" fmla="*/ 159 w 318"/>
                <a:gd name="T9" fmla="*/ 0 h 159"/>
                <a:gd name="T10" fmla="*/ 0 w 318"/>
                <a:gd name="T11" fmla="*/ 159 h 159"/>
                <a:gd name="T12" fmla="*/ 30 w 318"/>
                <a:gd name="T13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159">
                  <a:moveTo>
                    <a:pt x="30" y="159"/>
                  </a:moveTo>
                  <a:cubicBezTo>
                    <a:pt x="30" y="88"/>
                    <a:pt x="88" y="31"/>
                    <a:pt x="159" y="31"/>
                  </a:cubicBezTo>
                  <a:cubicBezTo>
                    <a:pt x="230" y="31"/>
                    <a:pt x="288" y="88"/>
                    <a:pt x="288" y="159"/>
                  </a:cubicBezTo>
                  <a:cubicBezTo>
                    <a:pt x="318" y="159"/>
                    <a:pt x="318" y="159"/>
                    <a:pt x="318" y="159"/>
                  </a:cubicBezTo>
                  <a:cubicBezTo>
                    <a:pt x="318" y="72"/>
                    <a:pt x="247" y="0"/>
                    <a:pt x="159" y="0"/>
                  </a:cubicBezTo>
                  <a:cubicBezTo>
                    <a:pt x="71" y="0"/>
                    <a:pt x="0" y="72"/>
                    <a:pt x="0" y="159"/>
                  </a:cubicBezTo>
                  <a:lnTo>
                    <a:pt x="30" y="159"/>
                  </a:lnTo>
                  <a:close/>
                </a:path>
              </a:pathLst>
            </a:custGeom>
            <a:solidFill>
              <a:srgbClr val="9D9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6" name="Freeform 109"/>
            <p:cNvSpPr>
              <a:spLocks/>
            </p:cNvSpPr>
            <p:nvPr/>
          </p:nvSpPr>
          <p:spPr bwMode="auto">
            <a:xfrm>
              <a:off x="4045" y="3244"/>
              <a:ext cx="398" cy="289"/>
            </a:xfrm>
            <a:custGeom>
              <a:avLst/>
              <a:gdLst>
                <a:gd name="T0" fmla="*/ 9 w 168"/>
                <a:gd name="T1" fmla="*/ 78 h 122"/>
                <a:gd name="T2" fmla="*/ 106 w 168"/>
                <a:gd name="T3" fmla="*/ 119 h 122"/>
                <a:gd name="T4" fmla="*/ 113 w 168"/>
                <a:gd name="T5" fmla="*/ 122 h 122"/>
                <a:gd name="T6" fmla="*/ 120 w 168"/>
                <a:gd name="T7" fmla="*/ 119 h 122"/>
                <a:gd name="T8" fmla="*/ 168 w 168"/>
                <a:gd name="T9" fmla="*/ 71 h 122"/>
                <a:gd name="T10" fmla="*/ 0 w 168"/>
                <a:gd name="T11" fmla="*/ 0 h 122"/>
                <a:gd name="T12" fmla="*/ 0 w 168"/>
                <a:gd name="T13" fmla="*/ 67 h 122"/>
                <a:gd name="T14" fmla="*/ 9 w 168"/>
                <a:gd name="T15" fmla="*/ 7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22">
                  <a:moveTo>
                    <a:pt x="9" y="78"/>
                  </a:moveTo>
                  <a:cubicBezTo>
                    <a:pt x="45" y="82"/>
                    <a:pt x="78" y="96"/>
                    <a:pt x="106" y="119"/>
                  </a:cubicBezTo>
                  <a:cubicBezTo>
                    <a:pt x="108" y="121"/>
                    <a:pt x="110" y="122"/>
                    <a:pt x="113" y="122"/>
                  </a:cubicBezTo>
                  <a:cubicBezTo>
                    <a:pt x="116" y="122"/>
                    <a:pt x="118" y="121"/>
                    <a:pt x="120" y="119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24" y="29"/>
                    <a:pt x="65" y="2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3"/>
                    <a:pt x="4" y="77"/>
                    <a:pt x="9" y="7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8A42"/>
                </a:gs>
                <a:gs pos="100000">
                  <a:srgbClr val="006C3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7" name="Freeform 110"/>
            <p:cNvSpPr>
              <a:spLocks/>
            </p:cNvSpPr>
            <p:nvPr/>
          </p:nvSpPr>
          <p:spPr bwMode="auto">
            <a:xfrm>
              <a:off x="4357" y="3448"/>
              <a:ext cx="284" cy="401"/>
            </a:xfrm>
            <a:custGeom>
              <a:avLst/>
              <a:gdLst>
                <a:gd name="T0" fmla="*/ 5 w 120"/>
                <a:gd name="T1" fmla="*/ 48 h 169"/>
                <a:gd name="T2" fmla="*/ 4 w 120"/>
                <a:gd name="T3" fmla="*/ 62 h 169"/>
                <a:gd name="T4" fmla="*/ 41 w 120"/>
                <a:gd name="T5" fmla="*/ 159 h 169"/>
                <a:gd name="T6" fmla="*/ 51 w 120"/>
                <a:gd name="T7" fmla="*/ 169 h 169"/>
                <a:gd name="T8" fmla="*/ 120 w 120"/>
                <a:gd name="T9" fmla="*/ 169 h 169"/>
                <a:gd name="T10" fmla="*/ 53 w 120"/>
                <a:gd name="T11" fmla="*/ 0 h 169"/>
                <a:gd name="T12" fmla="*/ 5 w 120"/>
                <a:gd name="T13" fmla="*/ 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69">
                  <a:moveTo>
                    <a:pt x="5" y="48"/>
                  </a:moveTo>
                  <a:cubicBezTo>
                    <a:pt x="1" y="52"/>
                    <a:pt x="0" y="58"/>
                    <a:pt x="4" y="62"/>
                  </a:cubicBezTo>
                  <a:cubicBezTo>
                    <a:pt x="25" y="90"/>
                    <a:pt x="38" y="124"/>
                    <a:pt x="41" y="159"/>
                  </a:cubicBezTo>
                  <a:cubicBezTo>
                    <a:pt x="41" y="165"/>
                    <a:pt x="46" y="169"/>
                    <a:pt x="51" y="169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19" y="104"/>
                    <a:pt x="94" y="45"/>
                    <a:pt x="53" y="0"/>
                  </a:cubicBezTo>
                  <a:lnTo>
                    <a:pt x="5" y="48"/>
                  </a:lnTo>
                  <a:close/>
                </a:path>
              </a:pathLst>
            </a:custGeom>
            <a:gradFill>
              <a:gsLst>
                <a:gs pos="0">
                  <a:srgbClr val="203A84"/>
                </a:gs>
                <a:gs pos="100000">
                  <a:srgbClr val="172A5F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8" name="Freeform 111"/>
            <p:cNvSpPr>
              <a:spLocks/>
            </p:cNvSpPr>
            <p:nvPr/>
          </p:nvSpPr>
          <p:spPr bwMode="auto">
            <a:xfrm>
              <a:off x="3582" y="3240"/>
              <a:ext cx="405" cy="294"/>
            </a:xfrm>
            <a:custGeom>
              <a:avLst/>
              <a:gdLst>
                <a:gd name="T0" fmla="*/ 55 w 171"/>
                <a:gd name="T1" fmla="*/ 124 h 124"/>
                <a:gd name="T2" fmla="*/ 62 w 171"/>
                <a:gd name="T3" fmla="*/ 121 h 124"/>
                <a:gd name="T4" fmla="*/ 161 w 171"/>
                <a:gd name="T5" fmla="*/ 78 h 124"/>
                <a:gd name="T6" fmla="*/ 171 w 171"/>
                <a:gd name="T7" fmla="*/ 67 h 124"/>
                <a:gd name="T8" fmla="*/ 171 w 171"/>
                <a:gd name="T9" fmla="*/ 0 h 124"/>
                <a:gd name="T10" fmla="*/ 0 w 171"/>
                <a:gd name="T11" fmla="*/ 73 h 124"/>
                <a:gd name="T12" fmla="*/ 48 w 171"/>
                <a:gd name="T13" fmla="*/ 121 h 124"/>
                <a:gd name="T14" fmla="*/ 55 w 171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124">
                  <a:moveTo>
                    <a:pt x="55" y="124"/>
                  </a:moveTo>
                  <a:cubicBezTo>
                    <a:pt x="58" y="124"/>
                    <a:pt x="60" y="123"/>
                    <a:pt x="62" y="121"/>
                  </a:cubicBezTo>
                  <a:cubicBezTo>
                    <a:pt x="90" y="97"/>
                    <a:pt x="125" y="82"/>
                    <a:pt x="161" y="78"/>
                  </a:cubicBezTo>
                  <a:cubicBezTo>
                    <a:pt x="167" y="77"/>
                    <a:pt x="171" y="73"/>
                    <a:pt x="171" y="67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05" y="2"/>
                    <a:pt x="45" y="30"/>
                    <a:pt x="0" y="73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50" y="123"/>
                    <a:pt x="53" y="124"/>
                    <a:pt x="55" y="124"/>
                  </a:cubicBezTo>
                  <a:close/>
                </a:path>
              </a:pathLst>
            </a:custGeom>
            <a:gradFill>
              <a:gsLst>
                <a:gs pos="26000">
                  <a:srgbClr val="F1B201"/>
                </a:gs>
                <a:gs pos="100000">
                  <a:srgbClr val="C68606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9" name="Freeform 112"/>
            <p:cNvSpPr>
              <a:spLocks/>
            </p:cNvSpPr>
            <p:nvPr/>
          </p:nvSpPr>
          <p:spPr bwMode="auto">
            <a:xfrm>
              <a:off x="4043" y="2820"/>
              <a:ext cx="692" cy="306"/>
            </a:xfrm>
            <a:custGeom>
              <a:avLst/>
              <a:gdLst>
                <a:gd name="T0" fmla="*/ 292 w 292"/>
                <a:gd name="T1" fmla="*/ 122 h 129"/>
                <a:gd name="T2" fmla="*/ 288 w 292"/>
                <a:gd name="T3" fmla="*/ 114 h 129"/>
                <a:gd name="T4" fmla="*/ 10 w 292"/>
                <a:gd name="T5" fmla="*/ 1 h 129"/>
                <a:gd name="T6" fmla="*/ 2 w 292"/>
                <a:gd name="T7" fmla="*/ 4 h 129"/>
                <a:gd name="T8" fmla="*/ 0 w 292"/>
                <a:gd name="T9" fmla="*/ 7 h 129"/>
                <a:gd name="T10" fmla="*/ 289 w 292"/>
                <a:gd name="T11" fmla="*/ 129 h 129"/>
                <a:gd name="T12" fmla="*/ 292 w 292"/>
                <a:gd name="T13" fmla="*/ 1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129">
                  <a:moveTo>
                    <a:pt x="292" y="122"/>
                  </a:moveTo>
                  <a:cubicBezTo>
                    <a:pt x="292" y="119"/>
                    <a:pt x="290" y="116"/>
                    <a:pt x="288" y="114"/>
                  </a:cubicBezTo>
                  <a:cubicBezTo>
                    <a:pt x="210" y="45"/>
                    <a:pt x="114" y="6"/>
                    <a:pt x="10" y="1"/>
                  </a:cubicBezTo>
                  <a:cubicBezTo>
                    <a:pt x="7" y="0"/>
                    <a:pt x="4" y="2"/>
                    <a:pt x="2" y="4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112" y="10"/>
                    <a:pt x="214" y="56"/>
                    <a:pt x="289" y="129"/>
                  </a:cubicBezTo>
                  <a:cubicBezTo>
                    <a:pt x="291" y="127"/>
                    <a:pt x="292" y="124"/>
                    <a:pt x="292" y="122"/>
                  </a:cubicBez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0" name="Freeform 113"/>
            <p:cNvSpPr>
              <a:spLocks/>
            </p:cNvSpPr>
            <p:nvPr/>
          </p:nvSpPr>
          <p:spPr bwMode="auto">
            <a:xfrm>
              <a:off x="4041" y="2836"/>
              <a:ext cx="687" cy="580"/>
            </a:xfrm>
            <a:custGeom>
              <a:avLst/>
              <a:gdLst>
                <a:gd name="T0" fmla="*/ 0 w 290"/>
                <a:gd name="T1" fmla="*/ 173 h 244"/>
                <a:gd name="T2" fmla="*/ 168 w 290"/>
                <a:gd name="T3" fmla="*/ 244 h 244"/>
                <a:gd name="T4" fmla="*/ 289 w 290"/>
                <a:gd name="T5" fmla="*/ 122 h 244"/>
                <a:gd name="T6" fmla="*/ 290 w 290"/>
                <a:gd name="T7" fmla="*/ 122 h 244"/>
                <a:gd name="T8" fmla="*/ 1 w 290"/>
                <a:gd name="T9" fmla="*/ 0 h 244"/>
                <a:gd name="T10" fmla="*/ 0 w 290"/>
                <a:gd name="T11" fmla="*/ 4 h 244"/>
                <a:gd name="T12" fmla="*/ 0 w 290"/>
                <a:gd name="T13" fmla="*/ 17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244">
                  <a:moveTo>
                    <a:pt x="0" y="173"/>
                  </a:moveTo>
                  <a:cubicBezTo>
                    <a:pt x="65" y="175"/>
                    <a:pt x="124" y="202"/>
                    <a:pt x="168" y="244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15" y="49"/>
                    <a:pt x="113" y="3"/>
                    <a:pt x="1" y="0"/>
                  </a:cubicBezTo>
                  <a:cubicBezTo>
                    <a:pt x="0" y="1"/>
                    <a:pt x="0" y="3"/>
                    <a:pt x="0" y="4"/>
                  </a:cubicBezTo>
                  <a:lnTo>
                    <a:pt x="0" y="17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A651"/>
                </a:gs>
                <a:gs pos="100000">
                  <a:srgbClr val="006C3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1" name="Freeform 114"/>
            <p:cNvSpPr>
              <a:spLocks/>
            </p:cNvSpPr>
            <p:nvPr/>
          </p:nvSpPr>
          <p:spPr bwMode="auto">
            <a:xfrm>
              <a:off x="4763" y="3155"/>
              <a:ext cx="301" cy="698"/>
            </a:xfrm>
            <a:custGeom>
              <a:avLst/>
              <a:gdLst>
                <a:gd name="T0" fmla="*/ 126 w 127"/>
                <a:gd name="T1" fmla="*/ 283 h 294"/>
                <a:gd name="T2" fmla="*/ 15 w 127"/>
                <a:gd name="T3" fmla="*/ 4 h 294"/>
                <a:gd name="T4" fmla="*/ 7 w 127"/>
                <a:gd name="T5" fmla="*/ 0 h 294"/>
                <a:gd name="T6" fmla="*/ 0 w 127"/>
                <a:gd name="T7" fmla="*/ 3 h 294"/>
                <a:gd name="T8" fmla="*/ 117 w 127"/>
                <a:gd name="T9" fmla="*/ 294 h 294"/>
                <a:gd name="T10" fmla="*/ 123 w 127"/>
                <a:gd name="T11" fmla="*/ 291 h 294"/>
                <a:gd name="T12" fmla="*/ 126 w 127"/>
                <a:gd name="T13" fmla="*/ 28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294">
                  <a:moveTo>
                    <a:pt x="126" y="283"/>
                  </a:moveTo>
                  <a:cubicBezTo>
                    <a:pt x="123" y="180"/>
                    <a:pt x="84" y="81"/>
                    <a:pt x="15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5" y="0"/>
                    <a:pt x="2" y="1"/>
                    <a:pt x="0" y="3"/>
                  </a:cubicBezTo>
                  <a:cubicBezTo>
                    <a:pt x="72" y="79"/>
                    <a:pt x="116" y="182"/>
                    <a:pt x="117" y="294"/>
                  </a:cubicBezTo>
                  <a:cubicBezTo>
                    <a:pt x="119" y="294"/>
                    <a:pt x="122" y="293"/>
                    <a:pt x="123" y="291"/>
                  </a:cubicBezTo>
                  <a:cubicBezTo>
                    <a:pt x="125" y="289"/>
                    <a:pt x="127" y="286"/>
                    <a:pt x="126" y="283"/>
                  </a:cubicBezTo>
                  <a:close/>
                </a:path>
              </a:pathLst>
            </a:custGeom>
            <a:solidFill>
              <a:srgbClr val="1B3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2" name="Freeform 115"/>
            <p:cNvSpPr>
              <a:spLocks/>
            </p:cNvSpPr>
            <p:nvPr/>
          </p:nvSpPr>
          <p:spPr bwMode="auto">
            <a:xfrm>
              <a:off x="4474" y="3162"/>
              <a:ext cx="567" cy="691"/>
            </a:xfrm>
            <a:custGeom>
              <a:avLst/>
              <a:gdLst>
                <a:gd name="T0" fmla="*/ 122 w 239"/>
                <a:gd name="T1" fmla="*/ 0 h 291"/>
                <a:gd name="T2" fmla="*/ 0 w 239"/>
                <a:gd name="T3" fmla="*/ 122 h 291"/>
                <a:gd name="T4" fmla="*/ 67 w 239"/>
                <a:gd name="T5" fmla="*/ 291 h 291"/>
                <a:gd name="T6" fmla="*/ 238 w 239"/>
                <a:gd name="T7" fmla="*/ 291 h 291"/>
                <a:gd name="T8" fmla="*/ 239 w 239"/>
                <a:gd name="T9" fmla="*/ 291 h 291"/>
                <a:gd name="T10" fmla="*/ 122 w 239"/>
                <a:gd name="T11" fmla="*/ 0 h 291"/>
                <a:gd name="T12" fmla="*/ 122 w 239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91">
                  <a:moveTo>
                    <a:pt x="122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41" y="167"/>
                    <a:pt x="66" y="226"/>
                    <a:pt x="67" y="291"/>
                  </a:cubicBezTo>
                  <a:cubicBezTo>
                    <a:pt x="238" y="291"/>
                    <a:pt x="238" y="291"/>
                    <a:pt x="238" y="291"/>
                  </a:cubicBezTo>
                  <a:cubicBezTo>
                    <a:pt x="238" y="291"/>
                    <a:pt x="238" y="291"/>
                    <a:pt x="239" y="291"/>
                  </a:cubicBezTo>
                  <a:cubicBezTo>
                    <a:pt x="238" y="179"/>
                    <a:pt x="194" y="76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lose/>
                </a:path>
              </a:pathLst>
            </a:custGeom>
            <a:gradFill>
              <a:gsLst>
                <a:gs pos="0">
                  <a:srgbClr val="244091"/>
                </a:gs>
                <a:gs pos="100000">
                  <a:srgbClr val="1B316F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3" name="Freeform 116"/>
            <p:cNvSpPr>
              <a:spLocks/>
            </p:cNvSpPr>
            <p:nvPr/>
          </p:nvSpPr>
          <p:spPr bwMode="auto">
            <a:xfrm>
              <a:off x="3292" y="2820"/>
              <a:ext cx="697" cy="309"/>
            </a:xfrm>
            <a:custGeom>
              <a:avLst/>
              <a:gdLst>
                <a:gd name="T0" fmla="*/ 292 w 294"/>
                <a:gd name="T1" fmla="*/ 4 h 130"/>
                <a:gd name="T2" fmla="*/ 284 w 294"/>
                <a:gd name="T3" fmla="*/ 1 h 130"/>
                <a:gd name="T4" fmla="*/ 3 w 294"/>
                <a:gd name="T5" fmla="*/ 116 h 130"/>
                <a:gd name="T6" fmla="*/ 0 w 294"/>
                <a:gd name="T7" fmla="*/ 124 h 130"/>
                <a:gd name="T8" fmla="*/ 2 w 294"/>
                <a:gd name="T9" fmla="*/ 130 h 130"/>
                <a:gd name="T10" fmla="*/ 294 w 294"/>
                <a:gd name="T11" fmla="*/ 7 h 130"/>
                <a:gd name="T12" fmla="*/ 292 w 294"/>
                <a:gd name="T13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130">
                  <a:moveTo>
                    <a:pt x="292" y="4"/>
                  </a:moveTo>
                  <a:cubicBezTo>
                    <a:pt x="289" y="2"/>
                    <a:pt x="287" y="0"/>
                    <a:pt x="284" y="1"/>
                  </a:cubicBezTo>
                  <a:cubicBezTo>
                    <a:pt x="178" y="6"/>
                    <a:pt x="81" y="46"/>
                    <a:pt x="3" y="116"/>
                  </a:cubicBezTo>
                  <a:cubicBezTo>
                    <a:pt x="1" y="118"/>
                    <a:pt x="0" y="121"/>
                    <a:pt x="0" y="124"/>
                  </a:cubicBezTo>
                  <a:cubicBezTo>
                    <a:pt x="0" y="126"/>
                    <a:pt x="0" y="129"/>
                    <a:pt x="2" y="130"/>
                  </a:cubicBezTo>
                  <a:cubicBezTo>
                    <a:pt x="78" y="56"/>
                    <a:pt x="180" y="10"/>
                    <a:pt x="294" y="7"/>
                  </a:cubicBezTo>
                  <a:cubicBezTo>
                    <a:pt x="293" y="6"/>
                    <a:pt x="292" y="4"/>
                    <a:pt x="292" y="4"/>
                  </a:cubicBezTo>
                  <a:close/>
                </a:path>
              </a:pathLst>
            </a:custGeom>
            <a:solidFill>
              <a:srgbClr val="FEB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4" name="Freeform 117"/>
            <p:cNvSpPr>
              <a:spLocks/>
            </p:cNvSpPr>
            <p:nvPr/>
          </p:nvSpPr>
          <p:spPr bwMode="auto">
            <a:xfrm>
              <a:off x="3297" y="2836"/>
              <a:ext cx="694" cy="585"/>
            </a:xfrm>
            <a:custGeom>
              <a:avLst/>
              <a:gdLst>
                <a:gd name="T0" fmla="*/ 122 w 293"/>
                <a:gd name="T1" fmla="*/ 246 h 246"/>
                <a:gd name="T2" fmla="*/ 293 w 293"/>
                <a:gd name="T3" fmla="*/ 173 h 246"/>
                <a:gd name="T4" fmla="*/ 293 w 293"/>
                <a:gd name="T5" fmla="*/ 4 h 246"/>
                <a:gd name="T6" fmla="*/ 292 w 293"/>
                <a:gd name="T7" fmla="*/ 0 h 246"/>
                <a:gd name="T8" fmla="*/ 0 w 293"/>
                <a:gd name="T9" fmla="*/ 123 h 246"/>
                <a:gd name="T10" fmla="*/ 1 w 293"/>
                <a:gd name="T11" fmla="*/ 125 h 246"/>
                <a:gd name="T12" fmla="*/ 122 w 293"/>
                <a:gd name="T1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46">
                  <a:moveTo>
                    <a:pt x="122" y="246"/>
                  </a:moveTo>
                  <a:cubicBezTo>
                    <a:pt x="167" y="203"/>
                    <a:pt x="227" y="175"/>
                    <a:pt x="293" y="173"/>
                  </a:cubicBezTo>
                  <a:cubicBezTo>
                    <a:pt x="293" y="4"/>
                    <a:pt x="293" y="4"/>
                    <a:pt x="293" y="4"/>
                  </a:cubicBezTo>
                  <a:cubicBezTo>
                    <a:pt x="293" y="3"/>
                    <a:pt x="292" y="1"/>
                    <a:pt x="292" y="0"/>
                  </a:cubicBezTo>
                  <a:cubicBezTo>
                    <a:pt x="178" y="3"/>
                    <a:pt x="76" y="49"/>
                    <a:pt x="0" y="123"/>
                  </a:cubicBezTo>
                  <a:cubicBezTo>
                    <a:pt x="0" y="124"/>
                    <a:pt x="0" y="124"/>
                    <a:pt x="1" y="125"/>
                  </a:cubicBezTo>
                  <a:lnTo>
                    <a:pt x="122" y="246"/>
                  </a:lnTo>
                  <a:close/>
                </a:path>
              </a:pathLst>
            </a:custGeom>
            <a:gradFill>
              <a:gsLst>
                <a:gs pos="26000">
                  <a:srgbClr val="FEBE10"/>
                </a:gs>
                <a:gs pos="100000">
                  <a:srgbClr val="D08D06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5" name="Freeform 118"/>
            <p:cNvSpPr>
              <a:spLocks/>
            </p:cNvSpPr>
            <p:nvPr/>
          </p:nvSpPr>
          <p:spPr bwMode="auto">
            <a:xfrm>
              <a:off x="2967" y="3160"/>
              <a:ext cx="294" cy="693"/>
            </a:xfrm>
            <a:custGeom>
              <a:avLst/>
              <a:gdLst>
                <a:gd name="T0" fmla="*/ 117 w 124"/>
                <a:gd name="T1" fmla="*/ 0 h 292"/>
                <a:gd name="T2" fmla="*/ 110 w 124"/>
                <a:gd name="T3" fmla="*/ 4 h 292"/>
                <a:gd name="T4" fmla="*/ 0 w 124"/>
                <a:gd name="T5" fmla="*/ 281 h 292"/>
                <a:gd name="T6" fmla="*/ 3 w 124"/>
                <a:gd name="T7" fmla="*/ 289 h 292"/>
                <a:gd name="T8" fmla="*/ 9 w 124"/>
                <a:gd name="T9" fmla="*/ 292 h 292"/>
                <a:gd name="T10" fmla="*/ 124 w 124"/>
                <a:gd name="T11" fmla="*/ 3 h 292"/>
                <a:gd name="T12" fmla="*/ 117 w 124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292">
                  <a:moveTo>
                    <a:pt x="117" y="0"/>
                  </a:moveTo>
                  <a:cubicBezTo>
                    <a:pt x="114" y="0"/>
                    <a:pt x="111" y="2"/>
                    <a:pt x="110" y="4"/>
                  </a:cubicBezTo>
                  <a:cubicBezTo>
                    <a:pt x="42" y="81"/>
                    <a:pt x="3" y="179"/>
                    <a:pt x="0" y="281"/>
                  </a:cubicBezTo>
                  <a:cubicBezTo>
                    <a:pt x="0" y="284"/>
                    <a:pt x="1" y="287"/>
                    <a:pt x="3" y="289"/>
                  </a:cubicBezTo>
                  <a:cubicBezTo>
                    <a:pt x="5" y="291"/>
                    <a:pt x="7" y="292"/>
                    <a:pt x="9" y="292"/>
                  </a:cubicBezTo>
                  <a:cubicBezTo>
                    <a:pt x="10" y="180"/>
                    <a:pt x="54" y="79"/>
                    <a:pt x="124" y="3"/>
                  </a:cubicBezTo>
                  <a:cubicBezTo>
                    <a:pt x="122" y="1"/>
                    <a:pt x="120" y="0"/>
                    <a:pt x="117" y="0"/>
                  </a:cubicBezTo>
                  <a:close/>
                </a:path>
              </a:pathLst>
            </a:custGeom>
            <a:solidFill>
              <a:srgbClr val="EF3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6" name="Freeform 119"/>
            <p:cNvSpPr>
              <a:spLocks/>
            </p:cNvSpPr>
            <p:nvPr/>
          </p:nvSpPr>
          <p:spPr bwMode="auto">
            <a:xfrm>
              <a:off x="2989" y="3167"/>
              <a:ext cx="564" cy="686"/>
            </a:xfrm>
            <a:custGeom>
              <a:avLst/>
              <a:gdLst>
                <a:gd name="T0" fmla="*/ 172 w 238"/>
                <a:gd name="T1" fmla="*/ 289 h 289"/>
                <a:gd name="T2" fmla="*/ 238 w 238"/>
                <a:gd name="T3" fmla="*/ 122 h 289"/>
                <a:gd name="T4" fmla="*/ 116 w 238"/>
                <a:gd name="T5" fmla="*/ 0 h 289"/>
                <a:gd name="T6" fmla="*/ 115 w 238"/>
                <a:gd name="T7" fmla="*/ 0 h 289"/>
                <a:gd name="T8" fmla="*/ 0 w 238"/>
                <a:gd name="T9" fmla="*/ 289 h 289"/>
                <a:gd name="T10" fmla="*/ 1 w 238"/>
                <a:gd name="T11" fmla="*/ 289 h 289"/>
                <a:gd name="T12" fmla="*/ 172 w 238"/>
                <a:gd name="T13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89">
                  <a:moveTo>
                    <a:pt x="172" y="289"/>
                  </a:moveTo>
                  <a:cubicBezTo>
                    <a:pt x="174" y="225"/>
                    <a:pt x="198" y="167"/>
                    <a:pt x="238" y="122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5" y="0"/>
                    <a:pt x="115" y="0"/>
                  </a:cubicBezTo>
                  <a:cubicBezTo>
                    <a:pt x="45" y="76"/>
                    <a:pt x="1" y="177"/>
                    <a:pt x="0" y="289"/>
                  </a:cubicBezTo>
                  <a:cubicBezTo>
                    <a:pt x="1" y="289"/>
                    <a:pt x="1" y="289"/>
                    <a:pt x="1" y="289"/>
                  </a:cubicBezTo>
                  <a:lnTo>
                    <a:pt x="172" y="289"/>
                  </a:lnTo>
                  <a:close/>
                </a:path>
              </a:pathLst>
            </a:custGeom>
            <a:gradFill>
              <a:gsLst>
                <a:gs pos="0">
                  <a:srgbClr val="EF3824"/>
                </a:gs>
                <a:gs pos="100000">
                  <a:srgbClr val="B82414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7" name="Freeform 120"/>
            <p:cNvSpPr>
              <a:spLocks/>
            </p:cNvSpPr>
            <p:nvPr/>
          </p:nvSpPr>
          <p:spPr bwMode="auto">
            <a:xfrm>
              <a:off x="3390" y="3453"/>
              <a:ext cx="277" cy="396"/>
            </a:xfrm>
            <a:custGeom>
              <a:avLst/>
              <a:gdLst>
                <a:gd name="T0" fmla="*/ 79 w 117"/>
                <a:gd name="T1" fmla="*/ 157 h 167"/>
                <a:gd name="T2" fmla="*/ 114 w 117"/>
                <a:gd name="T3" fmla="*/ 62 h 167"/>
                <a:gd name="T4" fmla="*/ 113 w 117"/>
                <a:gd name="T5" fmla="*/ 49 h 167"/>
                <a:gd name="T6" fmla="*/ 65 w 117"/>
                <a:gd name="T7" fmla="*/ 0 h 167"/>
                <a:gd name="T8" fmla="*/ 0 w 117"/>
                <a:gd name="T9" fmla="*/ 167 h 167"/>
                <a:gd name="T10" fmla="*/ 68 w 117"/>
                <a:gd name="T11" fmla="*/ 167 h 167"/>
                <a:gd name="T12" fmla="*/ 79 w 117"/>
                <a:gd name="T13" fmla="*/ 15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67">
                  <a:moveTo>
                    <a:pt x="79" y="157"/>
                  </a:moveTo>
                  <a:cubicBezTo>
                    <a:pt x="81" y="123"/>
                    <a:pt x="94" y="90"/>
                    <a:pt x="114" y="62"/>
                  </a:cubicBezTo>
                  <a:cubicBezTo>
                    <a:pt x="117" y="58"/>
                    <a:pt x="117" y="52"/>
                    <a:pt x="113" y="49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25" y="45"/>
                    <a:pt x="1" y="103"/>
                    <a:pt x="0" y="167"/>
                  </a:cubicBezTo>
                  <a:cubicBezTo>
                    <a:pt x="68" y="167"/>
                    <a:pt x="68" y="167"/>
                    <a:pt x="68" y="167"/>
                  </a:cubicBezTo>
                  <a:cubicBezTo>
                    <a:pt x="74" y="167"/>
                    <a:pt x="78" y="163"/>
                    <a:pt x="79" y="157"/>
                  </a:cubicBezTo>
                  <a:close/>
                </a:path>
              </a:pathLst>
            </a:custGeom>
            <a:gradFill>
              <a:gsLst>
                <a:gs pos="26000">
                  <a:srgbClr val="EF3824"/>
                </a:gs>
                <a:gs pos="100000">
                  <a:srgbClr val="BE1F0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" name="Freeform 127"/>
            <p:cNvSpPr>
              <a:spLocks/>
            </p:cNvSpPr>
            <p:nvPr/>
          </p:nvSpPr>
          <p:spPr bwMode="auto">
            <a:xfrm>
              <a:off x="3046" y="3571"/>
              <a:ext cx="149" cy="90"/>
            </a:xfrm>
            <a:custGeom>
              <a:avLst/>
              <a:gdLst>
                <a:gd name="T0" fmla="*/ 35 w 149"/>
                <a:gd name="T1" fmla="*/ 7 h 90"/>
                <a:gd name="T2" fmla="*/ 26 w 149"/>
                <a:gd name="T3" fmla="*/ 35 h 90"/>
                <a:gd name="T4" fmla="*/ 64 w 149"/>
                <a:gd name="T5" fmla="*/ 47 h 90"/>
                <a:gd name="T6" fmla="*/ 71 w 149"/>
                <a:gd name="T7" fmla="*/ 26 h 90"/>
                <a:gd name="T8" fmla="*/ 92 w 149"/>
                <a:gd name="T9" fmla="*/ 33 h 90"/>
                <a:gd name="T10" fmla="*/ 87 w 149"/>
                <a:gd name="T11" fmla="*/ 52 h 90"/>
                <a:gd name="T12" fmla="*/ 149 w 149"/>
                <a:gd name="T13" fmla="*/ 69 h 90"/>
                <a:gd name="T14" fmla="*/ 144 w 149"/>
                <a:gd name="T15" fmla="*/ 90 h 90"/>
                <a:gd name="T16" fmla="*/ 0 w 149"/>
                <a:gd name="T17" fmla="*/ 52 h 90"/>
                <a:gd name="T18" fmla="*/ 14 w 149"/>
                <a:gd name="T19" fmla="*/ 0 h 90"/>
                <a:gd name="T20" fmla="*/ 35 w 149"/>
                <a:gd name="T21" fmla="*/ 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90">
                  <a:moveTo>
                    <a:pt x="35" y="7"/>
                  </a:moveTo>
                  <a:lnTo>
                    <a:pt x="26" y="35"/>
                  </a:lnTo>
                  <a:lnTo>
                    <a:pt x="64" y="47"/>
                  </a:lnTo>
                  <a:lnTo>
                    <a:pt x="71" y="26"/>
                  </a:lnTo>
                  <a:lnTo>
                    <a:pt x="92" y="33"/>
                  </a:lnTo>
                  <a:lnTo>
                    <a:pt x="87" y="52"/>
                  </a:lnTo>
                  <a:lnTo>
                    <a:pt x="149" y="69"/>
                  </a:lnTo>
                  <a:lnTo>
                    <a:pt x="144" y="90"/>
                  </a:lnTo>
                  <a:lnTo>
                    <a:pt x="0" y="52"/>
                  </a:lnTo>
                  <a:lnTo>
                    <a:pt x="14" y="0"/>
                  </a:lnTo>
                  <a:lnTo>
                    <a:pt x="35" y="7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6" name="Freeform 128"/>
            <p:cNvSpPr>
              <a:spLocks noEditPoints="1"/>
            </p:cNvSpPr>
            <p:nvPr/>
          </p:nvSpPr>
          <p:spPr bwMode="auto">
            <a:xfrm>
              <a:off x="3069" y="3514"/>
              <a:ext cx="159" cy="97"/>
            </a:xfrm>
            <a:custGeom>
              <a:avLst/>
              <a:gdLst>
                <a:gd name="T0" fmla="*/ 133 w 159"/>
                <a:gd name="T1" fmla="*/ 97 h 97"/>
                <a:gd name="T2" fmla="*/ 0 w 159"/>
                <a:gd name="T3" fmla="*/ 26 h 97"/>
                <a:gd name="T4" fmla="*/ 10 w 159"/>
                <a:gd name="T5" fmla="*/ 0 h 97"/>
                <a:gd name="T6" fmla="*/ 159 w 159"/>
                <a:gd name="T7" fmla="*/ 28 h 97"/>
                <a:gd name="T8" fmla="*/ 150 w 159"/>
                <a:gd name="T9" fmla="*/ 50 h 97"/>
                <a:gd name="T10" fmla="*/ 121 w 159"/>
                <a:gd name="T11" fmla="*/ 42 h 97"/>
                <a:gd name="T12" fmla="*/ 114 w 159"/>
                <a:gd name="T13" fmla="*/ 61 h 97"/>
                <a:gd name="T14" fmla="*/ 140 w 159"/>
                <a:gd name="T15" fmla="*/ 76 h 97"/>
                <a:gd name="T16" fmla="*/ 133 w 159"/>
                <a:gd name="T17" fmla="*/ 97 h 97"/>
                <a:gd name="T18" fmla="*/ 52 w 159"/>
                <a:gd name="T19" fmla="*/ 28 h 97"/>
                <a:gd name="T20" fmla="*/ 48 w 159"/>
                <a:gd name="T21" fmla="*/ 26 h 97"/>
                <a:gd name="T22" fmla="*/ 48 w 159"/>
                <a:gd name="T23" fmla="*/ 28 h 97"/>
                <a:gd name="T24" fmla="*/ 50 w 159"/>
                <a:gd name="T25" fmla="*/ 31 h 97"/>
                <a:gd name="T26" fmla="*/ 93 w 159"/>
                <a:gd name="T27" fmla="*/ 52 h 97"/>
                <a:gd name="T28" fmla="*/ 97 w 159"/>
                <a:gd name="T29" fmla="*/ 38 h 97"/>
                <a:gd name="T30" fmla="*/ 52 w 159"/>
                <a:gd name="T31" fmla="*/ 2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97">
                  <a:moveTo>
                    <a:pt x="133" y="97"/>
                  </a:moveTo>
                  <a:lnTo>
                    <a:pt x="0" y="26"/>
                  </a:lnTo>
                  <a:lnTo>
                    <a:pt x="10" y="0"/>
                  </a:lnTo>
                  <a:lnTo>
                    <a:pt x="159" y="28"/>
                  </a:lnTo>
                  <a:lnTo>
                    <a:pt x="150" y="50"/>
                  </a:lnTo>
                  <a:lnTo>
                    <a:pt x="121" y="42"/>
                  </a:lnTo>
                  <a:lnTo>
                    <a:pt x="114" y="61"/>
                  </a:lnTo>
                  <a:lnTo>
                    <a:pt x="140" y="76"/>
                  </a:lnTo>
                  <a:lnTo>
                    <a:pt x="133" y="97"/>
                  </a:lnTo>
                  <a:close/>
                  <a:moveTo>
                    <a:pt x="52" y="28"/>
                  </a:moveTo>
                  <a:lnTo>
                    <a:pt x="48" y="26"/>
                  </a:lnTo>
                  <a:lnTo>
                    <a:pt x="48" y="28"/>
                  </a:lnTo>
                  <a:lnTo>
                    <a:pt x="50" y="31"/>
                  </a:lnTo>
                  <a:lnTo>
                    <a:pt x="93" y="52"/>
                  </a:lnTo>
                  <a:lnTo>
                    <a:pt x="97" y="38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7" name="Freeform 129"/>
            <p:cNvSpPr>
              <a:spLocks/>
            </p:cNvSpPr>
            <p:nvPr/>
          </p:nvSpPr>
          <p:spPr bwMode="auto">
            <a:xfrm>
              <a:off x="3093" y="3457"/>
              <a:ext cx="147" cy="78"/>
            </a:xfrm>
            <a:custGeom>
              <a:avLst/>
              <a:gdLst>
                <a:gd name="T0" fmla="*/ 0 w 147"/>
                <a:gd name="T1" fmla="*/ 19 h 78"/>
                <a:gd name="T2" fmla="*/ 9 w 147"/>
                <a:gd name="T3" fmla="*/ 0 h 78"/>
                <a:gd name="T4" fmla="*/ 147 w 147"/>
                <a:gd name="T5" fmla="*/ 59 h 78"/>
                <a:gd name="T6" fmla="*/ 137 w 147"/>
                <a:gd name="T7" fmla="*/ 78 h 78"/>
                <a:gd name="T8" fmla="*/ 0 w 147"/>
                <a:gd name="T9" fmla="*/ 1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78">
                  <a:moveTo>
                    <a:pt x="0" y="19"/>
                  </a:moveTo>
                  <a:lnTo>
                    <a:pt x="9" y="0"/>
                  </a:lnTo>
                  <a:lnTo>
                    <a:pt x="147" y="59"/>
                  </a:lnTo>
                  <a:lnTo>
                    <a:pt x="137" y="7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8" name="Freeform 130"/>
            <p:cNvSpPr>
              <a:spLocks noEditPoints="1"/>
            </p:cNvSpPr>
            <p:nvPr/>
          </p:nvSpPr>
          <p:spPr bwMode="auto">
            <a:xfrm>
              <a:off x="3112" y="3388"/>
              <a:ext cx="161" cy="114"/>
            </a:xfrm>
            <a:custGeom>
              <a:avLst/>
              <a:gdLst>
                <a:gd name="T0" fmla="*/ 63 w 68"/>
                <a:gd name="T1" fmla="*/ 34 h 48"/>
                <a:gd name="T2" fmla="*/ 38 w 68"/>
                <a:gd name="T3" fmla="*/ 26 h 48"/>
                <a:gd name="T4" fmla="*/ 37 w 68"/>
                <a:gd name="T5" fmla="*/ 28 h 48"/>
                <a:gd name="T6" fmla="*/ 60 w 68"/>
                <a:gd name="T7" fmla="*/ 40 h 48"/>
                <a:gd name="T8" fmla="*/ 56 w 68"/>
                <a:gd name="T9" fmla="*/ 48 h 48"/>
                <a:gd name="T10" fmla="*/ 0 w 68"/>
                <a:gd name="T11" fmla="*/ 20 h 48"/>
                <a:gd name="T12" fmla="*/ 4 w 68"/>
                <a:gd name="T13" fmla="*/ 12 h 48"/>
                <a:gd name="T14" fmla="*/ 27 w 68"/>
                <a:gd name="T15" fmla="*/ 6 h 48"/>
                <a:gd name="T16" fmla="*/ 38 w 68"/>
                <a:gd name="T17" fmla="*/ 17 h 48"/>
                <a:gd name="T18" fmla="*/ 68 w 68"/>
                <a:gd name="T19" fmla="*/ 26 h 48"/>
                <a:gd name="T20" fmla="*/ 63 w 68"/>
                <a:gd name="T21" fmla="*/ 34 h 48"/>
                <a:gd name="T22" fmla="*/ 29 w 68"/>
                <a:gd name="T23" fmla="*/ 24 h 48"/>
                <a:gd name="T24" fmla="*/ 30 w 68"/>
                <a:gd name="T25" fmla="*/ 20 h 48"/>
                <a:gd name="T26" fmla="*/ 24 w 68"/>
                <a:gd name="T27" fmla="*/ 14 h 48"/>
                <a:gd name="T28" fmla="*/ 15 w 68"/>
                <a:gd name="T29" fmla="*/ 13 h 48"/>
                <a:gd name="T30" fmla="*/ 12 w 68"/>
                <a:gd name="T31" fmla="*/ 16 h 48"/>
                <a:gd name="T32" fmla="*/ 29 w 68"/>
                <a:gd name="T3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48">
                  <a:moveTo>
                    <a:pt x="63" y="34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9" y="2"/>
                    <a:pt x="17" y="0"/>
                    <a:pt x="27" y="6"/>
                  </a:cubicBezTo>
                  <a:cubicBezTo>
                    <a:pt x="33" y="9"/>
                    <a:pt x="37" y="13"/>
                    <a:pt x="38" y="17"/>
                  </a:cubicBezTo>
                  <a:cubicBezTo>
                    <a:pt x="68" y="26"/>
                    <a:pt x="68" y="26"/>
                    <a:pt x="68" y="26"/>
                  </a:cubicBezTo>
                  <a:lnTo>
                    <a:pt x="63" y="34"/>
                  </a:lnTo>
                  <a:close/>
                  <a:moveTo>
                    <a:pt x="29" y="24"/>
                  </a:moveTo>
                  <a:cubicBezTo>
                    <a:pt x="29" y="23"/>
                    <a:pt x="30" y="22"/>
                    <a:pt x="30" y="20"/>
                  </a:cubicBezTo>
                  <a:cubicBezTo>
                    <a:pt x="29" y="18"/>
                    <a:pt x="28" y="16"/>
                    <a:pt x="24" y="14"/>
                  </a:cubicBezTo>
                  <a:cubicBezTo>
                    <a:pt x="20" y="12"/>
                    <a:pt x="17" y="12"/>
                    <a:pt x="15" y="13"/>
                  </a:cubicBezTo>
                  <a:cubicBezTo>
                    <a:pt x="14" y="13"/>
                    <a:pt x="13" y="15"/>
                    <a:pt x="12" y="16"/>
                  </a:cubicBezTo>
                  <a:lnTo>
                    <a:pt x="29" y="24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9" name="Freeform 131"/>
            <p:cNvSpPr>
              <a:spLocks/>
            </p:cNvSpPr>
            <p:nvPr/>
          </p:nvSpPr>
          <p:spPr bwMode="auto">
            <a:xfrm>
              <a:off x="3501" y="2991"/>
              <a:ext cx="116" cy="142"/>
            </a:xfrm>
            <a:custGeom>
              <a:avLst/>
              <a:gdLst>
                <a:gd name="T0" fmla="*/ 20 w 49"/>
                <a:gd name="T1" fmla="*/ 20 h 60"/>
                <a:gd name="T2" fmla="*/ 15 w 49"/>
                <a:gd name="T3" fmla="*/ 12 h 60"/>
                <a:gd name="T4" fmla="*/ 12 w 49"/>
                <a:gd name="T5" fmla="*/ 9 h 60"/>
                <a:gd name="T6" fmla="*/ 10 w 49"/>
                <a:gd name="T7" fmla="*/ 9 h 60"/>
                <a:gd name="T8" fmla="*/ 9 w 49"/>
                <a:gd name="T9" fmla="*/ 13 h 60"/>
                <a:gd name="T10" fmla="*/ 10 w 49"/>
                <a:gd name="T11" fmla="*/ 15 h 60"/>
                <a:gd name="T12" fmla="*/ 29 w 49"/>
                <a:gd name="T13" fmla="*/ 48 h 60"/>
                <a:gd name="T14" fmla="*/ 32 w 49"/>
                <a:gd name="T15" fmla="*/ 51 h 60"/>
                <a:gd name="T16" fmla="*/ 34 w 49"/>
                <a:gd name="T17" fmla="*/ 50 h 60"/>
                <a:gd name="T18" fmla="*/ 35 w 49"/>
                <a:gd name="T19" fmla="*/ 47 h 60"/>
                <a:gd name="T20" fmla="*/ 34 w 49"/>
                <a:gd name="T21" fmla="*/ 45 h 60"/>
                <a:gd name="T22" fmla="*/ 29 w 49"/>
                <a:gd name="T23" fmla="*/ 35 h 60"/>
                <a:gd name="T24" fmla="*/ 26 w 49"/>
                <a:gd name="T25" fmla="*/ 37 h 60"/>
                <a:gd name="T26" fmla="*/ 22 w 49"/>
                <a:gd name="T27" fmla="*/ 30 h 60"/>
                <a:gd name="T28" fmla="*/ 33 w 49"/>
                <a:gd name="T29" fmla="*/ 23 h 60"/>
                <a:gd name="T30" fmla="*/ 49 w 49"/>
                <a:gd name="T31" fmla="*/ 51 h 60"/>
                <a:gd name="T32" fmla="*/ 44 w 49"/>
                <a:gd name="T33" fmla="*/ 53 h 60"/>
                <a:gd name="T34" fmla="*/ 41 w 49"/>
                <a:gd name="T35" fmla="*/ 51 h 60"/>
                <a:gd name="T36" fmla="*/ 37 w 49"/>
                <a:gd name="T37" fmla="*/ 58 h 60"/>
                <a:gd name="T38" fmla="*/ 30 w 49"/>
                <a:gd name="T39" fmla="*/ 60 h 60"/>
                <a:gd name="T40" fmla="*/ 25 w 49"/>
                <a:gd name="T41" fmla="*/ 57 h 60"/>
                <a:gd name="T42" fmla="*/ 21 w 49"/>
                <a:gd name="T43" fmla="*/ 52 h 60"/>
                <a:gd name="T44" fmla="*/ 2 w 49"/>
                <a:gd name="T45" fmla="*/ 20 h 60"/>
                <a:gd name="T46" fmla="*/ 0 w 49"/>
                <a:gd name="T47" fmla="*/ 13 h 60"/>
                <a:gd name="T48" fmla="*/ 1 w 49"/>
                <a:gd name="T49" fmla="*/ 7 h 60"/>
                <a:gd name="T50" fmla="*/ 6 w 49"/>
                <a:gd name="T51" fmla="*/ 2 h 60"/>
                <a:gd name="T52" fmla="*/ 13 w 49"/>
                <a:gd name="T53" fmla="*/ 0 h 60"/>
                <a:gd name="T54" fmla="*/ 19 w 49"/>
                <a:gd name="T55" fmla="*/ 2 h 60"/>
                <a:gd name="T56" fmla="*/ 23 w 49"/>
                <a:gd name="T57" fmla="*/ 7 h 60"/>
                <a:gd name="T58" fmla="*/ 28 w 49"/>
                <a:gd name="T59" fmla="*/ 16 h 60"/>
                <a:gd name="T60" fmla="*/ 20 w 49"/>
                <a:gd name="T61" fmla="*/ 2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60">
                  <a:moveTo>
                    <a:pt x="20" y="20"/>
                  </a:moveTo>
                  <a:cubicBezTo>
                    <a:pt x="15" y="12"/>
                    <a:pt x="15" y="12"/>
                    <a:pt x="15" y="12"/>
                  </a:cubicBezTo>
                  <a:cubicBezTo>
                    <a:pt x="15" y="10"/>
                    <a:pt x="14" y="10"/>
                    <a:pt x="12" y="9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9" y="10"/>
                    <a:pt x="9" y="12"/>
                    <a:pt x="9" y="13"/>
                  </a:cubicBezTo>
                  <a:cubicBezTo>
                    <a:pt x="9" y="13"/>
                    <a:pt x="10" y="14"/>
                    <a:pt x="10" y="15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0" y="49"/>
                    <a:pt x="31" y="50"/>
                    <a:pt x="32" y="51"/>
                  </a:cubicBezTo>
                  <a:cubicBezTo>
                    <a:pt x="33" y="51"/>
                    <a:pt x="33" y="51"/>
                    <a:pt x="34" y="50"/>
                  </a:cubicBezTo>
                  <a:cubicBezTo>
                    <a:pt x="35" y="49"/>
                    <a:pt x="36" y="48"/>
                    <a:pt x="35" y="47"/>
                  </a:cubicBezTo>
                  <a:cubicBezTo>
                    <a:pt x="35" y="46"/>
                    <a:pt x="35" y="45"/>
                    <a:pt x="34" y="4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4"/>
                    <a:pt x="40" y="57"/>
                    <a:pt x="37" y="58"/>
                  </a:cubicBezTo>
                  <a:cubicBezTo>
                    <a:pt x="34" y="60"/>
                    <a:pt x="32" y="60"/>
                    <a:pt x="30" y="60"/>
                  </a:cubicBezTo>
                  <a:cubicBezTo>
                    <a:pt x="28" y="59"/>
                    <a:pt x="26" y="58"/>
                    <a:pt x="25" y="57"/>
                  </a:cubicBezTo>
                  <a:cubicBezTo>
                    <a:pt x="23" y="56"/>
                    <a:pt x="22" y="54"/>
                    <a:pt x="21" y="5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17"/>
                    <a:pt x="0" y="15"/>
                    <a:pt x="0" y="13"/>
                  </a:cubicBezTo>
                  <a:cubicBezTo>
                    <a:pt x="0" y="11"/>
                    <a:pt x="0" y="9"/>
                    <a:pt x="1" y="7"/>
                  </a:cubicBezTo>
                  <a:cubicBezTo>
                    <a:pt x="2" y="5"/>
                    <a:pt x="3" y="3"/>
                    <a:pt x="6" y="2"/>
                  </a:cubicBezTo>
                  <a:cubicBezTo>
                    <a:pt x="9" y="0"/>
                    <a:pt x="11" y="0"/>
                    <a:pt x="13" y="0"/>
                  </a:cubicBezTo>
                  <a:cubicBezTo>
                    <a:pt x="15" y="0"/>
                    <a:pt x="17" y="1"/>
                    <a:pt x="19" y="2"/>
                  </a:cubicBezTo>
                  <a:cubicBezTo>
                    <a:pt x="21" y="3"/>
                    <a:pt x="22" y="5"/>
                    <a:pt x="23" y="7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20" y="20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0" name="Freeform 132"/>
            <p:cNvSpPr>
              <a:spLocks noEditPoints="1"/>
            </p:cNvSpPr>
            <p:nvPr/>
          </p:nvSpPr>
          <p:spPr bwMode="auto">
            <a:xfrm>
              <a:off x="3572" y="2953"/>
              <a:ext cx="97" cy="145"/>
            </a:xfrm>
            <a:custGeom>
              <a:avLst/>
              <a:gdLst>
                <a:gd name="T0" fmla="*/ 40 w 41"/>
                <a:gd name="T1" fmla="*/ 42 h 61"/>
                <a:gd name="T2" fmla="*/ 41 w 41"/>
                <a:gd name="T3" fmla="*/ 49 h 61"/>
                <a:gd name="T4" fmla="*/ 40 w 41"/>
                <a:gd name="T5" fmla="*/ 55 h 61"/>
                <a:gd name="T6" fmla="*/ 34 w 41"/>
                <a:gd name="T7" fmla="*/ 60 h 61"/>
                <a:gd name="T8" fmla="*/ 27 w 41"/>
                <a:gd name="T9" fmla="*/ 61 h 61"/>
                <a:gd name="T10" fmla="*/ 22 w 41"/>
                <a:gd name="T11" fmla="*/ 58 h 61"/>
                <a:gd name="T12" fmla="*/ 17 w 41"/>
                <a:gd name="T13" fmla="*/ 53 h 61"/>
                <a:gd name="T14" fmla="*/ 1 w 41"/>
                <a:gd name="T15" fmla="*/ 19 h 61"/>
                <a:gd name="T16" fmla="*/ 0 w 41"/>
                <a:gd name="T17" fmla="*/ 12 h 61"/>
                <a:gd name="T18" fmla="*/ 1 w 41"/>
                <a:gd name="T19" fmla="*/ 7 h 61"/>
                <a:gd name="T20" fmla="*/ 7 w 41"/>
                <a:gd name="T21" fmla="*/ 1 h 61"/>
                <a:gd name="T22" fmla="*/ 14 w 41"/>
                <a:gd name="T23" fmla="*/ 0 h 61"/>
                <a:gd name="T24" fmla="*/ 19 w 41"/>
                <a:gd name="T25" fmla="*/ 3 h 61"/>
                <a:gd name="T26" fmla="*/ 24 w 41"/>
                <a:gd name="T27" fmla="*/ 9 h 61"/>
                <a:gd name="T28" fmla="*/ 40 w 41"/>
                <a:gd name="T29" fmla="*/ 42 h 61"/>
                <a:gd name="T30" fmla="*/ 15 w 41"/>
                <a:gd name="T31" fmla="*/ 12 h 61"/>
                <a:gd name="T32" fmla="*/ 13 w 41"/>
                <a:gd name="T33" fmla="*/ 9 h 61"/>
                <a:gd name="T34" fmla="*/ 11 w 41"/>
                <a:gd name="T35" fmla="*/ 10 h 61"/>
                <a:gd name="T36" fmla="*/ 9 w 41"/>
                <a:gd name="T37" fmla="*/ 13 h 61"/>
                <a:gd name="T38" fmla="*/ 10 w 41"/>
                <a:gd name="T39" fmla="*/ 15 h 61"/>
                <a:gd name="T40" fmla="*/ 26 w 41"/>
                <a:gd name="T41" fmla="*/ 49 h 61"/>
                <a:gd name="T42" fmla="*/ 28 w 41"/>
                <a:gd name="T43" fmla="*/ 52 h 61"/>
                <a:gd name="T44" fmla="*/ 30 w 41"/>
                <a:gd name="T45" fmla="*/ 52 h 61"/>
                <a:gd name="T46" fmla="*/ 32 w 41"/>
                <a:gd name="T47" fmla="*/ 48 h 61"/>
                <a:gd name="T48" fmla="*/ 31 w 41"/>
                <a:gd name="T49" fmla="*/ 46 h 61"/>
                <a:gd name="T50" fmla="*/ 15 w 41"/>
                <a:gd name="T51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" h="61">
                  <a:moveTo>
                    <a:pt x="40" y="42"/>
                  </a:moveTo>
                  <a:cubicBezTo>
                    <a:pt x="41" y="44"/>
                    <a:pt x="41" y="47"/>
                    <a:pt x="41" y="49"/>
                  </a:cubicBezTo>
                  <a:cubicBezTo>
                    <a:pt x="41" y="51"/>
                    <a:pt x="41" y="53"/>
                    <a:pt x="40" y="55"/>
                  </a:cubicBezTo>
                  <a:cubicBezTo>
                    <a:pt x="39" y="57"/>
                    <a:pt x="37" y="58"/>
                    <a:pt x="34" y="60"/>
                  </a:cubicBezTo>
                  <a:cubicBezTo>
                    <a:pt x="31" y="61"/>
                    <a:pt x="29" y="61"/>
                    <a:pt x="27" y="61"/>
                  </a:cubicBezTo>
                  <a:cubicBezTo>
                    <a:pt x="25" y="60"/>
                    <a:pt x="23" y="59"/>
                    <a:pt x="22" y="58"/>
                  </a:cubicBezTo>
                  <a:cubicBezTo>
                    <a:pt x="20" y="57"/>
                    <a:pt x="18" y="55"/>
                    <a:pt x="17" y="5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7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2" y="5"/>
                    <a:pt x="4" y="3"/>
                    <a:pt x="7" y="1"/>
                  </a:cubicBezTo>
                  <a:cubicBezTo>
                    <a:pt x="10" y="0"/>
                    <a:pt x="12" y="0"/>
                    <a:pt x="14" y="0"/>
                  </a:cubicBezTo>
                  <a:cubicBezTo>
                    <a:pt x="16" y="1"/>
                    <a:pt x="18" y="2"/>
                    <a:pt x="19" y="3"/>
                  </a:cubicBezTo>
                  <a:cubicBezTo>
                    <a:pt x="21" y="4"/>
                    <a:pt x="23" y="6"/>
                    <a:pt x="24" y="9"/>
                  </a:cubicBezTo>
                  <a:lnTo>
                    <a:pt x="40" y="42"/>
                  </a:lnTo>
                  <a:close/>
                  <a:moveTo>
                    <a:pt x="15" y="12"/>
                  </a:moveTo>
                  <a:cubicBezTo>
                    <a:pt x="15" y="11"/>
                    <a:pt x="14" y="10"/>
                    <a:pt x="13" y="9"/>
                  </a:cubicBezTo>
                  <a:cubicBezTo>
                    <a:pt x="12" y="9"/>
                    <a:pt x="11" y="9"/>
                    <a:pt x="11" y="10"/>
                  </a:cubicBezTo>
                  <a:cubicBezTo>
                    <a:pt x="9" y="10"/>
                    <a:pt x="9" y="12"/>
                    <a:pt x="9" y="13"/>
                  </a:cubicBezTo>
                  <a:cubicBezTo>
                    <a:pt x="9" y="14"/>
                    <a:pt x="9" y="14"/>
                    <a:pt x="10" y="15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0"/>
                    <a:pt x="27" y="51"/>
                    <a:pt x="28" y="52"/>
                  </a:cubicBezTo>
                  <a:cubicBezTo>
                    <a:pt x="29" y="52"/>
                    <a:pt x="30" y="52"/>
                    <a:pt x="30" y="52"/>
                  </a:cubicBezTo>
                  <a:cubicBezTo>
                    <a:pt x="32" y="51"/>
                    <a:pt x="32" y="50"/>
                    <a:pt x="32" y="48"/>
                  </a:cubicBezTo>
                  <a:cubicBezTo>
                    <a:pt x="32" y="48"/>
                    <a:pt x="32" y="47"/>
                    <a:pt x="31" y="46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1" name="Freeform 133"/>
            <p:cNvSpPr>
              <a:spLocks noEditPoints="1"/>
            </p:cNvSpPr>
            <p:nvPr/>
          </p:nvSpPr>
          <p:spPr bwMode="auto">
            <a:xfrm>
              <a:off x="3643" y="2922"/>
              <a:ext cx="92" cy="150"/>
            </a:xfrm>
            <a:custGeom>
              <a:avLst/>
              <a:gdLst>
                <a:gd name="T0" fmla="*/ 38 w 39"/>
                <a:gd name="T1" fmla="*/ 44 h 63"/>
                <a:gd name="T2" fmla="*/ 39 w 39"/>
                <a:gd name="T3" fmla="*/ 51 h 63"/>
                <a:gd name="T4" fmla="*/ 37 w 39"/>
                <a:gd name="T5" fmla="*/ 57 h 63"/>
                <a:gd name="T6" fmla="*/ 31 w 39"/>
                <a:gd name="T7" fmla="*/ 61 h 63"/>
                <a:gd name="T8" fmla="*/ 23 w 39"/>
                <a:gd name="T9" fmla="*/ 62 h 63"/>
                <a:gd name="T10" fmla="*/ 18 w 39"/>
                <a:gd name="T11" fmla="*/ 59 h 63"/>
                <a:gd name="T12" fmla="*/ 15 w 39"/>
                <a:gd name="T13" fmla="*/ 53 h 63"/>
                <a:gd name="T14" fmla="*/ 2 w 39"/>
                <a:gd name="T15" fmla="*/ 18 h 63"/>
                <a:gd name="T16" fmla="*/ 1 w 39"/>
                <a:gd name="T17" fmla="*/ 11 h 63"/>
                <a:gd name="T18" fmla="*/ 2 w 39"/>
                <a:gd name="T19" fmla="*/ 6 h 63"/>
                <a:gd name="T20" fmla="*/ 8 w 39"/>
                <a:gd name="T21" fmla="*/ 1 h 63"/>
                <a:gd name="T22" fmla="*/ 16 w 39"/>
                <a:gd name="T23" fmla="*/ 1 h 63"/>
                <a:gd name="T24" fmla="*/ 21 w 39"/>
                <a:gd name="T25" fmla="*/ 4 h 63"/>
                <a:gd name="T26" fmla="*/ 25 w 39"/>
                <a:gd name="T27" fmla="*/ 10 h 63"/>
                <a:gd name="T28" fmla="*/ 38 w 39"/>
                <a:gd name="T29" fmla="*/ 44 h 63"/>
                <a:gd name="T30" fmla="*/ 16 w 39"/>
                <a:gd name="T31" fmla="*/ 13 h 63"/>
                <a:gd name="T32" fmla="*/ 13 w 39"/>
                <a:gd name="T33" fmla="*/ 10 h 63"/>
                <a:gd name="T34" fmla="*/ 11 w 39"/>
                <a:gd name="T35" fmla="*/ 10 h 63"/>
                <a:gd name="T36" fmla="*/ 10 w 39"/>
                <a:gd name="T37" fmla="*/ 13 h 63"/>
                <a:gd name="T38" fmla="*/ 10 w 39"/>
                <a:gd name="T39" fmla="*/ 15 h 63"/>
                <a:gd name="T40" fmla="*/ 23 w 39"/>
                <a:gd name="T41" fmla="*/ 50 h 63"/>
                <a:gd name="T42" fmla="*/ 26 w 39"/>
                <a:gd name="T43" fmla="*/ 53 h 63"/>
                <a:gd name="T44" fmla="*/ 28 w 39"/>
                <a:gd name="T45" fmla="*/ 53 h 63"/>
                <a:gd name="T46" fmla="*/ 30 w 39"/>
                <a:gd name="T47" fmla="*/ 50 h 63"/>
                <a:gd name="T48" fmla="*/ 29 w 39"/>
                <a:gd name="T49" fmla="*/ 48 h 63"/>
                <a:gd name="T50" fmla="*/ 16 w 39"/>
                <a:gd name="T51" fmla="*/ 1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63">
                  <a:moveTo>
                    <a:pt x="38" y="44"/>
                  </a:moveTo>
                  <a:cubicBezTo>
                    <a:pt x="39" y="47"/>
                    <a:pt x="39" y="49"/>
                    <a:pt x="39" y="51"/>
                  </a:cubicBezTo>
                  <a:cubicBezTo>
                    <a:pt x="39" y="53"/>
                    <a:pt x="38" y="55"/>
                    <a:pt x="37" y="57"/>
                  </a:cubicBezTo>
                  <a:cubicBezTo>
                    <a:pt x="36" y="59"/>
                    <a:pt x="34" y="60"/>
                    <a:pt x="31" y="61"/>
                  </a:cubicBezTo>
                  <a:cubicBezTo>
                    <a:pt x="28" y="62"/>
                    <a:pt x="26" y="63"/>
                    <a:pt x="23" y="62"/>
                  </a:cubicBezTo>
                  <a:cubicBezTo>
                    <a:pt x="21" y="61"/>
                    <a:pt x="20" y="60"/>
                    <a:pt x="18" y="59"/>
                  </a:cubicBezTo>
                  <a:cubicBezTo>
                    <a:pt x="17" y="57"/>
                    <a:pt x="16" y="55"/>
                    <a:pt x="15" y="5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6"/>
                    <a:pt x="0" y="14"/>
                    <a:pt x="1" y="11"/>
                  </a:cubicBezTo>
                  <a:cubicBezTo>
                    <a:pt x="1" y="10"/>
                    <a:pt x="1" y="8"/>
                    <a:pt x="2" y="6"/>
                  </a:cubicBezTo>
                  <a:cubicBezTo>
                    <a:pt x="3" y="4"/>
                    <a:pt x="5" y="2"/>
                    <a:pt x="8" y="1"/>
                  </a:cubicBezTo>
                  <a:cubicBezTo>
                    <a:pt x="11" y="0"/>
                    <a:pt x="14" y="0"/>
                    <a:pt x="16" y="1"/>
                  </a:cubicBezTo>
                  <a:cubicBezTo>
                    <a:pt x="18" y="1"/>
                    <a:pt x="19" y="2"/>
                    <a:pt x="21" y="4"/>
                  </a:cubicBezTo>
                  <a:cubicBezTo>
                    <a:pt x="22" y="5"/>
                    <a:pt x="24" y="7"/>
                    <a:pt x="25" y="10"/>
                  </a:cubicBezTo>
                  <a:lnTo>
                    <a:pt x="38" y="44"/>
                  </a:lnTo>
                  <a:close/>
                  <a:moveTo>
                    <a:pt x="16" y="13"/>
                  </a:moveTo>
                  <a:cubicBezTo>
                    <a:pt x="15" y="11"/>
                    <a:pt x="15" y="10"/>
                    <a:pt x="13" y="10"/>
                  </a:cubicBezTo>
                  <a:cubicBezTo>
                    <a:pt x="13" y="9"/>
                    <a:pt x="12" y="9"/>
                    <a:pt x="11" y="10"/>
                  </a:cubicBezTo>
                  <a:cubicBezTo>
                    <a:pt x="10" y="10"/>
                    <a:pt x="10" y="12"/>
                    <a:pt x="10" y="13"/>
                  </a:cubicBezTo>
                  <a:cubicBezTo>
                    <a:pt x="10" y="13"/>
                    <a:pt x="10" y="14"/>
                    <a:pt x="10" y="15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4" y="51"/>
                    <a:pt x="25" y="52"/>
                    <a:pt x="26" y="53"/>
                  </a:cubicBezTo>
                  <a:cubicBezTo>
                    <a:pt x="26" y="53"/>
                    <a:pt x="27" y="53"/>
                    <a:pt x="28" y="53"/>
                  </a:cubicBezTo>
                  <a:cubicBezTo>
                    <a:pt x="29" y="52"/>
                    <a:pt x="30" y="51"/>
                    <a:pt x="30" y="50"/>
                  </a:cubicBezTo>
                  <a:cubicBezTo>
                    <a:pt x="30" y="49"/>
                    <a:pt x="29" y="48"/>
                    <a:pt x="29" y="48"/>
                  </a:cubicBezTo>
                  <a:lnTo>
                    <a:pt x="16" y="13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2" name="Freeform 134"/>
            <p:cNvSpPr>
              <a:spLocks noEditPoints="1"/>
            </p:cNvSpPr>
            <p:nvPr/>
          </p:nvSpPr>
          <p:spPr bwMode="auto">
            <a:xfrm>
              <a:off x="3714" y="2898"/>
              <a:ext cx="90" cy="155"/>
            </a:xfrm>
            <a:custGeom>
              <a:avLst/>
              <a:gdLst>
                <a:gd name="T0" fmla="*/ 17 w 38"/>
                <a:gd name="T1" fmla="*/ 65 h 65"/>
                <a:gd name="T2" fmla="*/ 0 w 38"/>
                <a:gd name="T3" fmla="*/ 4 h 65"/>
                <a:gd name="T4" fmla="*/ 7 w 38"/>
                <a:gd name="T5" fmla="*/ 2 h 65"/>
                <a:gd name="T6" fmla="*/ 24 w 38"/>
                <a:gd name="T7" fmla="*/ 4 h 65"/>
                <a:gd name="T8" fmla="*/ 33 w 38"/>
                <a:gd name="T9" fmla="*/ 28 h 65"/>
                <a:gd name="T10" fmla="*/ 37 w 38"/>
                <a:gd name="T11" fmla="*/ 52 h 65"/>
                <a:gd name="T12" fmla="*/ 24 w 38"/>
                <a:gd name="T13" fmla="*/ 63 h 65"/>
                <a:gd name="T14" fmla="*/ 17 w 38"/>
                <a:gd name="T15" fmla="*/ 65 h 65"/>
                <a:gd name="T16" fmla="*/ 23 w 38"/>
                <a:gd name="T17" fmla="*/ 53 h 65"/>
                <a:gd name="T18" fmla="*/ 28 w 38"/>
                <a:gd name="T19" fmla="*/ 48 h 65"/>
                <a:gd name="T20" fmla="*/ 27 w 38"/>
                <a:gd name="T21" fmla="*/ 42 h 65"/>
                <a:gd name="T22" fmla="*/ 24 w 38"/>
                <a:gd name="T23" fmla="*/ 30 h 65"/>
                <a:gd name="T24" fmla="*/ 20 w 38"/>
                <a:gd name="T25" fmla="*/ 18 h 65"/>
                <a:gd name="T26" fmla="*/ 18 w 38"/>
                <a:gd name="T27" fmla="*/ 12 h 65"/>
                <a:gd name="T28" fmla="*/ 11 w 38"/>
                <a:gd name="T29" fmla="*/ 11 h 65"/>
                <a:gd name="T30" fmla="*/ 23 w 38"/>
                <a:gd name="T31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65">
                  <a:moveTo>
                    <a:pt x="17" y="6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5" y="0"/>
                    <a:pt x="20" y="0"/>
                    <a:pt x="24" y="4"/>
                  </a:cubicBezTo>
                  <a:cubicBezTo>
                    <a:pt x="27" y="8"/>
                    <a:pt x="30" y="16"/>
                    <a:pt x="33" y="28"/>
                  </a:cubicBezTo>
                  <a:cubicBezTo>
                    <a:pt x="36" y="39"/>
                    <a:pt x="38" y="47"/>
                    <a:pt x="37" y="52"/>
                  </a:cubicBezTo>
                  <a:cubicBezTo>
                    <a:pt x="36" y="58"/>
                    <a:pt x="32" y="60"/>
                    <a:pt x="24" y="63"/>
                  </a:cubicBezTo>
                  <a:lnTo>
                    <a:pt x="17" y="65"/>
                  </a:lnTo>
                  <a:close/>
                  <a:moveTo>
                    <a:pt x="23" y="53"/>
                  </a:moveTo>
                  <a:cubicBezTo>
                    <a:pt x="26" y="52"/>
                    <a:pt x="28" y="52"/>
                    <a:pt x="28" y="48"/>
                  </a:cubicBezTo>
                  <a:cubicBezTo>
                    <a:pt x="28" y="47"/>
                    <a:pt x="28" y="45"/>
                    <a:pt x="27" y="42"/>
                  </a:cubicBezTo>
                  <a:cubicBezTo>
                    <a:pt x="26" y="39"/>
                    <a:pt x="25" y="35"/>
                    <a:pt x="24" y="30"/>
                  </a:cubicBezTo>
                  <a:cubicBezTo>
                    <a:pt x="22" y="25"/>
                    <a:pt x="21" y="21"/>
                    <a:pt x="20" y="18"/>
                  </a:cubicBezTo>
                  <a:cubicBezTo>
                    <a:pt x="20" y="16"/>
                    <a:pt x="19" y="14"/>
                    <a:pt x="18" y="12"/>
                  </a:cubicBezTo>
                  <a:cubicBezTo>
                    <a:pt x="16" y="10"/>
                    <a:pt x="14" y="10"/>
                    <a:pt x="11" y="11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3" name="Freeform 135"/>
            <p:cNvSpPr>
              <a:spLocks noEditPoints="1"/>
            </p:cNvSpPr>
            <p:nvPr/>
          </p:nvSpPr>
          <p:spPr bwMode="auto">
            <a:xfrm>
              <a:off x="4181" y="2882"/>
              <a:ext cx="87" cy="154"/>
            </a:xfrm>
            <a:custGeom>
              <a:avLst/>
              <a:gdLst>
                <a:gd name="T0" fmla="*/ 0 w 37"/>
                <a:gd name="T1" fmla="*/ 61 h 65"/>
                <a:gd name="T2" fmla="*/ 15 w 37"/>
                <a:gd name="T3" fmla="*/ 0 h 65"/>
                <a:gd name="T4" fmla="*/ 22 w 37"/>
                <a:gd name="T5" fmla="*/ 2 h 65"/>
                <a:gd name="T6" fmla="*/ 34 w 37"/>
                <a:gd name="T7" fmla="*/ 9 h 65"/>
                <a:gd name="T8" fmla="*/ 35 w 37"/>
                <a:gd name="T9" fmla="*/ 22 h 65"/>
                <a:gd name="T10" fmla="*/ 32 w 37"/>
                <a:gd name="T11" fmla="*/ 29 h 65"/>
                <a:gd name="T12" fmla="*/ 27 w 37"/>
                <a:gd name="T13" fmla="*/ 34 h 65"/>
                <a:gd name="T14" fmla="*/ 30 w 37"/>
                <a:gd name="T15" fmla="*/ 42 h 65"/>
                <a:gd name="T16" fmla="*/ 29 w 37"/>
                <a:gd name="T17" fmla="*/ 50 h 65"/>
                <a:gd name="T18" fmla="*/ 24 w 37"/>
                <a:gd name="T19" fmla="*/ 61 h 65"/>
                <a:gd name="T20" fmla="*/ 11 w 37"/>
                <a:gd name="T21" fmla="*/ 64 h 65"/>
                <a:gd name="T22" fmla="*/ 0 w 37"/>
                <a:gd name="T23" fmla="*/ 61 h 65"/>
                <a:gd name="T24" fmla="*/ 11 w 37"/>
                <a:gd name="T25" fmla="*/ 55 h 65"/>
                <a:gd name="T26" fmla="*/ 16 w 37"/>
                <a:gd name="T27" fmla="*/ 55 h 65"/>
                <a:gd name="T28" fmla="*/ 20 w 37"/>
                <a:gd name="T29" fmla="*/ 47 h 65"/>
                <a:gd name="T30" fmla="*/ 19 w 37"/>
                <a:gd name="T31" fmla="*/ 38 h 65"/>
                <a:gd name="T32" fmla="*/ 16 w 37"/>
                <a:gd name="T33" fmla="*/ 36 h 65"/>
                <a:gd name="T34" fmla="*/ 11 w 37"/>
                <a:gd name="T35" fmla="*/ 55 h 65"/>
                <a:gd name="T36" fmla="*/ 18 w 37"/>
                <a:gd name="T37" fmla="*/ 28 h 65"/>
                <a:gd name="T38" fmla="*/ 22 w 37"/>
                <a:gd name="T39" fmla="*/ 28 h 65"/>
                <a:gd name="T40" fmla="*/ 26 w 37"/>
                <a:gd name="T41" fmla="*/ 21 h 65"/>
                <a:gd name="T42" fmla="*/ 25 w 37"/>
                <a:gd name="T43" fmla="*/ 13 h 65"/>
                <a:gd name="T44" fmla="*/ 21 w 37"/>
                <a:gd name="T45" fmla="*/ 11 h 65"/>
                <a:gd name="T46" fmla="*/ 18 w 37"/>
                <a:gd name="T47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65">
                  <a:moveTo>
                    <a:pt x="0" y="61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8" y="3"/>
                    <a:pt x="32" y="5"/>
                    <a:pt x="34" y="9"/>
                  </a:cubicBezTo>
                  <a:cubicBezTo>
                    <a:pt x="36" y="12"/>
                    <a:pt x="37" y="16"/>
                    <a:pt x="35" y="22"/>
                  </a:cubicBezTo>
                  <a:cubicBezTo>
                    <a:pt x="34" y="25"/>
                    <a:pt x="34" y="27"/>
                    <a:pt x="32" y="29"/>
                  </a:cubicBezTo>
                  <a:cubicBezTo>
                    <a:pt x="31" y="31"/>
                    <a:pt x="29" y="32"/>
                    <a:pt x="27" y="34"/>
                  </a:cubicBezTo>
                  <a:cubicBezTo>
                    <a:pt x="28" y="35"/>
                    <a:pt x="30" y="38"/>
                    <a:pt x="30" y="42"/>
                  </a:cubicBezTo>
                  <a:cubicBezTo>
                    <a:pt x="30" y="44"/>
                    <a:pt x="30" y="47"/>
                    <a:pt x="29" y="50"/>
                  </a:cubicBezTo>
                  <a:cubicBezTo>
                    <a:pt x="28" y="55"/>
                    <a:pt x="26" y="58"/>
                    <a:pt x="24" y="61"/>
                  </a:cubicBezTo>
                  <a:cubicBezTo>
                    <a:pt x="21" y="64"/>
                    <a:pt x="17" y="65"/>
                    <a:pt x="11" y="64"/>
                  </a:cubicBezTo>
                  <a:lnTo>
                    <a:pt x="0" y="61"/>
                  </a:lnTo>
                  <a:close/>
                  <a:moveTo>
                    <a:pt x="11" y="55"/>
                  </a:moveTo>
                  <a:cubicBezTo>
                    <a:pt x="12" y="55"/>
                    <a:pt x="14" y="55"/>
                    <a:pt x="16" y="55"/>
                  </a:cubicBezTo>
                  <a:cubicBezTo>
                    <a:pt x="17" y="54"/>
                    <a:pt x="19" y="52"/>
                    <a:pt x="20" y="47"/>
                  </a:cubicBezTo>
                  <a:cubicBezTo>
                    <a:pt x="21" y="42"/>
                    <a:pt x="21" y="39"/>
                    <a:pt x="19" y="38"/>
                  </a:cubicBezTo>
                  <a:cubicBezTo>
                    <a:pt x="18" y="36"/>
                    <a:pt x="16" y="36"/>
                    <a:pt x="16" y="36"/>
                  </a:cubicBezTo>
                  <a:lnTo>
                    <a:pt x="11" y="55"/>
                  </a:lnTo>
                  <a:close/>
                  <a:moveTo>
                    <a:pt x="18" y="28"/>
                  </a:moveTo>
                  <a:cubicBezTo>
                    <a:pt x="18" y="28"/>
                    <a:pt x="20" y="28"/>
                    <a:pt x="22" y="28"/>
                  </a:cubicBezTo>
                  <a:cubicBezTo>
                    <a:pt x="24" y="27"/>
                    <a:pt x="25" y="25"/>
                    <a:pt x="26" y="21"/>
                  </a:cubicBezTo>
                  <a:cubicBezTo>
                    <a:pt x="27" y="17"/>
                    <a:pt x="27" y="14"/>
                    <a:pt x="25" y="13"/>
                  </a:cubicBezTo>
                  <a:cubicBezTo>
                    <a:pt x="24" y="12"/>
                    <a:pt x="22" y="11"/>
                    <a:pt x="21" y="11"/>
                  </a:cubicBezTo>
                  <a:lnTo>
                    <a:pt x="18" y="28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4" name="Freeform 136"/>
            <p:cNvSpPr>
              <a:spLocks/>
            </p:cNvSpPr>
            <p:nvPr/>
          </p:nvSpPr>
          <p:spPr bwMode="auto">
            <a:xfrm>
              <a:off x="4249" y="2903"/>
              <a:ext cx="93" cy="157"/>
            </a:xfrm>
            <a:custGeom>
              <a:avLst/>
              <a:gdLst>
                <a:gd name="T0" fmla="*/ 45 w 93"/>
                <a:gd name="T1" fmla="*/ 0 h 157"/>
                <a:gd name="T2" fmla="*/ 93 w 93"/>
                <a:gd name="T3" fmla="*/ 14 h 157"/>
                <a:gd name="T4" fmla="*/ 88 w 93"/>
                <a:gd name="T5" fmla="*/ 36 h 157"/>
                <a:gd name="T6" fmla="*/ 59 w 93"/>
                <a:gd name="T7" fmla="*/ 26 h 157"/>
                <a:gd name="T8" fmla="*/ 48 w 93"/>
                <a:gd name="T9" fmla="*/ 64 h 157"/>
                <a:gd name="T10" fmla="*/ 67 w 93"/>
                <a:gd name="T11" fmla="*/ 71 h 157"/>
                <a:gd name="T12" fmla="*/ 59 w 93"/>
                <a:gd name="T13" fmla="*/ 93 h 157"/>
                <a:gd name="T14" fmla="*/ 41 w 93"/>
                <a:gd name="T15" fmla="*/ 88 h 157"/>
                <a:gd name="T16" fmla="*/ 29 w 93"/>
                <a:gd name="T17" fmla="*/ 126 h 157"/>
                <a:gd name="T18" fmla="*/ 55 w 93"/>
                <a:gd name="T19" fmla="*/ 135 h 157"/>
                <a:gd name="T20" fmla="*/ 48 w 93"/>
                <a:gd name="T21" fmla="*/ 157 h 157"/>
                <a:gd name="T22" fmla="*/ 0 w 93"/>
                <a:gd name="T23" fmla="*/ 143 h 157"/>
                <a:gd name="T24" fmla="*/ 45 w 93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57">
                  <a:moveTo>
                    <a:pt x="45" y="0"/>
                  </a:moveTo>
                  <a:lnTo>
                    <a:pt x="93" y="14"/>
                  </a:lnTo>
                  <a:lnTo>
                    <a:pt x="88" y="36"/>
                  </a:lnTo>
                  <a:lnTo>
                    <a:pt x="59" y="26"/>
                  </a:lnTo>
                  <a:lnTo>
                    <a:pt x="48" y="64"/>
                  </a:lnTo>
                  <a:lnTo>
                    <a:pt x="67" y="71"/>
                  </a:lnTo>
                  <a:lnTo>
                    <a:pt x="59" y="93"/>
                  </a:lnTo>
                  <a:lnTo>
                    <a:pt x="41" y="88"/>
                  </a:lnTo>
                  <a:lnTo>
                    <a:pt x="29" y="126"/>
                  </a:lnTo>
                  <a:lnTo>
                    <a:pt x="55" y="135"/>
                  </a:lnTo>
                  <a:lnTo>
                    <a:pt x="48" y="157"/>
                  </a:lnTo>
                  <a:lnTo>
                    <a:pt x="0" y="14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5" name="Freeform 137"/>
            <p:cNvSpPr>
              <a:spLocks/>
            </p:cNvSpPr>
            <p:nvPr/>
          </p:nvSpPr>
          <p:spPr bwMode="auto">
            <a:xfrm>
              <a:off x="4318" y="2922"/>
              <a:ext cx="95" cy="154"/>
            </a:xfrm>
            <a:custGeom>
              <a:avLst/>
              <a:gdLst>
                <a:gd name="T0" fmla="*/ 28 w 95"/>
                <a:gd name="T1" fmla="*/ 21 h 154"/>
                <a:gd name="T2" fmla="*/ 38 w 95"/>
                <a:gd name="T3" fmla="*/ 0 h 154"/>
                <a:gd name="T4" fmla="*/ 95 w 95"/>
                <a:gd name="T5" fmla="*/ 24 h 154"/>
                <a:gd name="T6" fmla="*/ 88 w 95"/>
                <a:gd name="T7" fmla="*/ 43 h 154"/>
                <a:gd name="T8" fmla="*/ 69 w 95"/>
                <a:gd name="T9" fmla="*/ 36 h 154"/>
                <a:gd name="T10" fmla="*/ 21 w 95"/>
                <a:gd name="T11" fmla="*/ 154 h 154"/>
                <a:gd name="T12" fmla="*/ 0 w 95"/>
                <a:gd name="T13" fmla="*/ 145 h 154"/>
                <a:gd name="T14" fmla="*/ 47 w 95"/>
                <a:gd name="T15" fmla="*/ 29 h 154"/>
                <a:gd name="T16" fmla="*/ 28 w 95"/>
                <a:gd name="T17" fmla="*/ 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54">
                  <a:moveTo>
                    <a:pt x="28" y="21"/>
                  </a:moveTo>
                  <a:lnTo>
                    <a:pt x="38" y="0"/>
                  </a:lnTo>
                  <a:lnTo>
                    <a:pt x="95" y="24"/>
                  </a:lnTo>
                  <a:lnTo>
                    <a:pt x="88" y="43"/>
                  </a:lnTo>
                  <a:lnTo>
                    <a:pt x="69" y="36"/>
                  </a:lnTo>
                  <a:lnTo>
                    <a:pt x="21" y="154"/>
                  </a:lnTo>
                  <a:lnTo>
                    <a:pt x="0" y="145"/>
                  </a:lnTo>
                  <a:lnTo>
                    <a:pt x="47" y="29"/>
                  </a:lnTo>
                  <a:lnTo>
                    <a:pt x="28" y="21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6" name="Freeform 138"/>
            <p:cNvSpPr>
              <a:spLocks/>
            </p:cNvSpPr>
            <p:nvPr/>
          </p:nvSpPr>
          <p:spPr bwMode="auto">
            <a:xfrm>
              <a:off x="4377" y="2948"/>
              <a:ext cx="102" cy="155"/>
            </a:xfrm>
            <a:custGeom>
              <a:avLst/>
              <a:gdLst>
                <a:gd name="T0" fmla="*/ 36 w 102"/>
                <a:gd name="T1" fmla="*/ 22 h 155"/>
                <a:gd name="T2" fmla="*/ 45 w 102"/>
                <a:gd name="T3" fmla="*/ 0 h 155"/>
                <a:gd name="T4" fmla="*/ 102 w 102"/>
                <a:gd name="T5" fmla="*/ 29 h 155"/>
                <a:gd name="T6" fmla="*/ 93 w 102"/>
                <a:gd name="T7" fmla="*/ 50 h 155"/>
                <a:gd name="T8" fmla="*/ 74 w 102"/>
                <a:gd name="T9" fmla="*/ 41 h 155"/>
                <a:gd name="T10" fmla="*/ 19 w 102"/>
                <a:gd name="T11" fmla="*/ 155 h 155"/>
                <a:gd name="T12" fmla="*/ 0 w 102"/>
                <a:gd name="T13" fmla="*/ 145 h 155"/>
                <a:gd name="T14" fmla="*/ 55 w 102"/>
                <a:gd name="T15" fmla="*/ 31 h 155"/>
                <a:gd name="T16" fmla="*/ 36 w 102"/>
                <a:gd name="T17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55">
                  <a:moveTo>
                    <a:pt x="36" y="22"/>
                  </a:moveTo>
                  <a:lnTo>
                    <a:pt x="45" y="0"/>
                  </a:lnTo>
                  <a:lnTo>
                    <a:pt x="102" y="29"/>
                  </a:lnTo>
                  <a:lnTo>
                    <a:pt x="93" y="50"/>
                  </a:lnTo>
                  <a:lnTo>
                    <a:pt x="74" y="41"/>
                  </a:lnTo>
                  <a:lnTo>
                    <a:pt x="19" y="155"/>
                  </a:lnTo>
                  <a:lnTo>
                    <a:pt x="0" y="145"/>
                  </a:lnTo>
                  <a:lnTo>
                    <a:pt x="55" y="31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7" name="Freeform 139"/>
            <p:cNvSpPr>
              <a:spLocks/>
            </p:cNvSpPr>
            <p:nvPr/>
          </p:nvSpPr>
          <p:spPr bwMode="auto">
            <a:xfrm>
              <a:off x="4420" y="2986"/>
              <a:ext cx="118" cy="155"/>
            </a:xfrm>
            <a:custGeom>
              <a:avLst/>
              <a:gdLst>
                <a:gd name="T0" fmla="*/ 76 w 118"/>
                <a:gd name="T1" fmla="*/ 0 h 155"/>
                <a:gd name="T2" fmla="*/ 118 w 118"/>
                <a:gd name="T3" fmla="*/ 24 h 155"/>
                <a:gd name="T4" fmla="*/ 106 w 118"/>
                <a:gd name="T5" fmla="*/ 43 h 155"/>
                <a:gd name="T6" fmla="*/ 83 w 118"/>
                <a:gd name="T7" fmla="*/ 29 h 155"/>
                <a:gd name="T8" fmla="*/ 64 w 118"/>
                <a:gd name="T9" fmla="*/ 64 h 155"/>
                <a:gd name="T10" fmla="*/ 80 w 118"/>
                <a:gd name="T11" fmla="*/ 74 h 155"/>
                <a:gd name="T12" fmla="*/ 69 w 118"/>
                <a:gd name="T13" fmla="*/ 95 h 155"/>
                <a:gd name="T14" fmla="*/ 52 w 118"/>
                <a:gd name="T15" fmla="*/ 86 h 155"/>
                <a:gd name="T16" fmla="*/ 31 w 118"/>
                <a:gd name="T17" fmla="*/ 119 h 155"/>
                <a:gd name="T18" fmla="*/ 54 w 118"/>
                <a:gd name="T19" fmla="*/ 133 h 155"/>
                <a:gd name="T20" fmla="*/ 42 w 118"/>
                <a:gd name="T21" fmla="*/ 155 h 155"/>
                <a:gd name="T22" fmla="*/ 0 w 118"/>
                <a:gd name="T23" fmla="*/ 128 h 155"/>
                <a:gd name="T24" fmla="*/ 76 w 118"/>
                <a:gd name="T2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55">
                  <a:moveTo>
                    <a:pt x="76" y="0"/>
                  </a:moveTo>
                  <a:lnTo>
                    <a:pt x="118" y="24"/>
                  </a:lnTo>
                  <a:lnTo>
                    <a:pt x="106" y="43"/>
                  </a:lnTo>
                  <a:lnTo>
                    <a:pt x="83" y="29"/>
                  </a:lnTo>
                  <a:lnTo>
                    <a:pt x="64" y="64"/>
                  </a:lnTo>
                  <a:lnTo>
                    <a:pt x="80" y="74"/>
                  </a:lnTo>
                  <a:lnTo>
                    <a:pt x="69" y="95"/>
                  </a:lnTo>
                  <a:lnTo>
                    <a:pt x="52" y="86"/>
                  </a:lnTo>
                  <a:lnTo>
                    <a:pt x="31" y="119"/>
                  </a:lnTo>
                  <a:lnTo>
                    <a:pt x="54" y="133"/>
                  </a:lnTo>
                  <a:lnTo>
                    <a:pt x="42" y="155"/>
                  </a:lnTo>
                  <a:lnTo>
                    <a:pt x="0" y="12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8" name="Freeform 140"/>
            <p:cNvSpPr>
              <a:spLocks noEditPoints="1"/>
            </p:cNvSpPr>
            <p:nvPr/>
          </p:nvSpPr>
          <p:spPr bwMode="auto">
            <a:xfrm>
              <a:off x="4472" y="3022"/>
              <a:ext cx="123" cy="157"/>
            </a:xfrm>
            <a:custGeom>
              <a:avLst/>
              <a:gdLst>
                <a:gd name="T0" fmla="*/ 13 w 52"/>
                <a:gd name="T1" fmla="*/ 61 h 66"/>
                <a:gd name="T2" fmla="*/ 24 w 52"/>
                <a:gd name="T3" fmla="*/ 36 h 66"/>
                <a:gd name="T4" fmla="*/ 22 w 52"/>
                <a:gd name="T5" fmla="*/ 35 h 66"/>
                <a:gd name="T6" fmla="*/ 7 w 52"/>
                <a:gd name="T7" fmla="*/ 57 h 66"/>
                <a:gd name="T8" fmla="*/ 0 w 52"/>
                <a:gd name="T9" fmla="*/ 52 h 66"/>
                <a:gd name="T10" fmla="*/ 35 w 52"/>
                <a:gd name="T11" fmla="*/ 0 h 66"/>
                <a:gd name="T12" fmla="*/ 43 w 52"/>
                <a:gd name="T13" fmla="*/ 5 h 66"/>
                <a:gd name="T14" fmla="*/ 46 w 52"/>
                <a:gd name="T15" fmla="*/ 29 h 66"/>
                <a:gd name="T16" fmla="*/ 33 w 52"/>
                <a:gd name="T17" fmla="*/ 38 h 66"/>
                <a:gd name="T18" fmla="*/ 21 w 52"/>
                <a:gd name="T19" fmla="*/ 66 h 66"/>
                <a:gd name="T20" fmla="*/ 13 w 52"/>
                <a:gd name="T21" fmla="*/ 61 h 66"/>
                <a:gd name="T22" fmla="*/ 27 w 52"/>
                <a:gd name="T23" fmla="*/ 28 h 66"/>
                <a:gd name="T24" fmla="*/ 32 w 52"/>
                <a:gd name="T25" fmla="*/ 29 h 66"/>
                <a:gd name="T26" fmla="*/ 38 w 52"/>
                <a:gd name="T27" fmla="*/ 24 h 66"/>
                <a:gd name="T28" fmla="*/ 41 w 52"/>
                <a:gd name="T29" fmla="*/ 16 h 66"/>
                <a:gd name="T30" fmla="*/ 38 w 52"/>
                <a:gd name="T31" fmla="*/ 13 h 66"/>
                <a:gd name="T32" fmla="*/ 27 w 52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66">
                  <a:moveTo>
                    <a:pt x="13" y="61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52" y="11"/>
                    <a:pt x="52" y="19"/>
                    <a:pt x="46" y="29"/>
                  </a:cubicBezTo>
                  <a:cubicBezTo>
                    <a:pt x="42" y="34"/>
                    <a:pt x="38" y="38"/>
                    <a:pt x="33" y="38"/>
                  </a:cubicBezTo>
                  <a:cubicBezTo>
                    <a:pt x="21" y="66"/>
                    <a:pt x="21" y="66"/>
                    <a:pt x="21" y="66"/>
                  </a:cubicBezTo>
                  <a:lnTo>
                    <a:pt x="13" y="61"/>
                  </a:lnTo>
                  <a:close/>
                  <a:moveTo>
                    <a:pt x="27" y="28"/>
                  </a:moveTo>
                  <a:cubicBezTo>
                    <a:pt x="28" y="29"/>
                    <a:pt x="30" y="30"/>
                    <a:pt x="32" y="29"/>
                  </a:cubicBezTo>
                  <a:cubicBezTo>
                    <a:pt x="33" y="29"/>
                    <a:pt x="36" y="28"/>
                    <a:pt x="38" y="24"/>
                  </a:cubicBezTo>
                  <a:cubicBezTo>
                    <a:pt x="41" y="21"/>
                    <a:pt x="41" y="18"/>
                    <a:pt x="41" y="16"/>
                  </a:cubicBezTo>
                  <a:cubicBezTo>
                    <a:pt x="40" y="14"/>
                    <a:pt x="39" y="13"/>
                    <a:pt x="38" y="13"/>
                  </a:cubicBezTo>
                  <a:lnTo>
                    <a:pt x="27" y="28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9" name="Freeform 141"/>
            <p:cNvSpPr>
              <a:spLocks noEditPoints="1"/>
            </p:cNvSpPr>
            <p:nvPr/>
          </p:nvSpPr>
          <p:spPr bwMode="auto">
            <a:xfrm>
              <a:off x="4747" y="3359"/>
              <a:ext cx="149" cy="114"/>
            </a:xfrm>
            <a:custGeom>
              <a:avLst/>
              <a:gdLst>
                <a:gd name="T0" fmla="*/ 0 w 63"/>
                <a:gd name="T1" fmla="*/ 30 h 48"/>
                <a:gd name="T2" fmla="*/ 55 w 63"/>
                <a:gd name="T3" fmla="*/ 0 h 48"/>
                <a:gd name="T4" fmla="*/ 59 w 63"/>
                <a:gd name="T5" fmla="*/ 7 h 48"/>
                <a:gd name="T6" fmla="*/ 62 w 63"/>
                <a:gd name="T7" fmla="*/ 20 h 48"/>
                <a:gd name="T8" fmla="*/ 53 w 63"/>
                <a:gd name="T9" fmla="*/ 30 h 48"/>
                <a:gd name="T10" fmla="*/ 46 w 63"/>
                <a:gd name="T11" fmla="*/ 32 h 48"/>
                <a:gd name="T12" fmla="*/ 38 w 63"/>
                <a:gd name="T13" fmla="*/ 31 h 48"/>
                <a:gd name="T14" fmla="*/ 34 w 63"/>
                <a:gd name="T15" fmla="*/ 40 h 48"/>
                <a:gd name="T16" fmla="*/ 28 w 63"/>
                <a:gd name="T17" fmla="*/ 44 h 48"/>
                <a:gd name="T18" fmla="*/ 16 w 63"/>
                <a:gd name="T19" fmla="*/ 47 h 48"/>
                <a:gd name="T20" fmla="*/ 5 w 63"/>
                <a:gd name="T21" fmla="*/ 40 h 48"/>
                <a:gd name="T22" fmla="*/ 0 w 63"/>
                <a:gd name="T23" fmla="*/ 30 h 48"/>
                <a:gd name="T24" fmla="*/ 12 w 63"/>
                <a:gd name="T25" fmla="*/ 34 h 48"/>
                <a:gd name="T26" fmla="*/ 15 w 63"/>
                <a:gd name="T27" fmla="*/ 37 h 48"/>
                <a:gd name="T28" fmla="*/ 24 w 63"/>
                <a:gd name="T29" fmla="*/ 35 h 48"/>
                <a:gd name="T30" fmla="*/ 31 w 63"/>
                <a:gd name="T31" fmla="*/ 29 h 48"/>
                <a:gd name="T32" fmla="*/ 29 w 63"/>
                <a:gd name="T33" fmla="*/ 25 h 48"/>
                <a:gd name="T34" fmla="*/ 12 w 63"/>
                <a:gd name="T35" fmla="*/ 34 h 48"/>
                <a:gd name="T36" fmla="*/ 37 w 63"/>
                <a:gd name="T37" fmla="*/ 20 h 48"/>
                <a:gd name="T38" fmla="*/ 40 w 63"/>
                <a:gd name="T39" fmla="*/ 24 h 48"/>
                <a:gd name="T40" fmla="*/ 48 w 63"/>
                <a:gd name="T41" fmla="*/ 22 h 48"/>
                <a:gd name="T42" fmla="*/ 53 w 63"/>
                <a:gd name="T43" fmla="*/ 17 h 48"/>
                <a:gd name="T44" fmla="*/ 52 w 63"/>
                <a:gd name="T45" fmla="*/ 12 h 48"/>
                <a:gd name="T46" fmla="*/ 37 w 63"/>
                <a:gd name="T47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3" h="48">
                  <a:moveTo>
                    <a:pt x="0" y="3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2" y="12"/>
                    <a:pt x="63" y="16"/>
                    <a:pt x="62" y="20"/>
                  </a:cubicBezTo>
                  <a:cubicBezTo>
                    <a:pt x="61" y="24"/>
                    <a:pt x="58" y="27"/>
                    <a:pt x="53" y="30"/>
                  </a:cubicBezTo>
                  <a:cubicBezTo>
                    <a:pt x="50" y="31"/>
                    <a:pt x="48" y="32"/>
                    <a:pt x="46" y="32"/>
                  </a:cubicBezTo>
                  <a:cubicBezTo>
                    <a:pt x="43" y="32"/>
                    <a:pt x="41" y="32"/>
                    <a:pt x="38" y="31"/>
                  </a:cubicBezTo>
                  <a:cubicBezTo>
                    <a:pt x="38" y="34"/>
                    <a:pt x="37" y="36"/>
                    <a:pt x="34" y="40"/>
                  </a:cubicBezTo>
                  <a:cubicBezTo>
                    <a:pt x="33" y="41"/>
                    <a:pt x="31" y="43"/>
                    <a:pt x="28" y="44"/>
                  </a:cubicBezTo>
                  <a:cubicBezTo>
                    <a:pt x="24" y="46"/>
                    <a:pt x="20" y="48"/>
                    <a:pt x="16" y="47"/>
                  </a:cubicBezTo>
                  <a:cubicBezTo>
                    <a:pt x="12" y="47"/>
                    <a:pt x="8" y="45"/>
                    <a:pt x="5" y="40"/>
                  </a:cubicBezTo>
                  <a:lnTo>
                    <a:pt x="0" y="30"/>
                  </a:lnTo>
                  <a:close/>
                  <a:moveTo>
                    <a:pt x="12" y="34"/>
                  </a:moveTo>
                  <a:cubicBezTo>
                    <a:pt x="13" y="35"/>
                    <a:pt x="14" y="36"/>
                    <a:pt x="15" y="37"/>
                  </a:cubicBezTo>
                  <a:cubicBezTo>
                    <a:pt x="17" y="38"/>
                    <a:pt x="20" y="38"/>
                    <a:pt x="24" y="35"/>
                  </a:cubicBezTo>
                  <a:cubicBezTo>
                    <a:pt x="29" y="33"/>
                    <a:pt x="30" y="31"/>
                    <a:pt x="31" y="29"/>
                  </a:cubicBezTo>
                  <a:cubicBezTo>
                    <a:pt x="31" y="27"/>
                    <a:pt x="30" y="25"/>
                    <a:pt x="29" y="25"/>
                  </a:cubicBezTo>
                  <a:lnTo>
                    <a:pt x="12" y="34"/>
                  </a:lnTo>
                  <a:close/>
                  <a:moveTo>
                    <a:pt x="37" y="20"/>
                  </a:moveTo>
                  <a:cubicBezTo>
                    <a:pt x="37" y="21"/>
                    <a:pt x="38" y="23"/>
                    <a:pt x="40" y="24"/>
                  </a:cubicBezTo>
                  <a:cubicBezTo>
                    <a:pt x="41" y="25"/>
                    <a:pt x="44" y="25"/>
                    <a:pt x="48" y="22"/>
                  </a:cubicBezTo>
                  <a:cubicBezTo>
                    <a:pt x="51" y="20"/>
                    <a:pt x="53" y="18"/>
                    <a:pt x="53" y="17"/>
                  </a:cubicBezTo>
                  <a:cubicBezTo>
                    <a:pt x="53" y="15"/>
                    <a:pt x="52" y="13"/>
                    <a:pt x="52" y="12"/>
                  </a:cubicBezTo>
                  <a:lnTo>
                    <a:pt x="37" y="20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0" name="Freeform 142"/>
            <p:cNvSpPr>
              <a:spLocks/>
            </p:cNvSpPr>
            <p:nvPr/>
          </p:nvSpPr>
          <p:spPr bwMode="auto">
            <a:xfrm>
              <a:off x="4780" y="3433"/>
              <a:ext cx="156" cy="107"/>
            </a:xfrm>
            <a:custGeom>
              <a:avLst/>
              <a:gdLst>
                <a:gd name="T0" fmla="*/ 137 w 156"/>
                <a:gd name="T1" fmla="*/ 0 h 107"/>
                <a:gd name="T2" fmla="*/ 156 w 156"/>
                <a:gd name="T3" fmla="*/ 45 h 107"/>
                <a:gd name="T4" fmla="*/ 137 w 156"/>
                <a:gd name="T5" fmla="*/ 55 h 107"/>
                <a:gd name="T6" fmla="*/ 126 w 156"/>
                <a:gd name="T7" fmla="*/ 28 h 107"/>
                <a:gd name="T8" fmla="*/ 90 w 156"/>
                <a:gd name="T9" fmla="*/ 45 h 107"/>
                <a:gd name="T10" fmla="*/ 97 w 156"/>
                <a:gd name="T11" fmla="*/ 64 h 107"/>
                <a:gd name="T12" fmla="*/ 76 w 156"/>
                <a:gd name="T13" fmla="*/ 74 h 107"/>
                <a:gd name="T14" fmla="*/ 66 w 156"/>
                <a:gd name="T15" fmla="*/ 55 h 107"/>
                <a:gd name="T16" fmla="*/ 31 w 156"/>
                <a:gd name="T17" fmla="*/ 71 h 107"/>
                <a:gd name="T18" fmla="*/ 40 w 156"/>
                <a:gd name="T19" fmla="*/ 97 h 107"/>
                <a:gd name="T20" fmla="*/ 21 w 156"/>
                <a:gd name="T21" fmla="*/ 107 h 107"/>
                <a:gd name="T22" fmla="*/ 0 w 156"/>
                <a:gd name="T23" fmla="*/ 62 h 107"/>
                <a:gd name="T24" fmla="*/ 137 w 156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107">
                  <a:moveTo>
                    <a:pt x="137" y="0"/>
                  </a:moveTo>
                  <a:lnTo>
                    <a:pt x="156" y="45"/>
                  </a:lnTo>
                  <a:lnTo>
                    <a:pt x="137" y="55"/>
                  </a:lnTo>
                  <a:lnTo>
                    <a:pt x="126" y="28"/>
                  </a:lnTo>
                  <a:lnTo>
                    <a:pt x="90" y="45"/>
                  </a:lnTo>
                  <a:lnTo>
                    <a:pt x="97" y="64"/>
                  </a:lnTo>
                  <a:lnTo>
                    <a:pt x="76" y="74"/>
                  </a:lnTo>
                  <a:lnTo>
                    <a:pt x="66" y="55"/>
                  </a:lnTo>
                  <a:lnTo>
                    <a:pt x="31" y="71"/>
                  </a:lnTo>
                  <a:lnTo>
                    <a:pt x="40" y="97"/>
                  </a:lnTo>
                  <a:lnTo>
                    <a:pt x="21" y="107"/>
                  </a:lnTo>
                  <a:lnTo>
                    <a:pt x="0" y="6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1" name="Freeform 143"/>
            <p:cNvSpPr>
              <a:spLocks/>
            </p:cNvSpPr>
            <p:nvPr/>
          </p:nvSpPr>
          <p:spPr bwMode="auto">
            <a:xfrm>
              <a:off x="4808" y="3504"/>
              <a:ext cx="152" cy="93"/>
            </a:xfrm>
            <a:custGeom>
              <a:avLst/>
              <a:gdLst>
                <a:gd name="T0" fmla="*/ 47 w 64"/>
                <a:gd name="T1" fmla="*/ 17 h 39"/>
                <a:gd name="T2" fmla="*/ 52 w 64"/>
                <a:gd name="T3" fmla="*/ 15 h 39"/>
                <a:gd name="T4" fmla="*/ 54 w 64"/>
                <a:gd name="T5" fmla="*/ 11 h 39"/>
                <a:gd name="T6" fmla="*/ 47 w 64"/>
                <a:gd name="T7" fmla="*/ 10 h 39"/>
                <a:gd name="T8" fmla="*/ 42 w 64"/>
                <a:gd name="T9" fmla="*/ 15 h 39"/>
                <a:gd name="T10" fmla="*/ 36 w 64"/>
                <a:gd name="T11" fmla="*/ 22 h 39"/>
                <a:gd name="T12" fmla="*/ 29 w 64"/>
                <a:gd name="T13" fmla="*/ 31 h 39"/>
                <a:gd name="T14" fmla="*/ 21 w 64"/>
                <a:gd name="T15" fmla="*/ 36 h 39"/>
                <a:gd name="T16" fmla="*/ 10 w 64"/>
                <a:gd name="T17" fmla="*/ 38 h 39"/>
                <a:gd name="T18" fmla="*/ 2 w 64"/>
                <a:gd name="T19" fmla="*/ 30 h 39"/>
                <a:gd name="T20" fmla="*/ 3 w 64"/>
                <a:gd name="T21" fmla="*/ 17 h 39"/>
                <a:gd name="T22" fmla="*/ 14 w 64"/>
                <a:gd name="T23" fmla="*/ 11 h 39"/>
                <a:gd name="T24" fmla="*/ 18 w 64"/>
                <a:gd name="T25" fmla="*/ 19 h 39"/>
                <a:gd name="T26" fmla="*/ 12 w 64"/>
                <a:gd name="T27" fmla="*/ 22 h 39"/>
                <a:gd name="T28" fmla="*/ 10 w 64"/>
                <a:gd name="T29" fmla="*/ 27 h 39"/>
                <a:gd name="T30" fmla="*/ 17 w 64"/>
                <a:gd name="T31" fmla="*/ 28 h 39"/>
                <a:gd name="T32" fmla="*/ 23 w 64"/>
                <a:gd name="T33" fmla="*/ 23 h 39"/>
                <a:gd name="T34" fmla="*/ 26 w 64"/>
                <a:gd name="T35" fmla="*/ 20 h 39"/>
                <a:gd name="T36" fmla="*/ 32 w 64"/>
                <a:gd name="T37" fmla="*/ 12 h 39"/>
                <a:gd name="T38" fmla="*/ 40 w 64"/>
                <a:gd name="T39" fmla="*/ 4 h 39"/>
                <a:gd name="T40" fmla="*/ 44 w 64"/>
                <a:gd name="T41" fmla="*/ 1 h 39"/>
                <a:gd name="T42" fmla="*/ 54 w 64"/>
                <a:gd name="T43" fmla="*/ 1 h 39"/>
                <a:gd name="T44" fmla="*/ 62 w 64"/>
                <a:gd name="T45" fmla="*/ 8 h 39"/>
                <a:gd name="T46" fmla="*/ 60 w 64"/>
                <a:gd name="T47" fmla="*/ 20 h 39"/>
                <a:gd name="T48" fmla="*/ 51 w 64"/>
                <a:gd name="T49" fmla="*/ 26 h 39"/>
                <a:gd name="T50" fmla="*/ 47 w 64"/>
                <a:gd name="T51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39">
                  <a:moveTo>
                    <a:pt x="47" y="17"/>
                  </a:moveTo>
                  <a:cubicBezTo>
                    <a:pt x="49" y="17"/>
                    <a:pt x="51" y="16"/>
                    <a:pt x="52" y="15"/>
                  </a:cubicBezTo>
                  <a:cubicBezTo>
                    <a:pt x="54" y="14"/>
                    <a:pt x="55" y="12"/>
                    <a:pt x="54" y="11"/>
                  </a:cubicBezTo>
                  <a:cubicBezTo>
                    <a:pt x="53" y="9"/>
                    <a:pt x="51" y="9"/>
                    <a:pt x="47" y="10"/>
                  </a:cubicBezTo>
                  <a:cubicBezTo>
                    <a:pt x="45" y="11"/>
                    <a:pt x="43" y="12"/>
                    <a:pt x="42" y="15"/>
                  </a:cubicBezTo>
                  <a:cubicBezTo>
                    <a:pt x="40" y="17"/>
                    <a:pt x="38" y="19"/>
                    <a:pt x="36" y="22"/>
                  </a:cubicBezTo>
                  <a:cubicBezTo>
                    <a:pt x="34" y="25"/>
                    <a:pt x="32" y="28"/>
                    <a:pt x="29" y="31"/>
                  </a:cubicBezTo>
                  <a:cubicBezTo>
                    <a:pt x="27" y="33"/>
                    <a:pt x="24" y="35"/>
                    <a:pt x="21" y="36"/>
                  </a:cubicBezTo>
                  <a:cubicBezTo>
                    <a:pt x="17" y="38"/>
                    <a:pt x="13" y="39"/>
                    <a:pt x="10" y="38"/>
                  </a:cubicBezTo>
                  <a:cubicBezTo>
                    <a:pt x="6" y="37"/>
                    <a:pt x="3" y="35"/>
                    <a:pt x="2" y="30"/>
                  </a:cubicBezTo>
                  <a:cubicBezTo>
                    <a:pt x="0" y="24"/>
                    <a:pt x="1" y="20"/>
                    <a:pt x="3" y="17"/>
                  </a:cubicBezTo>
                  <a:cubicBezTo>
                    <a:pt x="6" y="14"/>
                    <a:pt x="10" y="13"/>
                    <a:pt x="14" y="1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6" y="20"/>
                    <a:pt x="13" y="21"/>
                    <a:pt x="12" y="22"/>
                  </a:cubicBezTo>
                  <a:cubicBezTo>
                    <a:pt x="10" y="24"/>
                    <a:pt x="9" y="25"/>
                    <a:pt x="10" y="27"/>
                  </a:cubicBezTo>
                  <a:cubicBezTo>
                    <a:pt x="10" y="29"/>
                    <a:pt x="14" y="29"/>
                    <a:pt x="17" y="28"/>
                  </a:cubicBezTo>
                  <a:cubicBezTo>
                    <a:pt x="19" y="27"/>
                    <a:pt x="21" y="26"/>
                    <a:pt x="23" y="23"/>
                  </a:cubicBezTo>
                  <a:cubicBezTo>
                    <a:pt x="24" y="22"/>
                    <a:pt x="25" y="21"/>
                    <a:pt x="26" y="20"/>
                  </a:cubicBezTo>
                  <a:cubicBezTo>
                    <a:pt x="28" y="17"/>
                    <a:pt x="30" y="15"/>
                    <a:pt x="32" y="12"/>
                  </a:cubicBezTo>
                  <a:cubicBezTo>
                    <a:pt x="34" y="9"/>
                    <a:pt x="37" y="6"/>
                    <a:pt x="40" y="4"/>
                  </a:cubicBezTo>
                  <a:cubicBezTo>
                    <a:pt x="41" y="3"/>
                    <a:pt x="42" y="2"/>
                    <a:pt x="44" y="1"/>
                  </a:cubicBezTo>
                  <a:cubicBezTo>
                    <a:pt x="47" y="0"/>
                    <a:pt x="51" y="0"/>
                    <a:pt x="54" y="1"/>
                  </a:cubicBezTo>
                  <a:cubicBezTo>
                    <a:pt x="58" y="2"/>
                    <a:pt x="60" y="4"/>
                    <a:pt x="62" y="8"/>
                  </a:cubicBezTo>
                  <a:cubicBezTo>
                    <a:pt x="64" y="13"/>
                    <a:pt x="63" y="17"/>
                    <a:pt x="60" y="20"/>
                  </a:cubicBezTo>
                  <a:cubicBezTo>
                    <a:pt x="58" y="23"/>
                    <a:pt x="54" y="24"/>
                    <a:pt x="51" y="26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2" name="Freeform 144"/>
            <p:cNvSpPr>
              <a:spLocks/>
            </p:cNvSpPr>
            <p:nvPr/>
          </p:nvSpPr>
          <p:spPr bwMode="auto">
            <a:xfrm>
              <a:off x="4830" y="3564"/>
              <a:ext cx="156" cy="80"/>
            </a:xfrm>
            <a:custGeom>
              <a:avLst/>
              <a:gdLst>
                <a:gd name="T0" fmla="*/ 116 w 156"/>
                <a:gd name="T1" fmla="*/ 7 h 80"/>
                <a:gd name="T2" fmla="*/ 137 w 156"/>
                <a:gd name="T3" fmla="*/ 0 h 80"/>
                <a:gd name="T4" fmla="*/ 156 w 156"/>
                <a:gd name="T5" fmla="*/ 61 h 80"/>
                <a:gd name="T6" fmla="*/ 132 w 156"/>
                <a:gd name="T7" fmla="*/ 66 h 80"/>
                <a:gd name="T8" fmla="*/ 128 w 156"/>
                <a:gd name="T9" fmla="*/ 47 h 80"/>
                <a:gd name="T10" fmla="*/ 7 w 156"/>
                <a:gd name="T11" fmla="*/ 80 h 80"/>
                <a:gd name="T12" fmla="*/ 0 w 156"/>
                <a:gd name="T13" fmla="*/ 59 h 80"/>
                <a:gd name="T14" fmla="*/ 123 w 156"/>
                <a:gd name="T15" fmla="*/ 26 h 80"/>
                <a:gd name="T16" fmla="*/ 116 w 156"/>
                <a:gd name="T17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80">
                  <a:moveTo>
                    <a:pt x="116" y="7"/>
                  </a:moveTo>
                  <a:lnTo>
                    <a:pt x="137" y="0"/>
                  </a:lnTo>
                  <a:lnTo>
                    <a:pt x="156" y="61"/>
                  </a:lnTo>
                  <a:lnTo>
                    <a:pt x="132" y="66"/>
                  </a:lnTo>
                  <a:lnTo>
                    <a:pt x="128" y="47"/>
                  </a:lnTo>
                  <a:lnTo>
                    <a:pt x="7" y="80"/>
                  </a:lnTo>
                  <a:lnTo>
                    <a:pt x="0" y="59"/>
                  </a:lnTo>
                  <a:lnTo>
                    <a:pt x="123" y="26"/>
                  </a:lnTo>
                  <a:lnTo>
                    <a:pt x="116" y="7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045" name="needle_pointer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3769">
            <a:off x="3928856" y="2416414"/>
            <a:ext cx="4425434" cy="4425434"/>
          </a:xfrm>
          <a:prstGeom prst="rect">
            <a:avLst/>
          </a:prstGeom>
        </p:spPr>
      </p:pic>
      <p:sp>
        <p:nvSpPr>
          <p:cNvPr id="105" name="TextBox 104"/>
          <p:cNvSpPr txBox="1"/>
          <p:nvPr/>
        </p:nvSpPr>
        <p:spPr>
          <a:xfrm>
            <a:off x="9281855" y="2971795"/>
            <a:ext cx="183045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BEST EVER! 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With hard word and looking at the metrics constantly we are here!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3723798" y="152401"/>
            <a:ext cx="496300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We have the BEST services for our children and families to succeed</a:t>
            </a:r>
            <a:endParaRPr lang="en-US" sz="2400" dirty="0">
              <a:latin typeface="+mn-lt"/>
            </a:endParaRPr>
          </a:p>
        </p:txBody>
      </p:sp>
      <p:pic>
        <p:nvPicPr>
          <p:cNvPr id="46" name="Picture 4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09637" y="5408534"/>
            <a:ext cx="2791323" cy="7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07628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4200000">
                                      <p:cBhvr>
                                        <p:cTn id="12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-1500000">
                                      <p:cBhvr>
                                        <p:cTn id="14" dur="6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Rot by="7200000">
                                      <p:cBhvr>
                                        <p:cTn id="16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9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109" grpId="0" animBg="1"/>
      <p:bldP spid="107" grpId="0" animBg="1"/>
      <p:bldP spid="4" grpId="0" animBg="1"/>
      <p:bldP spid="10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25000">
              <a:schemeClr val="bg1">
                <a:lumMod val="9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Rectangle 27"/>
          <p:cNvSpPr/>
          <p:nvPr/>
        </p:nvSpPr>
        <p:spPr>
          <a:xfrm>
            <a:off x="898678" y="2895600"/>
            <a:ext cx="3845834" cy="1383942"/>
          </a:xfrm>
          <a:prstGeom prst="rect">
            <a:avLst/>
          </a:prstGeom>
          <a:gradFill flip="none" rotWithShape="1">
            <a:gsLst>
              <a:gs pos="0">
                <a:schemeClr val="accent3"/>
              </a:gs>
              <a:gs pos="100000">
                <a:srgbClr val="F3540D"/>
              </a:gs>
            </a:gsLst>
            <a:lin ang="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2082714" y="2895600"/>
            <a:ext cx="3845834" cy="1383942"/>
          </a:xfrm>
          <a:prstGeom prst="rect">
            <a:avLst/>
          </a:prstGeom>
          <a:gradFill flip="none" rotWithShape="1">
            <a:gsLst>
              <a:gs pos="0">
                <a:srgbClr val="F3540D"/>
              </a:gs>
              <a:gs pos="100000">
                <a:srgbClr val="FAA61A"/>
              </a:gs>
            </a:gsLst>
            <a:lin ang="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6" name="Rectangle 35"/>
          <p:cNvSpPr/>
          <p:nvPr/>
        </p:nvSpPr>
        <p:spPr>
          <a:xfrm>
            <a:off x="3265704" y="2895600"/>
            <a:ext cx="3845834" cy="1383942"/>
          </a:xfrm>
          <a:prstGeom prst="rect">
            <a:avLst/>
          </a:prstGeom>
          <a:gradFill>
            <a:gsLst>
              <a:gs pos="100000">
                <a:srgbClr val="F6EC43"/>
              </a:gs>
              <a:gs pos="0">
                <a:srgbClr val="FAA61A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Rectangle 48"/>
          <p:cNvSpPr/>
          <p:nvPr/>
        </p:nvSpPr>
        <p:spPr>
          <a:xfrm>
            <a:off x="4451242" y="2895600"/>
            <a:ext cx="3845834" cy="1383942"/>
          </a:xfrm>
          <a:prstGeom prst="rect">
            <a:avLst/>
          </a:prstGeom>
          <a:gradFill>
            <a:gsLst>
              <a:gs pos="100000">
                <a:srgbClr val="C2D82A"/>
              </a:gs>
              <a:gs pos="0">
                <a:srgbClr val="F6EC43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ectangle 50"/>
          <p:cNvSpPr/>
          <p:nvPr/>
        </p:nvSpPr>
        <p:spPr>
          <a:xfrm>
            <a:off x="5635704" y="2895600"/>
            <a:ext cx="3845834" cy="1383942"/>
          </a:xfrm>
          <a:prstGeom prst="rect">
            <a:avLst/>
          </a:prstGeom>
          <a:gradFill flip="none" rotWithShape="1">
            <a:gsLst>
              <a:gs pos="100000">
                <a:srgbClr val="00A651"/>
              </a:gs>
              <a:gs pos="0">
                <a:srgbClr val="C8DA2D"/>
              </a:gs>
            </a:gsLst>
            <a:lin ang="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2" name="Rectangle 51"/>
          <p:cNvSpPr/>
          <p:nvPr/>
        </p:nvSpPr>
        <p:spPr>
          <a:xfrm>
            <a:off x="6822055" y="2895600"/>
            <a:ext cx="3845834" cy="1383942"/>
          </a:xfrm>
          <a:prstGeom prst="rect">
            <a:avLst/>
          </a:prstGeom>
          <a:gradFill>
            <a:gsLst>
              <a:gs pos="0">
                <a:srgbClr val="00A651"/>
              </a:gs>
              <a:gs pos="100000">
                <a:srgbClr val="0067B4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8" name="Rectangle 107"/>
          <p:cNvSpPr/>
          <p:nvPr/>
        </p:nvSpPr>
        <p:spPr>
          <a:xfrm>
            <a:off x="8002554" y="2895600"/>
            <a:ext cx="3845834" cy="1383942"/>
          </a:xfrm>
          <a:prstGeom prst="rect">
            <a:avLst/>
          </a:prstGeom>
          <a:gradFill>
            <a:gsLst>
              <a:gs pos="100000">
                <a:srgbClr val="484BB4"/>
              </a:gs>
              <a:gs pos="0">
                <a:srgbClr val="0067B4"/>
              </a:gs>
            </a:gsLst>
            <a:lin ang="0" scaled="0"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hevron 2"/>
          <p:cNvSpPr/>
          <p:nvPr/>
        </p:nvSpPr>
        <p:spPr>
          <a:xfrm rot="5400000">
            <a:off x="4131760" y="2717614"/>
            <a:ext cx="2429400" cy="1485019"/>
          </a:xfrm>
          <a:prstGeom prst="chevron">
            <a:avLst/>
          </a:prstGeom>
          <a:gradFill flip="none" rotWithShape="1">
            <a:gsLst>
              <a:gs pos="0">
                <a:schemeClr val="tx1">
                  <a:lumMod val="50000"/>
                  <a:lumOff val="50000"/>
                </a:schemeClr>
              </a:gs>
              <a:gs pos="81000">
                <a:schemeClr val="bg1">
                  <a:lumMod val="95000"/>
                </a:schemeClr>
              </a:gs>
              <a:gs pos="34000">
                <a:schemeClr val="tx1">
                  <a:lumMod val="50000"/>
                  <a:lumOff val="50000"/>
                </a:schemeClr>
              </a:gs>
            </a:gsLst>
            <a:lin ang="0" scaled="0"/>
            <a:tileRect/>
          </a:gra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27" name="TextBox 126"/>
          <p:cNvSpPr txBox="1"/>
          <p:nvPr/>
        </p:nvSpPr>
        <p:spPr>
          <a:xfrm>
            <a:off x="8626664" y="2590799"/>
            <a:ext cx="3217541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b="1" dirty="0">
                <a:latin typeface="Century Gothic" panose="020B0502020202020204" pitchFamily="34" charset="0"/>
              </a:rPr>
              <a:t>BEST</a:t>
            </a:r>
            <a:endParaRPr lang="en-US" sz="1600" dirty="0">
              <a:latin typeface="Century Gothic" panose="020B0502020202020204" pitchFamily="34" charset="0"/>
            </a:endParaRPr>
          </a:p>
        </p:txBody>
      </p:sp>
      <p:pic>
        <p:nvPicPr>
          <p:cNvPr id="2" name="figure_raise_arms_spiral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6147" y="2558950"/>
            <a:ext cx="3714863" cy="5934286"/>
          </a:xfrm>
          <a:prstGeom prst="rect">
            <a:avLst/>
          </a:prstGeom>
        </p:spPr>
      </p:pic>
      <p:sp>
        <p:nvSpPr>
          <p:cNvPr id="30" name="TextBox 29"/>
          <p:cNvSpPr txBox="1"/>
          <p:nvPr/>
        </p:nvSpPr>
        <p:spPr>
          <a:xfrm>
            <a:off x="3352801" y="152401"/>
            <a:ext cx="56388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We want to be able to provide the best services for our children and families</a:t>
            </a:r>
            <a:endParaRPr lang="en-US" sz="2400"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41" name="sad_figure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277" y="752565"/>
            <a:ext cx="1486948" cy="2645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9622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3.7037E-7 L -0.1474 -0.00116 " pathEditMode="relative" rAng="0" ptsTypes="AA">
                                      <p:cBhvr>
                                        <p:cTn id="6" dur="11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378" y="-6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100"/>
                            </p:stCondLst>
                            <p:childTnLst>
                              <p:par>
                                <p:cTn id="8" presetID="63" presetClass="path" presetSubtype="0" accel="50000" decel="5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14739 -0.00116 L 0.3974 0.00116 " pathEditMode="relative" rAng="0" ptsTypes="AA">
                                      <p:cBhvr>
                                        <p:cTn id="9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823" y="11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tx1">
                <a:lumMod val="50000"/>
                <a:lumOff val="50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/>
          <p:cNvGrpSpPr/>
          <p:nvPr/>
        </p:nvGrpSpPr>
        <p:grpSpPr>
          <a:xfrm>
            <a:off x="3052008" y="757992"/>
            <a:ext cx="5983723" cy="1961439"/>
            <a:chOff x="1828800" y="1102601"/>
            <a:chExt cx="5469866" cy="1792999"/>
          </a:xfrm>
        </p:grpSpPr>
        <p:sp>
          <p:nvSpPr>
            <p:cNvPr id="7" name="Rounded Rectangle 6"/>
            <p:cNvSpPr/>
            <p:nvPr/>
          </p:nvSpPr>
          <p:spPr>
            <a:xfrm>
              <a:off x="1828800" y="1227654"/>
              <a:ext cx="5469866" cy="1667946"/>
            </a:xfrm>
            <a:prstGeom prst="round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2451658" y="1102601"/>
              <a:ext cx="4289956" cy="12097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br>
                <a:rPr lang="en-US" sz="2800" b="1" dirty="0">
                  <a:solidFill>
                    <a:schemeClr val="bg1"/>
                  </a:solidFill>
                  <a:latin typeface="Century Gothic" panose="020B0502020202020204" pitchFamily="34" charset="0"/>
                </a:rPr>
              </a:br>
              <a:r>
                <a:rPr lang="en-US" sz="2000" b="1" dirty="0">
                  <a:solidFill>
                    <a:schemeClr val="accent3"/>
                  </a:solidFill>
                  <a:latin typeface="Century Gothic" panose="020B0502020202020204" pitchFamily="34" charset="0"/>
                </a:rPr>
                <a:t>METRICS! </a:t>
              </a:r>
              <a:r>
                <a:rPr lang="en-US" sz="1600" dirty="0"/>
                <a:t>Is data that represents key indicators processes that organizations track and monitor to assess the state of the company.</a:t>
              </a:r>
              <a:endParaRPr lang="en-US" sz="1600" dirty="0">
                <a:latin typeface="Century Gothic" panose="020B0502020202020204" pitchFamily="34" charset="0"/>
              </a:endParaRPr>
            </a:p>
          </p:txBody>
        </p:sp>
      </p:grpSp>
      <p:sp>
        <p:nvSpPr>
          <p:cNvPr id="57" name="Rectangle 56"/>
          <p:cNvSpPr/>
          <p:nvPr/>
        </p:nvSpPr>
        <p:spPr>
          <a:xfrm>
            <a:off x="0" y="6124025"/>
            <a:ext cx="12192000" cy="71039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9000">
                <a:schemeClr val="tx1">
                  <a:lumMod val="85000"/>
                  <a:lumOff val="15000"/>
                </a:schemeClr>
              </a:gs>
              <a:gs pos="79000">
                <a:schemeClr val="tx1"/>
              </a:gs>
              <a:gs pos="100000">
                <a:schemeClr val="tx1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3" name="Meter"/>
          <p:cNvGrpSpPr/>
          <p:nvPr/>
        </p:nvGrpSpPr>
        <p:grpSpPr>
          <a:xfrm>
            <a:off x="3212514" y="2225842"/>
            <a:ext cx="5726950" cy="2877632"/>
            <a:chOff x="1928790" y="2590800"/>
            <a:chExt cx="5000625" cy="2512674"/>
          </a:xfrm>
        </p:grpSpPr>
        <p:sp>
          <p:nvSpPr>
            <p:cNvPr id="40" name="Freeform 5"/>
            <p:cNvSpPr>
              <a:spLocks/>
            </p:cNvSpPr>
            <p:nvPr/>
          </p:nvSpPr>
          <p:spPr bwMode="auto">
            <a:xfrm>
              <a:off x="1928790" y="2590800"/>
              <a:ext cx="5000625" cy="2512673"/>
            </a:xfrm>
            <a:custGeom>
              <a:avLst/>
              <a:gdLst>
                <a:gd name="T0" fmla="*/ 939 w 939"/>
                <a:gd name="T1" fmla="*/ 470 h 470"/>
                <a:gd name="T2" fmla="*/ 470 w 939"/>
                <a:gd name="T3" fmla="*/ 0 h 470"/>
                <a:gd name="T4" fmla="*/ 0 w 939"/>
                <a:gd name="T5" fmla="*/ 470 h 470"/>
                <a:gd name="T6" fmla="*/ 939 w 939"/>
                <a:gd name="T7" fmla="*/ 470 h 47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939" h="470">
                  <a:moveTo>
                    <a:pt x="939" y="470"/>
                  </a:moveTo>
                  <a:cubicBezTo>
                    <a:pt x="939" y="210"/>
                    <a:pt x="729" y="0"/>
                    <a:pt x="470" y="0"/>
                  </a:cubicBezTo>
                  <a:cubicBezTo>
                    <a:pt x="211" y="0"/>
                    <a:pt x="0" y="210"/>
                    <a:pt x="0" y="470"/>
                  </a:cubicBezTo>
                  <a:lnTo>
                    <a:pt x="939" y="470"/>
                  </a:lnTo>
                  <a:close/>
                </a:path>
              </a:pathLst>
            </a:custGeom>
            <a:gradFill>
              <a:gsLst>
                <a:gs pos="32000">
                  <a:schemeClr val="tx1">
                    <a:lumMod val="75000"/>
                    <a:lumOff val="25000"/>
                  </a:schemeClr>
                </a:gs>
                <a:gs pos="0">
                  <a:schemeClr val="bg1">
                    <a:lumMod val="50000"/>
                  </a:schemeClr>
                </a:gs>
                <a:gs pos="65000">
                  <a:schemeClr val="tx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1" name="Freeform 6"/>
            <p:cNvSpPr>
              <a:spLocks/>
            </p:cNvSpPr>
            <p:nvPr/>
          </p:nvSpPr>
          <p:spPr bwMode="auto">
            <a:xfrm>
              <a:off x="2135557" y="2795320"/>
              <a:ext cx="4591585" cy="2308154"/>
            </a:xfrm>
            <a:custGeom>
              <a:avLst/>
              <a:gdLst>
                <a:gd name="T0" fmla="*/ 862 w 862"/>
                <a:gd name="T1" fmla="*/ 432 h 432"/>
                <a:gd name="T2" fmla="*/ 431 w 862"/>
                <a:gd name="T3" fmla="*/ 0 h 432"/>
                <a:gd name="T4" fmla="*/ 0 w 862"/>
                <a:gd name="T5" fmla="*/ 432 h 432"/>
                <a:gd name="T6" fmla="*/ 862 w 862"/>
                <a:gd name="T7" fmla="*/ 432 h 4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62" h="432">
                  <a:moveTo>
                    <a:pt x="862" y="432"/>
                  </a:moveTo>
                  <a:cubicBezTo>
                    <a:pt x="862" y="193"/>
                    <a:pt x="669" y="0"/>
                    <a:pt x="431" y="0"/>
                  </a:cubicBezTo>
                  <a:cubicBezTo>
                    <a:pt x="193" y="0"/>
                    <a:pt x="0" y="193"/>
                    <a:pt x="0" y="432"/>
                  </a:cubicBezTo>
                  <a:lnTo>
                    <a:pt x="862" y="432"/>
                  </a:lnTo>
                  <a:close/>
                </a:path>
              </a:pathLst>
            </a:custGeom>
            <a:gradFill flip="none" rotWithShape="1">
              <a:gsLst>
                <a:gs pos="8000">
                  <a:schemeClr val="tx1">
                    <a:lumMod val="65000"/>
                    <a:lumOff val="35000"/>
                  </a:schemeClr>
                </a:gs>
                <a:gs pos="79070">
                  <a:schemeClr val="tx1"/>
                </a:gs>
              </a:gsLst>
              <a:lin ang="54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2" name="Freeform 7"/>
            <p:cNvSpPr>
              <a:spLocks/>
            </p:cNvSpPr>
            <p:nvPr/>
          </p:nvSpPr>
          <p:spPr bwMode="auto">
            <a:xfrm>
              <a:off x="4457196" y="3029057"/>
              <a:ext cx="469721" cy="438257"/>
            </a:xfrm>
            <a:custGeom>
              <a:avLst/>
              <a:gdLst>
                <a:gd name="T0" fmla="*/ 69 w 88"/>
                <a:gd name="T1" fmla="*/ 82 h 82"/>
                <a:gd name="T2" fmla="*/ 88 w 88"/>
                <a:gd name="T3" fmla="*/ 11 h 82"/>
                <a:gd name="T4" fmla="*/ 0 w 88"/>
                <a:gd name="T5" fmla="*/ 0 h 82"/>
                <a:gd name="T6" fmla="*/ 0 w 88"/>
                <a:gd name="T7" fmla="*/ 73 h 82"/>
                <a:gd name="T8" fmla="*/ 69 w 88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8" h="82">
                  <a:moveTo>
                    <a:pt x="69" y="82"/>
                  </a:moveTo>
                  <a:cubicBezTo>
                    <a:pt x="88" y="11"/>
                    <a:pt x="88" y="11"/>
                    <a:pt x="88" y="11"/>
                  </a:cubicBezTo>
                  <a:cubicBezTo>
                    <a:pt x="60" y="4"/>
                    <a:pt x="30" y="0"/>
                    <a:pt x="0" y="0"/>
                  </a:cubicBezTo>
                  <a:cubicBezTo>
                    <a:pt x="0" y="73"/>
                    <a:pt x="0" y="73"/>
                    <a:pt x="0" y="73"/>
                  </a:cubicBezTo>
                  <a:cubicBezTo>
                    <a:pt x="24" y="74"/>
                    <a:pt x="47" y="77"/>
                    <a:pt x="69" y="82"/>
                  </a:cubicBezTo>
                  <a:close/>
                </a:path>
              </a:pathLst>
            </a:custGeom>
            <a:solidFill>
              <a:srgbClr val="FFCC3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3" name="Freeform 8"/>
            <p:cNvSpPr>
              <a:spLocks/>
            </p:cNvSpPr>
            <p:nvPr/>
          </p:nvSpPr>
          <p:spPr bwMode="auto">
            <a:xfrm>
              <a:off x="4884216" y="3105471"/>
              <a:ext cx="532651" cy="516919"/>
            </a:xfrm>
            <a:custGeom>
              <a:avLst/>
              <a:gdLst>
                <a:gd name="T0" fmla="*/ 64 w 100"/>
                <a:gd name="T1" fmla="*/ 97 h 97"/>
                <a:gd name="T2" fmla="*/ 100 w 100"/>
                <a:gd name="T3" fmla="*/ 32 h 97"/>
                <a:gd name="T4" fmla="*/ 18 w 100"/>
                <a:gd name="T5" fmla="*/ 0 h 97"/>
                <a:gd name="T6" fmla="*/ 0 w 100"/>
                <a:gd name="T7" fmla="*/ 71 h 97"/>
                <a:gd name="T8" fmla="*/ 64 w 100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97">
                  <a:moveTo>
                    <a:pt x="64" y="97"/>
                  </a:moveTo>
                  <a:cubicBezTo>
                    <a:pt x="100" y="32"/>
                    <a:pt x="100" y="32"/>
                    <a:pt x="100" y="32"/>
                  </a:cubicBezTo>
                  <a:cubicBezTo>
                    <a:pt x="74" y="18"/>
                    <a:pt x="47" y="7"/>
                    <a:pt x="18" y="0"/>
                  </a:cubicBezTo>
                  <a:cubicBezTo>
                    <a:pt x="0" y="71"/>
                    <a:pt x="0" y="71"/>
                    <a:pt x="0" y="71"/>
                  </a:cubicBezTo>
                  <a:cubicBezTo>
                    <a:pt x="22" y="77"/>
                    <a:pt x="44" y="86"/>
                    <a:pt x="64" y="97"/>
                  </a:cubicBezTo>
                  <a:close/>
                </a:path>
              </a:pathLst>
            </a:custGeom>
            <a:solidFill>
              <a:srgbClr val="FAA61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4" name="Freeform 9"/>
            <p:cNvSpPr>
              <a:spLocks/>
            </p:cNvSpPr>
            <p:nvPr/>
          </p:nvSpPr>
          <p:spPr bwMode="auto">
            <a:xfrm>
              <a:off x="5873103" y="4044915"/>
              <a:ext cx="528156" cy="539393"/>
            </a:xfrm>
            <a:custGeom>
              <a:avLst/>
              <a:gdLst>
                <a:gd name="T0" fmla="*/ 28 w 99"/>
                <a:gd name="T1" fmla="*/ 101 h 101"/>
                <a:gd name="T2" fmla="*/ 99 w 99"/>
                <a:gd name="T3" fmla="*/ 80 h 101"/>
                <a:gd name="T4" fmla="*/ 63 w 99"/>
                <a:gd name="T5" fmla="*/ 0 h 101"/>
                <a:gd name="T6" fmla="*/ 0 w 99"/>
                <a:gd name="T7" fmla="*/ 38 h 101"/>
                <a:gd name="T8" fmla="*/ 28 w 99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01">
                  <a:moveTo>
                    <a:pt x="28" y="101"/>
                  </a:moveTo>
                  <a:cubicBezTo>
                    <a:pt x="99" y="80"/>
                    <a:pt x="99" y="80"/>
                    <a:pt x="99" y="80"/>
                  </a:cubicBezTo>
                  <a:cubicBezTo>
                    <a:pt x="90" y="52"/>
                    <a:pt x="78" y="25"/>
                    <a:pt x="63" y="0"/>
                  </a:cubicBezTo>
                  <a:cubicBezTo>
                    <a:pt x="0" y="38"/>
                    <a:pt x="0" y="38"/>
                    <a:pt x="0" y="38"/>
                  </a:cubicBezTo>
                  <a:cubicBezTo>
                    <a:pt x="11" y="58"/>
                    <a:pt x="21" y="79"/>
                    <a:pt x="28" y="101"/>
                  </a:cubicBezTo>
                  <a:close/>
                </a:path>
              </a:pathLst>
            </a:custGeom>
            <a:solidFill>
              <a:srgbClr val="C6161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5" name="Freeform 10"/>
            <p:cNvSpPr>
              <a:spLocks/>
            </p:cNvSpPr>
            <p:nvPr/>
          </p:nvSpPr>
          <p:spPr bwMode="auto">
            <a:xfrm>
              <a:off x="5273028" y="3307743"/>
              <a:ext cx="568610" cy="561867"/>
            </a:xfrm>
            <a:custGeom>
              <a:avLst/>
              <a:gdLst>
                <a:gd name="T0" fmla="*/ 56 w 107"/>
                <a:gd name="T1" fmla="*/ 105 h 105"/>
                <a:gd name="T2" fmla="*/ 107 w 107"/>
                <a:gd name="T3" fmla="*/ 52 h 105"/>
                <a:gd name="T4" fmla="*/ 36 w 107"/>
                <a:gd name="T5" fmla="*/ 0 h 105"/>
                <a:gd name="T6" fmla="*/ 0 w 107"/>
                <a:gd name="T7" fmla="*/ 64 h 105"/>
                <a:gd name="T8" fmla="*/ 56 w 107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7" h="105">
                  <a:moveTo>
                    <a:pt x="56" y="105"/>
                  </a:moveTo>
                  <a:cubicBezTo>
                    <a:pt x="107" y="52"/>
                    <a:pt x="107" y="52"/>
                    <a:pt x="107" y="52"/>
                  </a:cubicBezTo>
                  <a:cubicBezTo>
                    <a:pt x="86" y="32"/>
                    <a:pt x="62" y="15"/>
                    <a:pt x="36" y="0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20" y="76"/>
                    <a:pt x="39" y="90"/>
                    <a:pt x="56" y="105"/>
                  </a:cubicBezTo>
                  <a:close/>
                </a:path>
              </a:pathLst>
            </a:custGeom>
            <a:solidFill>
              <a:srgbClr val="F3712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6" name="Freeform 11"/>
            <p:cNvSpPr>
              <a:spLocks/>
            </p:cNvSpPr>
            <p:nvPr/>
          </p:nvSpPr>
          <p:spPr bwMode="auto">
            <a:xfrm>
              <a:off x="5612396" y="3629132"/>
              <a:ext cx="566363" cy="570858"/>
            </a:xfrm>
            <a:custGeom>
              <a:avLst/>
              <a:gdLst>
                <a:gd name="T0" fmla="*/ 43 w 106"/>
                <a:gd name="T1" fmla="*/ 107 h 107"/>
                <a:gd name="T2" fmla="*/ 106 w 106"/>
                <a:gd name="T3" fmla="*/ 69 h 107"/>
                <a:gd name="T4" fmla="*/ 51 w 106"/>
                <a:gd name="T5" fmla="*/ 0 h 107"/>
                <a:gd name="T6" fmla="*/ 0 w 106"/>
                <a:gd name="T7" fmla="*/ 53 h 107"/>
                <a:gd name="T8" fmla="*/ 43 w 106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7">
                  <a:moveTo>
                    <a:pt x="43" y="107"/>
                  </a:moveTo>
                  <a:cubicBezTo>
                    <a:pt x="106" y="69"/>
                    <a:pt x="106" y="69"/>
                    <a:pt x="106" y="69"/>
                  </a:cubicBezTo>
                  <a:cubicBezTo>
                    <a:pt x="90" y="44"/>
                    <a:pt x="72" y="21"/>
                    <a:pt x="51" y="0"/>
                  </a:cubicBezTo>
                  <a:cubicBezTo>
                    <a:pt x="0" y="53"/>
                    <a:pt x="0" y="53"/>
                    <a:pt x="0" y="53"/>
                  </a:cubicBezTo>
                  <a:cubicBezTo>
                    <a:pt x="16" y="69"/>
                    <a:pt x="31" y="87"/>
                    <a:pt x="43" y="107"/>
                  </a:cubicBezTo>
                  <a:close/>
                </a:path>
              </a:pathLst>
            </a:custGeom>
            <a:solidFill>
              <a:srgbClr val="F0492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7" name="Freeform 12"/>
            <p:cNvSpPr>
              <a:spLocks/>
            </p:cNvSpPr>
            <p:nvPr/>
          </p:nvSpPr>
          <p:spPr bwMode="auto">
            <a:xfrm>
              <a:off x="3935782" y="3029057"/>
              <a:ext cx="462979" cy="438257"/>
            </a:xfrm>
            <a:custGeom>
              <a:avLst/>
              <a:gdLst>
                <a:gd name="T0" fmla="*/ 19 w 87"/>
                <a:gd name="T1" fmla="*/ 82 h 82"/>
                <a:gd name="T2" fmla="*/ 0 w 87"/>
                <a:gd name="T3" fmla="*/ 11 h 82"/>
                <a:gd name="T4" fmla="*/ 87 w 87"/>
                <a:gd name="T5" fmla="*/ 0 h 82"/>
                <a:gd name="T6" fmla="*/ 87 w 87"/>
                <a:gd name="T7" fmla="*/ 73 h 82"/>
                <a:gd name="T8" fmla="*/ 19 w 87"/>
                <a:gd name="T9" fmla="*/ 82 h 8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7" h="82">
                  <a:moveTo>
                    <a:pt x="19" y="82"/>
                  </a:moveTo>
                  <a:cubicBezTo>
                    <a:pt x="0" y="11"/>
                    <a:pt x="0" y="11"/>
                    <a:pt x="0" y="11"/>
                  </a:cubicBezTo>
                  <a:cubicBezTo>
                    <a:pt x="28" y="4"/>
                    <a:pt x="57" y="0"/>
                    <a:pt x="87" y="0"/>
                  </a:cubicBezTo>
                  <a:cubicBezTo>
                    <a:pt x="87" y="73"/>
                    <a:pt x="87" y="73"/>
                    <a:pt x="87" y="73"/>
                  </a:cubicBezTo>
                  <a:cubicBezTo>
                    <a:pt x="64" y="74"/>
                    <a:pt x="41" y="77"/>
                    <a:pt x="19" y="82"/>
                  </a:cubicBezTo>
                  <a:close/>
                </a:path>
              </a:pathLst>
            </a:custGeom>
            <a:solidFill>
              <a:srgbClr val="F6EC4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8" name="Freeform 13"/>
            <p:cNvSpPr>
              <a:spLocks/>
            </p:cNvSpPr>
            <p:nvPr/>
          </p:nvSpPr>
          <p:spPr bwMode="auto">
            <a:xfrm>
              <a:off x="3445833" y="3105471"/>
              <a:ext cx="532651" cy="516919"/>
            </a:xfrm>
            <a:custGeom>
              <a:avLst/>
              <a:gdLst>
                <a:gd name="T0" fmla="*/ 36 w 100"/>
                <a:gd name="T1" fmla="*/ 97 h 97"/>
                <a:gd name="T2" fmla="*/ 0 w 100"/>
                <a:gd name="T3" fmla="*/ 32 h 97"/>
                <a:gd name="T4" fmla="*/ 81 w 100"/>
                <a:gd name="T5" fmla="*/ 0 h 97"/>
                <a:gd name="T6" fmla="*/ 100 w 100"/>
                <a:gd name="T7" fmla="*/ 71 h 97"/>
                <a:gd name="T8" fmla="*/ 36 w 100"/>
                <a:gd name="T9" fmla="*/ 97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0" h="97">
                  <a:moveTo>
                    <a:pt x="36" y="97"/>
                  </a:moveTo>
                  <a:cubicBezTo>
                    <a:pt x="0" y="32"/>
                    <a:pt x="0" y="32"/>
                    <a:pt x="0" y="32"/>
                  </a:cubicBezTo>
                  <a:cubicBezTo>
                    <a:pt x="25" y="18"/>
                    <a:pt x="53" y="7"/>
                    <a:pt x="81" y="0"/>
                  </a:cubicBezTo>
                  <a:cubicBezTo>
                    <a:pt x="100" y="71"/>
                    <a:pt x="100" y="71"/>
                    <a:pt x="100" y="71"/>
                  </a:cubicBezTo>
                  <a:cubicBezTo>
                    <a:pt x="78" y="77"/>
                    <a:pt x="56" y="86"/>
                    <a:pt x="36" y="97"/>
                  </a:cubicBezTo>
                  <a:close/>
                </a:path>
              </a:pathLst>
            </a:custGeom>
            <a:solidFill>
              <a:srgbClr val="DEE21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49" name="Freeform 14"/>
            <p:cNvSpPr>
              <a:spLocks/>
            </p:cNvSpPr>
            <p:nvPr/>
          </p:nvSpPr>
          <p:spPr bwMode="auto">
            <a:xfrm>
              <a:off x="2461441" y="4044915"/>
              <a:ext cx="525909" cy="539393"/>
            </a:xfrm>
            <a:custGeom>
              <a:avLst/>
              <a:gdLst>
                <a:gd name="T0" fmla="*/ 71 w 99"/>
                <a:gd name="T1" fmla="*/ 101 h 101"/>
                <a:gd name="T2" fmla="*/ 0 w 99"/>
                <a:gd name="T3" fmla="*/ 80 h 101"/>
                <a:gd name="T4" fmla="*/ 36 w 99"/>
                <a:gd name="T5" fmla="*/ 0 h 101"/>
                <a:gd name="T6" fmla="*/ 99 w 99"/>
                <a:gd name="T7" fmla="*/ 38 h 101"/>
                <a:gd name="T8" fmla="*/ 71 w 99"/>
                <a:gd name="T9" fmla="*/ 101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99" h="101">
                  <a:moveTo>
                    <a:pt x="71" y="101"/>
                  </a:moveTo>
                  <a:cubicBezTo>
                    <a:pt x="0" y="80"/>
                    <a:pt x="0" y="80"/>
                    <a:pt x="0" y="80"/>
                  </a:cubicBezTo>
                  <a:cubicBezTo>
                    <a:pt x="9" y="52"/>
                    <a:pt x="21" y="25"/>
                    <a:pt x="36" y="0"/>
                  </a:cubicBezTo>
                  <a:cubicBezTo>
                    <a:pt x="99" y="38"/>
                    <a:pt x="99" y="38"/>
                    <a:pt x="99" y="38"/>
                  </a:cubicBezTo>
                  <a:cubicBezTo>
                    <a:pt x="87" y="58"/>
                    <a:pt x="78" y="79"/>
                    <a:pt x="71" y="101"/>
                  </a:cubicBez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0" name="Freeform 15"/>
            <p:cNvSpPr>
              <a:spLocks/>
            </p:cNvSpPr>
            <p:nvPr/>
          </p:nvSpPr>
          <p:spPr bwMode="auto">
            <a:xfrm>
              <a:off x="3018814" y="3307743"/>
              <a:ext cx="566363" cy="561867"/>
            </a:xfrm>
            <a:custGeom>
              <a:avLst/>
              <a:gdLst>
                <a:gd name="T0" fmla="*/ 51 w 106"/>
                <a:gd name="T1" fmla="*/ 105 h 105"/>
                <a:gd name="T2" fmla="*/ 0 w 106"/>
                <a:gd name="T3" fmla="*/ 52 h 105"/>
                <a:gd name="T4" fmla="*/ 70 w 106"/>
                <a:gd name="T5" fmla="*/ 0 h 105"/>
                <a:gd name="T6" fmla="*/ 106 w 106"/>
                <a:gd name="T7" fmla="*/ 64 h 105"/>
                <a:gd name="T8" fmla="*/ 51 w 106"/>
                <a:gd name="T9" fmla="*/ 105 h 1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5">
                  <a:moveTo>
                    <a:pt x="51" y="105"/>
                  </a:moveTo>
                  <a:cubicBezTo>
                    <a:pt x="0" y="52"/>
                    <a:pt x="0" y="52"/>
                    <a:pt x="0" y="52"/>
                  </a:cubicBezTo>
                  <a:cubicBezTo>
                    <a:pt x="21" y="32"/>
                    <a:pt x="45" y="15"/>
                    <a:pt x="70" y="0"/>
                  </a:cubicBezTo>
                  <a:cubicBezTo>
                    <a:pt x="106" y="64"/>
                    <a:pt x="106" y="64"/>
                    <a:pt x="106" y="64"/>
                  </a:cubicBezTo>
                  <a:cubicBezTo>
                    <a:pt x="86" y="76"/>
                    <a:pt x="68" y="90"/>
                    <a:pt x="51" y="105"/>
                  </a:cubicBezTo>
                  <a:close/>
                </a:path>
              </a:pathLst>
            </a:custGeom>
            <a:solidFill>
              <a:srgbClr val="8FC73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1" name="Freeform 16"/>
            <p:cNvSpPr>
              <a:spLocks/>
            </p:cNvSpPr>
            <p:nvPr/>
          </p:nvSpPr>
          <p:spPr bwMode="auto">
            <a:xfrm>
              <a:off x="2683940" y="3629132"/>
              <a:ext cx="564116" cy="570858"/>
            </a:xfrm>
            <a:custGeom>
              <a:avLst/>
              <a:gdLst>
                <a:gd name="T0" fmla="*/ 63 w 106"/>
                <a:gd name="T1" fmla="*/ 107 h 107"/>
                <a:gd name="T2" fmla="*/ 0 w 106"/>
                <a:gd name="T3" fmla="*/ 69 h 107"/>
                <a:gd name="T4" fmla="*/ 55 w 106"/>
                <a:gd name="T5" fmla="*/ 0 h 107"/>
                <a:gd name="T6" fmla="*/ 106 w 106"/>
                <a:gd name="T7" fmla="*/ 53 h 107"/>
                <a:gd name="T8" fmla="*/ 63 w 106"/>
                <a:gd name="T9" fmla="*/ 107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06" h="107">
                  <a:moveTo>
                    <a:pt x="63" y="107"/>
                  </a:moveTo>
                  <a:cubicBezTo>
                    <a:pt x="0" y="69"/>
                    <a:pt x="0" y="69"/>
                    <a:pt x="0" y="69"/>
                  </a:cubicBezTo>
                  <a:cubicBezTo>
                    <a:pt x="15" y="44"/>
                    <a:pt x="34" y="21"/>
                    <a:pt x="55" y="0"/>
                  </a:cubicBezTo>
                  <a:cubicBezTo>
                    <a:pt x="106" y="53"/>
                    <a:pt x="106" y="53"/>
                    <a:pt x="106" y="53"/>
                  </a:cubicBezTo>
                  <a:cubicBezTo>
                    <a:pt x="90" y="69"/>
                    <a:pt x="75" y="87"/>
                    <a:pt x="63" y="107"/>
                  </a:cubicBezTo>
                  <a:close/>
                </a:path>
              </a:pathLst>
            </a:custGeom>
            <a:solidFill>
              <a:srgbClr val="0DB14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54" name="Oval 53"/>
            <p:cNvSpPr>
              <a:spLocks noChangeArrowheads="1"/>
            </p:cNvSpPr>
            <p:nvPr/>
          </p:nvSpPr>
          <p:spPr bwMode="auto">
            <a:xfrm>
              <a:off x="3636868" y="2676204"/>
              <a:ext cx="1577725" cy="456236"/>
            </a:xfrm>
            <a:prstGeom prst="ellipse">
              <a:avLst/>
            </a:prstGeom>
            <a:gradFill>
              <a:gsLst>
                <a:gs pos="0">
                  <a:schemeClr val="bg1">
                    <a:lumMod val="95000"/>
                    <a:alpha val="64000"/>
                  </a:schemeClr>
                </a:gs>
                <a:gs pos="100000">
                  <a:schemeClr val="tx1">
                    <a:lumMod val="50000"/>
                    <a:lumOff val="50000"/>
                    <a:alpha val="14000"/>
                  </a:schemeClr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56" name="needle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200585">
            <a:off x="3887117" y="2880677"/>
            <a:ext cx="4445588" cy="4445590"/>
          </a:xfrm>
          <a:prstGeom prst="rect">
            <a:avLst/>
          </a:prstGeom>
        </p:spPr>
      </p:pic>
      <p:sp>
        <p:nvSpPr>
          <p:cNvPr id="52" name="Freeform 18"/>
          <p:cNvSpPr>
            <a:spLocks/>
          </p:cNvSpPr>
          <p:nvPr/>
        </p:nvSpPr>
        <p:spPr bwMode="auto">
          <a:xfrm>
            <a:off x="5610501" y="4595545"/>
            <a:ext cx="1006867" cy="507928"/>
          </a:xfrm>
          <a:custGeom>
            <a:avLst/>
            <a:gdLst>
              <a:gd name="T0" fmla="*/ 93 w 189"/>
              <a:gd name="T1" fmla="*/ 25 h 95"/>
              <a:gd name="T2" fmla="*/ 163 w 189"/>
              <a:gd name="T3" fmla="*/ 95 h 95"/>
              <a:gd name="T4" fmla="*/ 189 w 189"/>
              <a:gd name="T5" fmla="*/ 95 h 95"/>
              <a:gd name="T6" fmla="*/ 95 w 189"/>
              <a:gd name="T7" fmla="*/ 0 h 95"/>
              <a:gd name="T8" fmla="*/ 0 w 189"/>
              <a:gd name="T9" fmla="*/ 95 h 95"/>
              <a:gd name="T10" fmla="*/ 23 w 189"/>
              <a:gd name="T11" fmla="*/ 95 h 95"/>
              <a:gd name="T12" fmla="*/ 93 w 189"/>
              <a:gd name="T13" fmla="*/ 25 h 9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9" h="95">
                <a:moveTo>
                  <a:pt x="93" y="25"/>
                </a:moveTo>
                <a:cubicBezTo>
                  <a:pt x="132" y="25"/>
                  <a:pt x="163" y="56"/>
                  <a:pt x="163" y="95"/>
                </a:cubicBezTo>
                <a:cubicBezTo>
                  <a:pt x="189" y="95"/>
                  <a:pt x="189" y="95"/>
                  <a:pt x="189" y="95"/>
                </a:cubicBezTo>
                <a:cubicBezTo>
                  <a:pt x="189" y="42"/>
                  <a:pt x="147" y="0"/>
                  <a:pt x="95" y="0"/>
                </a:cubicBezTo>
                <a:cubicBezTo>
                  <a:pt x="43" y="0"/>
                  <a:pt x="0" y="42"/>
                  <a:pt x="0" y="95"/>
                </a:cubicBezTo>
                <a:cubicBezTo>
                  <a:pt x="23" y="95"/>
                  <a:pt x="23" y="95"/>
                  <a:pt x="23" y="95"/>
                </a:cubicBezTo>
                <a:cubicBezTo>
                  <a:pt x="23" y="56"/>
                  <a:pt x="54" y="25"/>
                  <a:pt x="93" y="25"/>
                </a:cubicBezTo>
                <a:close/>
              </a:path>
            </a:pathLst>
          </a:custGeom>
          <a:gradFill>
            <a:gsLst>
              <a:gs pos="100000">
                <a:schemeClr val="bg1">
                  <a:lumMod val="85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5400000" scaled="0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3" name="Freeform 52"/>
          <p:cNvSpPr>
            <a:spLocks/>
          </p:cNvSpPr>
          <p:nvPr/>
        </p:nvSpPr>
        <p:spPr bwMode="auto">
          <a:xfrm>
            <a:off x="5711637" y="4696681"/>
            <a:ext cx="804595" cy="406792"/>
          </a:xfrm>
          <a:custGeom>
            <a:avLst/>
            <a:gdLst>
              <a:gd name="T0" fmla="*/ 70 w 140"/>
              <a:gd name="T1" fmla="*/ 0 h 70"/>
              <a:gd name="T2" fmla="*/ 0 w 140"/>
              <a:gd name="T3" fmla="*/ 70 h 70"/>
              <a:gd name="T4" fmla="*/ 140 w 140"/>
              <a:gd name="T5" fmla="*/ 70 h 70"/>
              <a:gd name="T6" fmla="*/ 70 w 140"/>
              <a:gd name="T7" fmla="*/ 0 h 7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</a:cxnLst>
            <a:rect l="0" t="0" r="r" b="b"/>
            <a:pathLst>
              <a:path w="140" h="70">
                <a:moveTo>
                  <a:pt x="70" y="0"/>
                </a:moveTo>
                <a:cubicBezTo>
                  <a:pt x="31" y="0"/>
                  <a:pt x="0" y="31"/>
                  <a:pt x="0" y="70"/>
                </a:cubicBezTo>
                <a:cubicBezTo>
                  <a:pt x="140" y="70"/>
                  <a:pt x="140" y="70"/>
                  <a:pt x="140" y="70"/>
                </a:cubicBezTo>
                <a:cubicBezTo>
                  <a:pt x="140" y="31"/>
                  <a:pt x="109" y="0"/>
                  <a:pt x="70" y="0"/>
                </a:cubicBezTo>
                <a:close/>
              </a:path>
            </a:pathLst>
          </a:custGeom>
          <a:gradFill flip="none" rotWithShape="1">
            <a:gsLst>
              <a:gs pos="100000">
                <a:schemeClr val="tx1">
                  <a:lumMod val="50000"/>
                  <a:lumOff val="50000"/>
                </a:schemeClr>
              </a:gs>
              <a:gs pos="0">
                <a:schemeClr val="tx1">
                  <a:lumMod val="75000"/>
                  <a:lumOff val="25000"/>
                </a:schemeClr>
              </a:gs>
            </a:gsLst>
            <a:lin ang="5400000" scaled="0"/>
            <a:tileRect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31" name="Chevron 30"/>
          <p:cNvSpPr/>
          <p:nvPr/>
        </p:nvSpPr>
        <p:spPr>
          <a:xfrm>
            <a:off x="2209800" y="1520403"/>
            <a:ext cx="556964" cy="525043"/>
          </a:xfrm>
          <a:prstGeom prst="chevron">
            <a:avLst/>
          </a:prstGeom>
          <a:solidFill>
            <a:srgbClr val="00A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Chevron 3"/>
          <p:cNvSpPr/>
          <p:nvPr/>
        </p:nvSpPr>
        <p:spPr>
          <a:xfrm>
            <a:off x="2349730" y="1525800"/>
            <a:ext cx="556964" cy="524188"/>
          </a:xfrm>
          <a:prstGeom prst="chevron">
            <a:avLst/>
          </a:prstGeom>
          <a:solidFill>
            <a:srgbClr val="8FC7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3" name="Chevron 22"/>
          <p:cNvSpPr/>
          <p:nvPr/>
        </p:nvSpPr>
        <p:spPr>
          <a:xfrm>
            <a:off x="2545042" y="1521258"/>
            <a:ext cx="556964" cy="524188"/>
          </a:xfrm>
          <a:prstGeom prst="chevron">
            <a:avLst/>
          </a:prstGeom>
          <a:solidFill>
            <a:srgbClr val="F6EC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4" name="Chevron 23"/>
          <p:cNvSpPr/>
          <p:nvPr/>
        </p:nvSpPr>
        <p:spPr>
          <a:xfrm>
            <a:off x="2819095" y="1525482"/>
            <a:ext cx="556964" cy="524188"/>
          </a:xfrm>
          <a:prstGeom prst="chevron">
            <a:avLst/>
          </a:prstGeom>
          <a:solidFill>
            <a:srgbClr val="F371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Chevron 24"/>
          <p:cNvSpPr/>
          <p:nvPr/>
        </p:nvSpPr>
        <p:spPr>
          <a:xfrm>
            <a:off x="3104696" y="1521258"/>
            <a:ext cx="556964" cy="524188"/>
          </a:xfrm>
          <a:prstGeom prst="chevron">
            <a:avLst/>
          </a:prstGeom>
          <a:solidFill>
            <a:srgbClr val="C61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4" name="Chevron 63"/>
          <p:cNvSpPr/>
          <p:nvPr/>
        </p:nvSpPr>
        <p:spPr>
          <a:xfrm rot="10800000">
            <a:off x="9272836" y="1513636"/>
            <a:ext cx="556964" cy="525043"/>
          </a:xfrm>
          <a:prstGeom prst="chevron">
            <a:avLst/>
          </a:prstGeom>
          <a:solidFill>
            <a:srgbClr val="00A65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3" name="Chevron 62"/>
          <p:cNvSpPr/>
          <p:nvPr/>
        </p:nvSpPr>
        <p:spPr>
          <a:xfrm rot="10800000">
            <a:off x="9141153" y="1517470"/>
            <a:ext cx="556964" cy="521208"/>
          </a:xfrm>
          <a:prstGeom prst="chevron">
            <a:avLst/>
          </a:prstGeom>
          <a:solidFill>
            <a:srgbClr val="8FC73E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2" name="Chevron 61"/>
          <p:cNvSpPr/>
          <p:nvPr/>
        </p:nvSpPr>
        <p:spPr>
          <a:xfrm rot="10800000">
            <a:off x="8946781" y="1519540"/>
            <a:ext cx="556964" cy="521208"/>
          </a:xfrm>
          <a:prstGeom prst="chevron">
            <a:avLst/>
          </a:prstGeom>
          <a:solidFill>
            <a:srgbClr val="F6EC4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1" name="Chevron 60"/>
          <p:cNvSpPr/>
          <p:nvPr/>
        </p:nvSpPr>
        <p:spPr>
          <a:xfrm rot="10800000">
            <a:off x="8688683" y="1516270"/>
            <a:ext cx="556964" cy="524188"/>
          </a:xfrm>
          <a:prstGeom prst="chevron">
            <a:avLst/>
          </a:prstGeom>
          <a:solidFill>
            <a:srgbClr val="F3712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0" name="Chevron 59"/>
          <p:cNvSpPr/>
          <p:nvPr/>
        </p:nvSpPr>
        <p:spPr>
          <a:xfrm rot="10800000">
            <a:off x="8391898" y="1519026"/>
            <a:ext cx="556964" cy="524188"/>
          </a:xfrm>
          <a:prstGeom prst="chevron">
            <a:avLst/>
          </a:prstGeom>
          <a:solidFill>
            <a:srgbClr val="C6161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3352801" y="152401"/>
            <a:ext cx="56388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PROGRAM METICS</a:t>
            </a:r>
            <a:endParaRPr lang="en-US" sz="2400" dirty="0">
              <a:solidFill>
                <a:schemeClr val="accent4"/>
              </a:solidFill>
              <a:latin typeface="+mn-lt"/>
            </a:endParaRP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1803" y="5146867"/>
            <a:ext cx="2791323" cy="7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518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5400000">
                                      <p:cBhvr>
                                        <p:cTn id="15" dur="11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6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8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2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2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3000"/>
                            </p:stCondLst>
                            <p:childTnLst>
                              <p:par>
                                <p:cTn id="3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2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3200"/>
                            </p:stCondLst>
                            <p:childTnLst>
                              <p:par>
                                <p:cTn id="3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34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2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7" grpId="0" animBg="1"/>
      <p:bldP spid="31" grpId="0" animBg="1"/>
      <p:bldP spid="4" grpId="0" animBg="1"/>
      <p:bldP spid="23" grpId="0" animBg="1"/>
      <p:bldP spid="24" grpId="0" animBg="1"/>
      <p:bldP spid="25" grpId="0" animBg="1"/>
      <p:bldP spid="64" grpId="0" animBg="1"/>
      <p:bldP spid="63" grpId="0" animBg="1"/>
      <p:bldP spid="62" grpId="0" animBg="1"/>
      <p:bldP spid="61" grpId="0" animBg="1"/>
      <p:bldP spid="6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/>
            </a:gs>
            <a:gs pos="100000">
              <a:schemeClr val="accent1">
                <a:lumMod val="5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1203849027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1046" name="needle_pointer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541592">
            <a:off x="4445617" y="1925381"/>
            <a:ext cx="3007238" cy="300723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52400" y="152400"/>
            <a:ext cx="46369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Metrics: Measuring what matters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8686800" y="5943600"/>
            <a:ext cx="27928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/>
              <a:t>Metrics and Impact</a:t>
            </a:r>
          </a:p>
        </p:txBody>
      </p:sp>
    </p:spTree>
    <p:extLst>
      <p:ext uri="{BB962C8B-B14F-4D97-AF65-F5344CB8AC3E}">
        <p14:creationId xmlns:p14="http://schemas.microsoft.com/office/powerpoint/2010/main" val="28234620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1800000">
                                      <p:cBhvr>
                                        <p:cTn id="12" dur="9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2100"/>
                                  </p:stCondLst>
                                  <p:childTnLst>
                                    <p:animRot by="-12600000">
                                      <p:cBhvr>
                                        <p:cTn id="14" dur="8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900"/>
                                  </p:stCondLst>
                                  <p:childTnLst>
                                    <p:animRot by="3600000">
                                      <p:cBhvr>
                                        <p:cTn id="16" dur="9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10200000">
                                      <p:cBhvr>
                                        <p:cTn id="18" dur="8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Up Arrow 76"/>
          <p:cNvSpPr/>
          <p:nvPr/>
        </p:nvSpPr>
        <p:spPr>
          <a:xfrm rot="1800000">
            <a:off x="6696667" y="806690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8" name="Up Arrow 77"/>
          <p:cNvSpPr/>
          <p:nvPr/>
        </p:nvSpPr>
        <p:spPr>
          <a:xfrm rot="18000000">
            <a:off x="3513855" y="2037190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0" name="Up Arrow 79"/>
          <p:cNvSpPr/>
          <p:nvPr/>
        </p:nvSpPr>
        <p:spPr>
          <a:xfrm rot="19800000">
            <a:off x="4784459" y="806690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1" name="Up Arrow 80"/>
          <p:cNvSpPr/>
          <p:nvPr/>
        </p:nvSpPr>
        <p:spPr>
          <a:xfrm rot="3600000">
            <a:off x="7937500" y="1989062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Up Arrow 81"/>
          <p:cNvSpPr/>
          <p:nvPr/>
        </p:nvSpPr>
        <p:spPr>
          <a:xfrm rot="7200000">
            <a:off x="7881356" y="3883531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3" name="Up Arrow 82"/>
          <p:cNvSpPr/>
          <p:nvPr/>
        </p:nvSpPr>
        <p:spPr>
          <a:xfrm rot="9000000">
            <a:off x="6719032" y="5049863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4" name="Up Arrow 83"/>
          <p:cNvSpPr/>
          <p:nvPr/>
        </p:nvSpPr>
        <p:spPr>
          <a:xfrm rot="12600000">
            <a:off x="4808523" y="5085959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5" name="Up Arrow 84"/>
          <p:cNvSpPr/>
          <p:nvPr/>
        </p:nvSpPr>
        <p:spPr>
          <a:xfrm rot="14400000">
            <a:off x="3529895" y="3831395"/>
            <a:ext cx="700541" cy="989415"/>
          </a:xfrm>
          <a:prstGeom prst="upArrow">
            <a:avLst/>
          </a:prstGeom>
          <a:gradFill>
            <a:gsLst>
              <a:gs pos="11000">
                <a:schemeClr val="bg1"/>
              </a:gs>
              <a:gs pos="86000">
                <a:schemeClr val="bg1">
                  <a:lumMod val="65000"/>
                </a:schemeClr>
              </a:gs>
            </a:gsLst>
            <a:lin ang="5400000" scaled="1"/>
          </a:gradFill>
          <a:ln w="12700">
            <a:solidFill>
              <a:schemeClr val="accent1">
                <a:shade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reeform 5"/>
          <p:cNvSpPr>
            <a:spLocks/>
          </p:cNvSpPr>
          <p:nvPr/>
        </p:nvSpPr>
        <p:spPr bwMode="auto">
          <a:xfrm>
            <a:off x="6102350" y="0"/>
            <a:ext cx="3435350" cy="2314575"/>
          </a:xfrm>
          <a:custGeom>
            <a:avLst/>
            <a:gdLst>
              <a:gd name="T0" fmla="*/ 1299 w 1299"/>
              <a:gd name="T1" fmla="*/ 0 h 875"/>
              <a:gd name="T2" fmla="*/ 0 w 1299"/>
              <a:gd name="T3" fmla="*/ 0 h 875"/>
              <a:gd name="T4" fmla="*/ 0 w 1299"/>
              <a:gd name="T5" fmla="*/ 695 h 875"/>
              <a:gd name="T6" fmla="*/ 427 w 1299"/>
              <a:gd name="T7" fmla="*/ 875 h 875"/>
              <a:gd name="T8" fmla="*/ 427 w 1299"/>
              <a:gd name="T9" fmla="*/ 875 h 875"/>
              <a:gd name="T10" fmla="*/ 427 w 1299"/>
              <a:gd name="T11" fmla="*/ 875 h 875"/>
              <a:gd name="T12" fmla="*/ 1299 w 1299"/>
              <a:gd name="T13" fmla="*/ 0 h 8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99" h="875">
                <a:moveTo>
                  <a:pt x="1299" y="0"/>
                </a:moveTo>
                <a:cubicBezTo>
                  <a:pt x="0" y="0"/>
                  <a:pt x="0" y="0"/>
                  <a:pt x="0" y="0"/>
                </a:cubicBezTo>
                <a:cubicBezTo>
                  <a:pt x="0" y="695"/>
                  <a:pt x="0" y="695"/>
                  <a:pt x="0" y="695"/>
                </a:cubicBezTo>
                <a:cubicBezTo>
                  <a:pt x="167" y="696"/>
                  <a:pt x="318" y="764"/>
                  <a:pt x="427" y="875"/>
                </a:cubicBezTo>
                <a:cubicBezTo>
                  <a:pt x="427" y="875"/>
                  <a:pt x="427" y="875"/>
                  <a:pt x="427" y="875"/>
                </a:cubicBezTo>
                <a:cubicBezTo>
                  <a:pt x="427" y="875"/>
                  <a:pt x="427" y="875"/>
                  <a:pt x="427" y="875"/>
                </a:cubicBezTo>
                <a:cubicBezTo>
                  <a:pt x="1299" y="0"/>
                  <a:pt x="1299" y="0"/>
                  <a:pt x="1299" y="0"/>
                </a:cubicBezTo>
              </a:path>
            </a:pathLst>
          </a:custGeom>
          <a:solidFill>
            <a:srgbClr val="7F1358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Freeform 6"/>
          <p:cNvSpPr>
            <a:spLocks/>
          </p:cNvSpPr>
          <p:nvPr/>
        </p:nvSpPr>
        <p:spPr bwMode="auto">
          <a:xfrm>
            <a:off x="7232650" y="0"/>
            <a:ext cx="4953000" cy="3432175"/>
          </a:xfrm>
          <a:custGeom>
            <a:avLst/>
            <a:gdLst>
              <a:gd name="T0" fmla="*/ 1873 w 1873"/>
              <a:gd name="T1" fmla="*/ 0 h 1297"/>
              <a:gd name="T2" fmla="*/ 872 w 1873"/>
              <a:gd name="T3" fmla="*/ 0 h 1297"/>
              <a:gd name="T4" fmla="*/ 0 w 1873"/>
              <a:gd name="T5" fmla="*/ 875 h 1297"/>
              <a:gd name="T6" fmla="*/ 173 w 1873"/>
              <a:gd name="T7" fmla="*/ 1295 h 1297"/>
              <a:gd name="T8" fmla="*/ 173 w 1873"/>
              <a:gd name="T9" fmla="*/ 1295 h 1297"/>
              <a:gd name="T10" fmla="*/ 1873 w 1873"/>
              <a:gd name="T11" fmla="*/ 1297 h 1297"/>
              <a:gd name="T12" fmla="*/ 1873 w 1873"/>
              <a:gd name="T13" fmla="*/ 0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3" h="1297">
                <a:moveTo>
                  <a:pt x="1873" y="0"/>
                </a:moveTo>
                <a:cubicBezTo>
                  <a:pt x="872" y="0"/>
                  <a:pt x="872" y="0"/>
                  <a:pt x="872" y="0"/>
                </a:cubicBezTo>
                <a:cubicBezTo>
                  <a:pt x="0" y="875"/>
                  <a:pt x="0" y="875"/>
                  <a:pt x="0" y="875"/>
                </a:cubicBezTo>
                <a:cubicBezTo>
                  <a:pt x="107" y="983"/>
                  <a:pt x="172" y="1131"/>
                  <a:pt x="173" y="1295"/>
                </a:cubicBezTo>
                <a:cubicBezTo>
                  <a:pt x="173" y="1295"/>
                  <a:pt x="173" y="1295"/>
                  <a:pt x="173" y="1295"/>
                </a:cubicBezTo>
                <a:cubicBezTo>
                  <a:pt x="1873" y="1297"/>
                  <a:pt x="1873" y="1297"/>
                  <a:pt x="1873" y="1297"/>
                </a:cubicBezTo>
                <a:cubicBezTo>
                  <a:pt x="1873" y="0"/>
                  <a:pt x="1873" y="0"/>
                  <a:pt x="1873" y="0"/>
                </a:cubicBezTo>
              </a:path>
            </a:pathLst>
          </a:custGeom>
          <a:solidFill>
            <a:srgbClr val="5D3AA1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Freeform 7"/>
          <p:cNvSpPr>
            <a:spLocks/>
          </p:cNvSpPr>
          <p:nvPr/>
        </p:nvSpPr>
        <p:spPr bwMode="auto">
          <a:xfrm>
            <a:off x="6350" y="3417888"/>
            <a:ext cx="4975225" cy="3440113"/>
          </a:xfrm>
          <a:custGeom>
            <a:avLst/>
            <a:gdLst>
              <a:gd name="T0" fmla="*/ 1703 w 1881"/>
              <a:gd name="T1" fmla="*/ 0 h 1300"/>
              <a:gd name="T2" fmla="*/ 0 w 1881"/>
              <a:gd name="T3" fmla="*/ 0 h 1300"/>
              <a:gd name="T4" fmla="*/ 0 w 1881"/>
              <a:gd name="T5" fmla="*/ 1300 h 1300"/>
              <a:gd name="T6" fmla="*/ 1020 w 1881"/>
              <a:gd name="T7" fmla="*/ 1300 h 1300"/>
              <a:gd name="T8" fmla="*/ 1881 w 1881"/>
              <a:gd name="T9" fmla="*/ 431 h 1300"/>
              <a:gd name="T10" fmla="*/ 1703 w 1881"/>
              <a:gd name="T11" fmla="*/ 4 h 1300"/>
              <a:gd name="T12" fmla="*/ 1703 w 1881"/>
              <a:gd name="T13" fmla="*/ 0 h 130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81" h="1300">
                <a:moveTo>
                  <a:pt x="1703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300"/>
                  <a:pt x="0" y="1300"/>
                  <a:pt x="0" y="1300"/>
                </a:cubicBezTo>
                <a:cubicBezTo>
                  <a:pt x="1020" y="1300"/>
                  <a:pt x="1020" y="1300"/>
                  <a:pt x="1020" y="1300"/>
                </a:cubicBezTo>
                <a:cubicBezTo>
                  <a:pt x="1881" y="431"/>
                  <a:pt x="1881" y="431"/>
                  <a:pt x="1881" y="431"/>
                </a:cubicBezTo>
                <a:cubicBezTo>
                  <a:pt x="1771" y="322"/>
                  <a:pt x="1703" y="171"/>
                  <a:pt x="1703" y="4"/>
                </a:cubicBezTo>
                <a:cubicBezTo>
                  <a:pt x="1703" y="3"/>
                  <a:pt x="1703" y="1"/>
                  <a:pt x="1703" y="0"/>
                </a:cubicBezTo>
              </a:path>
            </a:pathLst>
          </a:custGeom>
          <a:solidFill>
            <a:srgbClr val="40A97A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8" name="Freeform 8"/>
          <p:cNvSpPr>
            <a:spLocks/>
          </p:cNvSpPr>
          <p:nvPr/>
        </p:nvSpPr>
        <p:spPr bwMode="auto">
          <a:xfrm>
            <a:off x="6350" y="0"/>
            <a:ext cx="4975225" cy="3417888"/>
          </a:xfrm>
          <a:custGeom>
            <a:avLst/>
            <a:gdLst>
              <a:gd name="T0" fmla="*/ 1014 w 1881"/>
              <a:gd name="T1" fmla="*/ 0 h 1292"/>
              <a:gd name="T2" fmla="*/ 0 w 1881"/>
              <a:gd name="T3" fmla="*/ 0 h 1292"/>
              <a:gd name="T4" fmla="*/ 0 w 1881"/>
              <a:gd name="T5" fmla="*/ 1292 h 1292"/>
              <a:gd name="T6" fmla="*/ 1703 w 1881"/>
              <a:gd name="T7" fmla="*/ 1292 h 1292"/>
              <a:gd name="T8" fmla="*/ 1881 w 1881"/>
              <a:gd name="T9" fmla="*/ 869 h 1292"/>
              <a:gd name="T10" fmla="*/ 1014 w 1881"/>
              <a:gd name="T11" fmla="*/ 0 h 129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881" h="1292">
                <a:moveTo>
                  <a:pt x="1014" y="0"/>
                </a:moveTo>
                <a:cubicBezTo>
                  <a:pt x="0" y="0"/>
                  <a:pt x="0" y="0"/>
                  <a:pt x="0" y="0"/>
                </a:cubicBezTo>
                <a:cubicBezTo>
                  <a:pt x="0" y="1292"/>
                  <a:pt x="0" y="1292"/>
                  <a:pt x="0" y="1292"/>
                </a:cubicBezTo>
                <a:cubicBezTo>
                  <a:pt x="1703" y="1292"/>
                  <a:pt x="1703" y="1292"/>
                  <a:pt x="1703" y="1292"/>
                </a:cubicBezTo>
                <a:cubicBezTo>
                  <a:pt x="1704" y="1127"/>
                  <a:pt x="1772" y="977"/>
                  <a:pt x="1881" y="869"/>
                </a:cubicBezTo>
                <a:cubicBezTo>
                  <a:pt x="1014" y="0"/>
                  <a:pt x="1014" y="0"/>
                  <a:pt x="1014" y="0"/>
                </a:cubicBezTo>
              </a:path>
            </a:pathLst>
          </a:custGeom>
          <a:solidFill>
            <a:srgbClr val="EFA61C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9" name="Freeform 9"/>
          <p:cNvSpPr>
            <a:spLocks/>
          </p:cNvSpPr>
          <p:nvPr/>
        </p:nvSpPr>
        <p:spPr bwMode="auto">
          <a:xfrm>
            <a:off x="2687638" y="0"/>
            <a:ext cx="3414713" cy="2298700"/>
          </a:xfrm>
          <a:custGeom>
            <a:avLst/>
            <a:gdLst>
              <a:gd name="T0" fmla="*/ 1291 w 1291"/>
              <a:gd name="T1" fmla="*/ 0 h 869"/>
              <a:gd name="T2" fmla="*/ 0 w 1291"/>
              <a:gd name="T3" fmla="*/ 0 h 869"/>
              <a:gd name="T4" fmla="*/ 867 w 1291"/>
              <a:gd name="T5" fmla="*/ 869 h 869"/>
              <a:gd name="T6" fmla="*/ 1290 w 1291"/>
              <a:gd name="T7" fmla="*/ 695 h 869"/>
              <a:gd name="T8" fmla="*/ 1291 w 1291"/>
              <a:gd name="T9" fmla="*/ 695 h 869"/>
              <a:gd name="T10" fmla="*/ 1291 w 1291"/>
              <a:gd name="T11" fmla="*/ 0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1" h="869">
                <a:moveTo>
                  <a:pt x="1291" y="0"/>
                </a:moveTo>
                <a:cubicBezTo>
                  <a:pt x="0" y="0"/>
                  <a:pt x="0" y="0"/>
                  <a:pt x="0" y="0"/>
                </a:cubicBezTo>
                <a:cubicBezTo>
                  <a:pt x="867" y="869"/>
                  <a:pt x="867" y="869"/>
                  <a:pt x="867" y="869"/>
                </a:cubicBezTo>
                <a:cubicBezTo>
                  <a:pt x="976" y="762"/>
                  <a:pt x="1125" y="695"/>
                  <a:pt x="1290" y="695"/>
                </a:cubicBezTo>
                <a:cubicBezTo>
                  <a:pt x="1291" y="695"/>
                  <a:pt x="1291" y="695"/>
                  <a:pt x="1291" y="695"/>
                </a:cubicBezTo>
                <a:cubicBezTo>
                  <a:pt x="1291" y="0"/>
                  <a:pt x="1291" y="0"/>
                  <a:pt x="1291" y="0"/>
                </a:cubicBezTo>
              </a:path>
            </a:pathLst>
          </a:custGeom>
          <a:solidFill>
            <a:srgbClr val="EA5E29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0" name="Freeform 10"/>
          <p:cNvSpPr>
            <a:spLocks/>
          </p:cNvSpPr>
          <p:nvPr/>
        </p:nvSpPr>
        <p:spPr bwMode="auto">
          <a:xfrm>
            <a:off x="2703513" y="4559300"/>
            <a:ext cx="3394075" cy="2298700"/>
          </a:xfrm>
          <a:custGeom>
            <a:avLst/>
            <a:gdLst>
              <a:gd name="T0" fmla="*/ 861 w 1283"/>
              <a:gd name="T1" fmla="*/ 0 h 869"/>
              <a:gd name="T2" fmla="*/ 861 w 1283"/>
              <a:gd name="T3" fmla="*/ 0 h 869"/>
              <a:gd name="T4" fmla="*/ 861 w 1283"/>
              <a:gd name="T5" fmla="*/ 0 h 869"/>
              <a:gd name="T6" fmla="*/ 0 w 1283"/>
              <a:gd name="T7" fmla="*/ 869 h 869"/>
              <a:gd name="T8" fmla="*/ 1283 w 1283"/>
              <a:gd name="T9" fmla="*/ 869 h 869"/>
              <a:gd name="T10" fmla="*/ 1283 w 1283"/>
              <a:gd name="T11" fmla="*/ 174 h 869"/>
              <a:gd name="T12" fmla="*/ 861 w 1283"/>
              <a:gd name="T13" fmla="*/ 0 h 86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283" h="869">
                <a:moveTo>
                  <a:pt x="861" y="0"/>
                </a:moveTo>
                <a:cubicBezTo>
                  <a:pt x="861" y="0"/>
                  <a:pt x="861" y="0"/>
                  <a:pt x="861" y="0"/>
                </a:cubicBezTo>
                <a:cubicBezTo>
                  <a:pt x="861" y="0"/>
                  <a:pt x="861" y="0"/>
                  <a:pt x="861" y="0"/>
                </a:cubicBezTo>
                <a:cubicBezTo>
                  <a:pt x="0" y="869"/>
                  <a:pt x="0" y="869"/>
                  <a:pt x="0" y="869"/>
                </a:cubicBezTo>
                <a:cubicBezTo>
                  <a:pt x="1283" y="869"/>
                  <a:pt x="1283" y="869"/>
                  <a:pt x="1283" y="869"/>
                </a:cubicBezTo>
                <a:cubicBezTo>
                  <a:pt x="1283" y="174"/>
                  <a:pt x="1283" y="174"/>
                  <a:pt x="1283" y="174"/>
                </a:cubicBezTo>
                <a:cubicBezTo>
                  <a:pt x="1119" y="174"/>
                  <a:pt x="970" y="107"/>
                  <a:pt x="861" y="0"/>
                </a:cubicBezTo>
              </a:path>
            </a:pathLst>
          </a:custGeom>
          <a:solidFill>
            <a:srgbClr val="0981DC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1" name="Freeform 11"/>
          <p:cNvSpPr>
            <a:spLocks/>
          </p:cNvSpPr>
          <p:nvPr/>
        </p:nvSpPr>
        <p:spPr bwMode="auto">
          <a:xfrm>
            <a:off x="6097588" y="4551363"/>
            <a:ext cx="3419475" cy="2306638"/>
          </a:xfrm>
          <a:custGeom>
            <a:avLst/>
            <a:gdLst>
              <a:gd name="T0" fmla="*/ 426 w 1293"/>
              <a:gd name="T1" fmla="*/ 0 h 872"/>
              <a:gd name="T2" fmla="*/ 1 w 1293"/>
              <a:gd name="T3" fmla="*/ 177 h 872"/>
              <a:gd name="T4" fmla="*/ 0 w 1293"/>
              <a:gd name="T5" fmla="*/ 177 h 872"/>
              <a:gd name="T6" fmla="*/ 0 w 1293"/>
              <a:gd name="T7" fmla="*/ 872 h 872"/>
              <a:gd name="T8" fmla="*/ 1293 w 1293"/>
              <a:gd name="T9" fmla="*/ 872 h 872"/>
              <a:gd name="T10" fmla="*/ 426 w 1293"/>
              <a:gd name="T11" fmla="*/ 0 h 87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</a:cxnLst>
            <a:rect l="0" t="0" r="r" b="b"/>
            <a:pathLst>
              <a:path w="1293" h="872">
                <a:moveTo>
                  <a:pt x="426" y="0"/>
                </a:moveTo>
                <a:cubicBezTo>
                  <a:pt x="318" y="109"/>
                  <a:pt x="167" y="177"/>
                  <a:pt x="1" y="177"/>
                </a:cubicBezTo>
                <a:cubicBezTo>
                  <a:pt x="0" y="177"/>
                  <a:pt x="0" y="177"/>
                  <a:pt x="0" y="177"/>
                </a:cubicBezTo>
                <a:cubicBezTo>
                  <a:pt x="0" y="872"/>
                  <a:pt x="0" y="872"/>
                  <a:pt x="0" y="872"/>
                </a:cubicBezTo>
                <a:cubicBezTo>
                  <a:pt x="1293" y="872"/>
                  <a:pt x="1293" y="872"/>
                  <a:pt x="1293" y="872"/>
                </a:cubicBezTo>
                <a:cubicBezTo>
                  <a:pt x="426" y="0"/>
                  <a:pt x="426" y="0"/>
                  <a:pt x="426" y="0"/>
                </a:cubicBezTo>
              </a:path>
            </a:pathLst>
          </a:custGeom>
          <a:solidFill>
            <a:srgbClr val="307A9C">
              <a:alpha val="3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Freeform 12"/>
          <p:cNvSpPr>
            <a:spLocks/>
          </p:cNvSpPr>
          <p:nvPr/>
        </p:nvSpPr>
        <p:spPr bwMode="auto">
          <a:xfrm>
            <a:off x="7224713" y="3425825"/>
            <a:ext cx="4960938" cy="3432175"/>
          </a:xfrm>
          <a:custGeom>
            <a:avLst/>
            <a:gdLst>
              <a:gd name="T0" fmla="*/ 176 w 1876"/>
              <a:gd name="T1" fmla="*/ 0 h 1297"/>
              <a:gd name="T2" fmla="*/ 176 w 1876"/>
              <a:gd name="T3" fmla="*/ 1 h 1297"/>
              <a:gd name="T4" fmla="*/ 0 w 1876"/>
              <a:gd name="T5" fmla="*/ 425 h 1297"/>
              <a:gd name="T6" fmla="*/ 867 w 1876"/>
              <a:gd name="T7" fmla="*/ 1297 h 1297"/>
              <a:gd name="T8" fmla="*/ 1876 w 1876"/>
              <a:gd name="T9" fmla="*/ 1297 h 1297"/>
              <a:gd name="T10" fmla="*/ 1876 w 1876"/>
              <a:gd name="T11" fmla="*/ 2 h 1297"/>
              <a:gd name="T12" fmla="*/ 176 w 1876"/>
              <a:gd name="T13" fmla="*/ 0 h 129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876" h="1297">
                <a:moveTo>
                  <a:pt x="176" y="0"/>
                </a:moveTo>
                <a:cubicBezTo>
                  <a:pt x="176" y="1"/>
                  <a:pt x="176" y="1"/>
                  <a:pt x="176" y="1"/>
                </a:cubicBezTo>
                <a:cubicBezTo>
                  <a:pt x="176" y="167"/>
                  <a:pt x="109" y="317"/>
                  <a:pt x="0" y="425"/>
                </a:cubicBezTo>
                <a:cubicBezTo>
                  <a:pt x="867" y="1297"/>
                  <a:pt x="867" y="1297"/>
                  <a:pt x="867" y="1297"/>
                </a:cubicBezTo>
                <a:cubicBezTo>
                  <a:pt x="1876" y="1297"/>
                  <a:pt x="1876" y="1297"/>
                  <a:pt x="1876" y="1297"/>
                </a:cubicBezTo>
                <a:cubicBezTo>
                  <a:pt x="1876" y="2"/>
                  <a:pt x="1876" y="2"/>
                  <a:pt x="1876" y="2"/>
                </a:cubicBezTo>
                <a:cubicBezTo>
                  <a:pt x="176" y="0"/>
                  <a:pt x="176" y="0"/>
                  <a:pt x="176" y="0"/>
                </a:cubicBezTo>
              </a:path>
            </a:pathLst>
          </a:custGeom>
          <a:solidFill>
            <a:srgbClr val="2F3293">
              <a:alpha val="40000"/>
            </a:srgbClr>
          </a:solidFill>
          <a:ln>
            <a:noFill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23" name="colorwheel"/>
          <p:cNvGrpSpPr>
            <a:grpSpLocks noChangeAspect="1"/>
          </p:cNvGrpSpPr>
          <p:nvPr/>
        </p:nvGrpSpPr>
        <p:grpSpPr bwMode="auto">
          <a:xfrm>
            <a:off x="3943118" y="1273871"/>
            <a:ext cx="4308937" cy="4312432"/>
            <a:chOff x="647" y="912"/>
            <a:chExt cx="2466" cy="2468"/>
          </a:xfrm>
        </p:grpSpPr>
        <p:sp>
          <p:nvSpPr>
            <p:cNvPr id="25" name="Freeform 25"/>
            <p:cNvSpPr>
              <a:spLocks noEditPoints="1"/>
            </p:cNvSpPr>
            <p:nvPr/>
          </p:nvSpPr>
          <p:spPr bwMode="auto">
            <a:xfrm>
              <a:off x="647" y="912"/>
              <a:ext cx="2466" cy="2468"/>
            </a:xfrm>
            <a:custGeom>
              <a:avLst/>
              <a:gdLst>
                <a:gd name="T0" fmla="*/ 521 w 1041"/>
                <a:gd name="T1" fmla="*/ 771 h 1042"/>
                <a:gd name="T2" fmla="*/ 270 w 1041"/>
                <a:gd name="T3" fmla="*/ 521 h 1042"/>
                <a:gd name="T4" fmla="*/ 521 w 1041"/>
                <a:gd name="T5" fmla="*/ 270 h 1042"/>
                <a:gd name="T6" fmla="*/ 771 w 1041"/>
                <a:gd name="T7" fmla="*/ 521 h 1042"/>
                <a:gd name="T8" fmla="*/ 521 w 1041"/>
                <a:gd name="T9" fmla="*/ 771 h 1042"/>
                <a:gd name="T10" fmla="*/ 1041 w 1041"/>
                <a:gd name="T11" fmla="*/ 521 h 1042"/>
                <a:gd name="T12" fmla="*/ 521 w 1041"/>
                <a:gd name="T13" fmla="*/ 0 h 1042"/>
                <a:gd name="T14" fmla="*/ 0 w 1041"/>
                <a:gd name="T15" fmla="*/ 521 h 1042"/>
                <a:gd name="T16" fmla="*/ 521 w 1041"/>
                <a:gd name="T17" fmla="*/ 1042 h 1042"/>
                <a:gd name="T18" fmla="*/ 1041 w 1041"/>
                <a:gd name="T19" fmla="*/ 521 h 104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1041" h="1042">
                  <a:moveTo>
                    <a:pt x="521" y="771"/>
                  </a:moveTo>
                  <a:cubicBezTo>
                    <a:pt x="382" y="771"/>
                    <a:pt x="270" y="659"/>
                    <a:pt x="270" y="521"/>
                  </a:cubicBezTo>
                  <a:cubicBezTo>
                    <a:pt x="270" y="382"/>
                    <a:pt x="382" y="270"/>
                    <a:pt x="521" y="270"/>
                  </a:cubicBezTo>
                  <a:cubicBezTo>
                    <a:pt x="659" y="270"/>
                    <a:pt x="771" y="382"/>
                    <a:pt x="771" y="521"/>
                  </a:cubicBezTo>
                  <a:cubicBezTo>
                    <a:pt x="771" y="659"/>
                    <a:pt x="659" y="771"/>
                    <a:pt x="521" y="771"/>
                  </a:cubicBezTo>
                  <a:close/>
                  <a:moveTo>
                    <a:pt x="1041" y="521"/>
                  </a:moveTo>
                  <a:cubicBezTo>
                    <a:pt x="1041" y="233"/>
                    <a:pt x="808" y="0"/>
                    <a:pt x="521" y="0"/>
                  </a:cubicBezTo>
                  <a:cubicBezTo>
                    <a:pt x="233" y="0"/>
                    <a:pt x="0" y="233"/>
                    <a:pt x="0" y="521"/>
                  </a:cubicBezTo>
                  <a:cubicBezTo>
                    <a:pt x="0" y="808"/>
                    <a:pt x="233" y="1042"/>
                    <a:pt x="521" y="1042"/>
                  </a:cubicBezTo>
                  <a:cubicBezTo>
                    <a:pt x="808" y="1042"/>
                    <a:pt x="1041" y="808"/>
                    <a:pt x="1041" y="521"/>
                  </a:cubicBezTo>
                  <a:close/>
                </a:path>
              </a:pathLst>
            </a:custGeom>
            <a:gradFill>
              <a:gsLst>
                <a:gs pos="0">
                  <a:schemeClr val="bg1">
                    <a:lumMod val="85000"/>
                  </a:schemeClr>
                </a:gs>
                <a:gs pos="100000">
                  <a:schemeClr val="bg1">
                    <a:lumMod val="50000"/>
                  </a:schemeClr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6" name="Freeform 26"/>
            <p:cNvSpPr>
              <a:spLocks noEditPoints="1"/>
            </p:cNvSpPr>
            <p:nvPr/>
          </p:nvSpPr>
          <p:spPr bwMode="auto">
            <a:xfrm>
              <a:off x="706" y="971"/>
              <a:ext cx="2350" cy="2350"/>
            </a:xfrm>
            <a:custGeom>
              <a:avLst/>
              <a:gdLst>
                <a:gd name="T0" fmla="*/ 496 w 992"/>
                <a:gd name="T1" fmla="*/ 734 h 992"/>
                <a:gd name="T2" fmla="*/ 257 w 992"/>
                <a:gd name="T3" fmla="*/ 496 h 992"/>
                <a:gd name="T4" fmla="*/ 496 w 992"/>
                <a:gd name="T5" fmla="*/ 257 h 992"/>
                <a:gd name="T6" fmla="*/ 734 w 992"/>
                <a:gd name="T7" fmla="*/ 496 h 992"/>
                <a:gd name="T8" fmla="*/ 496 w 992"/>
                <a:gd name="T9" fmla="*/ 734 h 992"/>
                <a:gd name="T10" fmla="*/ 992 w 992"/>
                <a:gd name="T11" fmla="*/ 496 h 992"/>
                <a:gd name="T12" fmla="*/ 496 w 992"/>
                <a:gd name="T13" fmla="*/ 0 h 992"/>
                <a:gd name="T14" fmla="*/ 0 w 992"/>
                <a:gd name="T15" fmla="*/ 496 h 992"/>
                <a:gd name="T16" fmla="*/ 496 w 992"/>
                <a:gd name="T17" fmla="*/ 992 h 992"/>
                <a:gd name="T18" fmla="*/ 992 w 992"/>
                <a:gd name="T19" fmla="*/ 496 h 9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992" h="992">
                  <a:moveTo>
                    <a:pt x="496" y="734"/>
                  </a:moveTo>
                  <a:cubicBezTo>
                    <a:pt x="364" y="734"/>
                    <a:pt x="257" y="628"/>
                    <a:pt x="257" y="496"/>
                  </a:cubicBezTo>
                  <a:cubicBezTo>
                    <a:pt x="257" y="364"/>
                    <a:pt x="364" y="257"/>
                    <a:pt x="496" y="257"/>
                  </a:cubicBezTo>
                  <a:cubicBezTo>
                    <a:pt x="627" y="257"/>
                    <a:pt x="734" y="364"/>
                    <a:pt x="734" y="496"/>
                  </a:cubicBezTo>
                  <a:cubicBezTo>
                    <a:pt x="734" y="628"/>
                    <a:pt x="627" y="734"/>
                    <a:pt x="496" y="734"/>
                  </a:cubicBezTo>
                  <a:close/>
                  <a:moveTo>
                    <a:pt x="992" y="496"/>
                  </a:moveTo>
                  <a:cubicBezTo>
                    <a:pt x="992" y="222"/>
                    <a:pt x="769" y="0"/>
                    <a:pt x="496" y="0"/>
                  </a:cubicBezTo>
                  <a:cubicBezTo>
                    <a:pt x="222" y="0"/>
                    <a:pt x="0" y="222"/>
                    <a:pt x="0" y="496"/>
                  </a:cubicBezTo>
                  <a:cubicBezTo>
                    <a:pt x="0" y="770"/>
                    <a:pt x="222" y="992"/>
                    <a:pt x="496" y="992"/>
                  </a:cubicBezTo>
                  <a:cubicBezTo>
                    <a:pt x="769" y="992"/>
                    <a:pt x="992" y="770"/>
                    <a:pt x="992" y="496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7" name="Freeform 27"/>
            <p:cNvSpPr>
              <a:spLocks/>
            </p:cNvSpPr>
            <p:nvPr/>
          </p:nvSpPr>
          <p:spPr bwMode="auto">
            <a:xfrm>
              <a:off x="787" y="1390"/>
              <a:ext cx="644" cy="716"/>
            </a:xfrm>
            <a:custGeom>
              <a:avLst/>
              <a:gdLst>
                <a:gd name="T0" fmla="*/ 272 w 272"/>
                <a:gd name="T1" fmla="*/ 144 h 302"/>
                <a:gd name="T2" fmla="*/ 127 w 272"/>
                <a:gd name="T3" fmla="*/ 0 h 302"/>
                <a:gd name="T4" fmla="*/ 0 w 272"/>
                <a:gd name="T5" fmla="*/ 302 h 302"/>
                <a:gd name="T6" fmla="*/ 204 w 272"/>
                <a:gd name="T7" fmla="*/ 302 h 302"/>
                <a:gd name="T8" fmla="*/ 272 w 272"/>
                <a:gd name="T9" fmla="*/ 144 h 3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2" h="302">
                  <a:moveTo>
                    <a:pt x="272" y="144"/>
                  </a:moveTo>
                  <a:cubicBezTo>
                    <a:pt x="127" y="0"/>
                    <a:pt x="127" y="0"/>
                    <a:pt x="127" y="0"/>
                  </a:cubicBezTo>
                  <a:cubicBezTo>
                    <a:pt x="52" y="79"/>
                    <a:pt x="4" y="185"/>
                    <a:pt x="0" y="302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8" y="241"/>
                    <a:pt x="233" y="186"/>
                    <a:pt x="272" y="144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8" name="Freeform 28"/>
            <p:cNvSpPr>
              <a:spLocks noEditPoints="1"/>
            </p:cNvSpPr>
            <p:nvPr/>
          </p:nvSpPr>
          <p:spPr bwMode="auto">
            <a:xfrm>
              <a:off x="777" y="1376"/>
              <a:ext cx="666" cy="739"/>
            </a:xfrm>
            <a:custGeom>
              <a:avLst/>
              <a:gdLst>
                <a:gd name="T0" fmla="*/ 211 w 281"/>
                <a:gd name="T1" fmla="*/ 312 h 312"/>
                <a:gd name="T2" fmla="*/ 0 w 281"/>
                <a:gd name="T3" fmla="*/ 312 h 312"/>
                <a:gd name="T4" fmla="*/ 0 w 281"/>
                <a:gd name="T5" fmla="*/ 308 h 312"/>
                <a:gd name="T6" fmla="*/ 129 w 281"/>
                <a:gd name="T7" fmla="*/ 3 h 312"/>
                <a:gd name="T8" fmla="*/ 131 w 281"/>
                <a:gd name="T9" fmla="*/ 0 h 312"/>
                <a:gd name="T10" fmla="*/ 281 w 281"/>
                <a:gd name="T11" fmla="*/ 150 h 312"/>
                <a:gd name="T12" fmla="*/ 278 w 281"/>
                <a:gd name="T13" fmla="*/ 152 h 312"/>
                <a:gd name="T14" fmla="*/ 212 w 281"/>
                <a:gd name="T15" fmla="*/ 308 h 312"/>
                <a:gd name="T16" fmla="*/ 211 w 281"/>
                <a:gd name="T17" fmla="*/ 312 h 312"/>
                <a:gd name="T18" fmla="*/ 7 w 281"/>
                <a:gd name="T19" fmla="*/ 304 h 312"/>
                <a:gd name="T20" fmla="*/ 205 w 281"/>
                <a:gd name="T21" fmla="*/ 304 h 312"/>
                <a:gd name="T22" fmla="*/ 271 w 281"/>
                <a:gd name="T23" fmla="*/ 150 h 312"/>
                <a:gd name="T24" fmla="*/ 131 w 281"/>
                <a:gd name="T25" fmla="*/ 11 h 312"/>
                <a:gd name="T26" fmla="*/ 7 w 281"/>
                <a:gd name="T27" fmla="*/ 304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81" h="312">
                  <a:moveTo>
                    <a:pt x="211" y="312"/>
                  </a:moveTo>
                  <a:cubicBezTo>
                    <a:pt x="0" y="312"/>
                    <a:pt x="0" y="312"/>
                    <a:pt x="0" y="312"/>
                  </a:cubicBezTo>
                  <a:cubicBezTo>
                    <a:pt x="0" y="308"/>
                    <a:pt x="0" y="308"/>
                    <a:pt x="0" y="308"/>
                  </a:cubicBezTo>
                  <a:cubicBezTo>
                    <a:pt x="4" y="194"/>
                    <a:pt x="50" y="86"/>
                    <a:pt x="129" y="3"/>
                  </a:cubicBezTo>
                  <a:cubicBezTo>
                    <a:pt x="131" y="0"/>
                    <a:pt x="131" y="0"/>
                    <a:pt x="131" y="0"/>
                  </a:cubicBezTo>
                  <a:cubicBezTo>
                    <a:pt x="281" y="150"/>
                    <a:pt x="281" y="150"/>
                    <a:pt x="281" y="150"/>
                  </a:cubicBezTo>
                  <a:cubicBezTo>
                    <a:pt x="278" y="152"/>
                    <a:pt x="278" y="152"/>
                    <a:pt x="278" y="152"/>
                  </a:cubicBezTo>
                  <a:cubicBezTo>
                    <a:pt x="239" y="195"/>
                    <a:pt x="215" y="250"/>
                    <a:pt x="212" y="308"/>
                  </a:cubicBezTo>
                  <a:lnTo>
                    <a:pt x="211" y="312"/>
                  </a:lnTo>
                  <a:close/>
                  <a:moveTo>
                    <a:pt x="7" y="304"/>
                  </a:moveTo>
                  <a:cubicBezTo>
                    <a:pt x="205" y="304"/>
                    <a:pt x="205" y="304"/>
                    <a:pt x="205" y="304"/>
                  </a:cubicBezTo>
                  <a:cubicBezTo>
                    <a:pt x="209" y="247"/>
                    <a:pt x="233" y="193"/>
                    <a:pt x="271" y="150"/>
                  </a:cubicBezTo>
                  <a:cubicBezTo>
                    <a:pt x="131" y="11"/>
                    <a:pt x="131" y="11"/>
                    <a:pt x="131" y="11"/>
                  </a:cubicBezTo>
                  <a:cubicBezTo>
                    <a:pt x="56" y="91"/>
                    <a:pt x="12" y="195"/>
                    <a:pt x="7" y="304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29" name="Freeform 29"/>
            <p:cNvSpPr>
              <a:spLocks/>
            </p:cNvSpPr>
            <p:nvPr/>
          </p:nvSpPr>
          <p:spPr bwMode="auto">
            <a:xfrm>
              <a:off x="1921" y="1052"/>
              <a:ext cx="711" cy="642"/>
            </a:xfrm>
            <a:custGeom>
              <a:avLst/>
              <a:gdLst>
                <a:gd name="T0" fmla="*/ 156 w 300"/>
                <a:gd name="T1" fmla="*/ 271 h 271"/>
                <a:gd name="T2" fmla="*/ 300 w 300"/>
                <a:gd name="T3" fmla="*/ 126 h 271"/>
                <a:gd name="T4" fmla="*/ 0 w 300"/>
                <a:gd name="T5" fmla="*/ 0 h 271"/>
                <a:gd name="T6" fmla="*/ 0 w 300"/>
                <a:gd name="T7" fmla="*/ 204 h 271"/>
                <a:gd name="T8" fmla="*/ 156 w 300"/>
                <a:gd name="T9" fmla="*/ 271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71">
                  <a:moveTo>
                    <a:pt x="156" y="271"/>
                  </a:moveTo>
                  <a:cubicBezTo>
                    <a:pt x="300" y="126"/>
                    <a:pt x="300" y="126"/>
                    <a:pt x="300" y="126"/>
                  </a:cubicBezTo>
                  <a:cubicBezTo>
                    <a:pt x="221" y="52"/>
                    <a:pt x="116" y="4"/>
                    <a:pt x="0" y="0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60" y="208"/>
                    <a:pt x="114" y="233"/>
                    <a:pt x="156" y="271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0" name="Freeform 30"/>
            <p:cNvSpPr>
              <a:spLocks noEditPoints="1"/>
            </p:cNvSpPr>
            <p:nvPr/>
          </p:nvSpPr>
          <p:spPr bwMode="auto">
            <a:xfrm>
              <a:off x="1912" y="1042"/>
              <a:ext cx="732" cy="664"/>
            </a:xfrm>
            <a:custGeom>
              <a:avLst/>
              <a:gdLst>
                <a:gd name="T0" fmla="*/ 160 w 309"/>
                <a:gd name="T1" fmla="*/ 280 h 280"/>
                <a:gd name="T2" fmla="*/ 158 w 309"/>
                <a:gd name="T3" fmla="*/ 277 h 280"/>
                <a:gd name="T4" fmla="*/ 4 w 309"/>
                <a:gd name="T5" fmla="*/ 212 h 280"/>
                <a:gd name="T6" fmla="*/ 0 w 309"/>
                <a:gd name="T7" fmla="*/ 212 h 280"/>
                <a:gd name="T8" fmla="*/ 0 w 309"/>
                <a:gd name="T9" fmla="*/ 0 h 280"/>
                <a:gd name="T10" fmla="*/ 4 w 309"/>
                <a:gd name="T11" fmla="*/ 0 h 280"/>
                <a:gd name="T12" fmla="*/ 307 w 309"/>
                <a:gd name="T13" fmla="*/ 128 h 280"/>
                <a:gd name="T14" fmla="*/ 309 w 309"/>
                <a:gd name="T15" fmla="*/ 130 h 280"/>
                <a:gd name="T16" fmla="*/ 160 w 309"/>
                <a:gd name="T17" fmla="*/ 280 h 280"/>
                <a:gd name="T18" fmla="*/ 8 w 309"/>
                <a:gd name="T19" fmla="*/ 205 h 280"/>
                <a:gd name="T20" fmla="*/ 160 w 309"/>
                <a:gd name="T21" fmla="*/ 270 h 280"/>
                <a:gd name="T22" fmla="*/ 299 w 309"/>
                <a:gd name="T23" fmla="*/ 130 h 280"/>
                <a:gd name="T24" fmla="*/ 8 w 309"/>
                <a:gd name="T25" fmla="*/ 8 h 280"/>
                <a:gd name="T26" fmla="*/ 8 w 309"/>
                <a:gd name="T27" fmla="*/ 205 h 2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9" h="280">
                  <a:moveTo>
                    <a:pt x="160" y="280"/>
                  </a:moveTo>
                  <a:cubicBezTo>
                    <a:pt x="158" y="277"/>
                    <a:pt x="158" y="277"/>
                    <a:pt x="158" y="277"/>
                  </a:cubicBezTo>
                  <a:cubicBezTo>
                    <a:pt x="115" y="239"/>
                    <a:pt x="61" y="216"/>
                    <a:pt x="4" y="212"/>
                  </a:cubicBezTo>
                  <a:cubicBezTo>
                    <a:pt x="0" y="212"/>
                    <a:pt x="0" y="212"/>
                    <a:pt x="0" y="212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4" y="0"/>
                    <a:pt x="4" y="0"/>
                    <a:pt x="4" y="0"/>
                  </a:cubicBezTo>
                  <a:cubicBezTo>
                    <a:pt x="117" y="5"/>
                    <a:pt x="225" y="50"/>
                    <a:pt x="307" y="128"/>
                  </a:cubicBezTo>
                  <a:cubicBezTo>
                    <a:pt x="309" y="130"/>
                    <a:pt x="309" y="130"/>
                    <a:pt x="309" y="130"/>
                  </a:cubicBezTo>
                  <a:lnTo>
                    <a:pt x="160" y="280"/>
                  </a:lnTo>
                  <a:close/>
                  <a:moveTo>
                    <a:pt x="8" y="205"/>
                  </a:moveTo>
                  <a:cubicBezTo>
                    <a:pt x="64" y="210"/>
                    <a:pt x="118" y="232"/>
                    <a:pt x="160" y="270"/>
                  </a:cubicBezTo>
                  <a:cubicBezTo>
                    <a:pt x="299" y="130"/>
                    <a:pt x="299" y="130"/>
                    <a:pt x="299" y="130"/>
                  </a:cubicBezTo>
                  <a:cubicBezTo>
                    <a:pt x="220" y="56"/>
                    <a:pt x="116" y="13"/>
                    <a:pt x="8" y="8"/>
                  </a:cubicBezTo>
                  <a:lnTo>
                    <a:pt x="8" y="205"/>
                  </a:ln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31" name="Freeform 31"/>
            <p:cNvSpPr>
              <a:spLocks/>
            </p:cNvSpPr>
            <p:nvPr/>
          </p:nvSpPr>
          <p:spPr bwMode="auto">
            <a:xfrm>
              <a:off x="2343" y="1405"/>
              <a:ext cx="630" cy="701"/>
            </a:xfrm>
            <a:custGeom>
              <a:avLst/>
              <a:gdLst>
                <a:gd name="T0" fmla="*/ 62 w 266"/>
                <a:gd name="T1" fmla="*/ 296 h 296"/>
                <a:gd name="T2" fmla="*/ 266 w 266"/>
                <a:gd name="T3" fmla="*/ 296 h 296"/>
                <a:gd name="T4" fmla="*/ 145 w 266"/>
                <a:gd name="T5" fmla="*/ 0 h 296"/>
                <a:gd name="T6" fmla="*/ 0 w 266"/>
                <a:gd name="T7" fmla="*/ 145 h 296"/>
                <a:gd name="T8" fmla="*/ 62 w 266"/>
                <a:gd name="T9" fmla="*/ 296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6" h="296">
                  <a:moveTo>
                    <a:pt x="62" y="296"/>
                  </a:moveTo>
                  <a:cubicBezTo>
                    <a:pt x="266" y="296"/>
                    <a:pt x="266" y="296"/>
                    <a:pt x="266" y="296"/>
                  </a:cubicBezTo>
                  <a:cubicBezTo>
                    <a:pt x="262" y="182"/>
                    <a:pt x="217" y="78"/>
                    <a:pt x="145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36" y="186"/>
                    <a:pt x="58" y="238"/>
                    <a:pt x="62" y="296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3" name="Freeform 32"/>
            <p:cNvSpPr>
              <a:spLocks noEditPoints="1"/>
            </p:cNvSpPr>
            <p:nvPr/>
          </p:nvSpPr>
          <p:spPr bwMode="auto">
            <a:xfrm>
              <a:off x="2331" y="1393"/>
              <a:ext cx="652" cy="722"/>
            </a:xfrm>
            <a:custGeom>
              <a:avLst/>
              <a:gdLst>
                <a:gd name="T0" fmla="*/ 275 w 275"/>
                <a:gd name="T1" fmla="*/ 305 h 305"/>
                <a:gd name="T2" fmla="*/ 64 w 275"/>
                <a:gd name="T3" fmla="*/ 305 h 305"/>
                <a:gd name="T4" fmla="*/ 63 w 275"/>
                <a:gd name="T5" fmla="*/ 301 h 305"/>
                <a:gd name="T6" fmla="*/ 2 w 275"/>
                <a:gd name="T7" fmla="*/ 152 h 305"/>
                <a:gd name="T8" fmla="*/ 0 w 275"/>
                <a:gd name="T9" fmla="*/ 149 h 305"/>
                <a:gd name="T10" fmla="*/ 150 w 275"/>
                <a:gd name="T11" fmla="*/ 0 h 305"/>
                <a:gd name="T12" fmla="*/ 152 w 275"/>
                <a:gd name="T13" fmla="*/ 3 h 305"/>
                <a:gd name="T14" fmla="*/ 275 w 275"/>
                <a:gd name="T15" fmla="*/ 301 h 305"/>
                <a:gd name="T16" fmla="*/ 275 w 275"/>
                <a:gd name="T17" fmla="*/ 305 h 305"/>
                <a:gd name="T18" fmla="*/ 70 w 275"/>
                <a:gd name="T19" fmla="*/ 297 h 305"/>
                <a:gd name="T20" fmla="*/ 268 w 275"/>
                <a:gd name="T21" fmla="*/ 297 h 305"/>
                <a:gd name="T22" fmla="*/ 150 w 275"/>
                <a:gd name="T23" fmla="*/ 10 h 305"/>
                <a:gd name="T24" fmla="*/ 10 w 275"/>
                <a:gd name="T25" fmla="*/ 150 h 305"/>
                <a:gd name="T26" fmla="*/ 70 w 275"/>
                <a:gd name="T27" fmla="*/ 297 h 3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5" h="305">
                  <a:moveTo>
                    <a:pt x="275" y="305"/>
                  </a:moveTo>
                  <a:cubicBezTo>
                    <a:pt x="64" y="305"/>
                    <a:pt x="64" y="305"/>
                    <a:pt x="64" y="305"/>
                  </a:cubicBezTo>
                  <a:cubicBezTo>
                    <a:pt x="63" y="301"/>
                    <a:pt x="63" y="301"/>
                    <a:pt x="63" y="301"/>
                  </a:cubicBezTo>
                  <a:cubicBezTo>
                    <a:pt x="60" y="246"/>
                    <a:pt x="39" y="194"/>
                    <a:pt x="2" y="1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50" y="0"/>
                    <a:pt x="150" y="0"/>
                    <a:pt x="150" y="0"/>
                  </a:cubicBezTo>
                  <a:cubicBezTo>
                    <a:pt x="152" y="3"/>
                    <a:pt x="152" y="3"/>
                    <a:pt x="152" y="3"/>
                  </a:cubicBezTo>
                  <a:cubicBezTo>
                    <a:pt x="227" y="84"/>
                    <a:pt x="271" y="190"/>
                    <a:pt x="275" y="301"/>
                  </a:cubicBezTo>
                  <a:lnTo>
                    <a:pt x="275" y="305"/>
                  </a:lnTo>
                  <a:close/>
                  <a:moveTo>
                    <a:pt x="70" y="297"/>
                  </a:moveTo>
                  <a:cubicBezTo>
                    <a:pt x="268" y="297"/>
                    <a:pt x="268" y="297"/>
                    <a:pt x="268" y="297"/>
                  </a:cubicBezTo>
                  <a:cubicBezTo>
                    <a:pt x="263" y="191"/>
                    <a:pt x="221" y="89"/>
                    <a:pt x="150" y="10"/>
                  </a:cubicBezTo>
                  <a:cubicBezTo>
                    <a:pt x="10" y="150"/>
                    <a:pt x="10" y="150"/>
                    <a:pt x="10" y="150"/>
                  </a:cubicBezTo>
                  <a:cubicBezTo>
                    <a:pt x="45" y="192"/>
                    <a:pt x="66" y="243"/>
                    <a:pt x="70" y="297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4" name="Freeform 33"/>
            <p:cNvSpPr>
              <a:spLocks/>
            </p:cNvSpPr>
            <p:nvPr/>
          </p:nvSpPr>
          <p:spPr bwMode="auto">
            <a:xfrm>
              <a:off x="1135" y="1052"/>
              <a:ext cx="711" cy="635"/>
            </a:xfrm>
            <a:custGeom>
              <a:avLst/>
              <a:gdLst>
                <a:gd name="T0" fmla="*/ 300 w 300"/>
                <a:gd name="T1" fmla="*/ 204 h 268"/>
                <a:gd name="T2" fmla="*/ 300 w 300"/>
                <a:gd name="T3" fmla="*/ 0 h 268"/>
                <a:gd name="T4" fmla="*/ 0 w 300"/>
                <a:gd name="T5" fmla="*/ 124 h 268"/>
                <a:gd name="T6" fmla="*/ 144 w 300"/>
                <a:gd name="T7" fmla="*/ 268 h 268"/>
                <a:gd name="T8" fmla="*/ 300 w 300"/>
                <a:gd name="T9" fmla="*/ 204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00" h="268">
                  <a:moveTo>
                    <a:pt x="300" y="204"/>
                  </a:moveTo>
                  <a:cubicBezTo>
                    <a:pt x="300" y="0"/>
                    <a:pt x="300" y="0"/>
                    <a:pt x="300" y="0"/>
                  </a:cubicBezTo>
                  <a:cubicBezTo>
                    <a:pt x="184" y="4"/>
                    <a:pt x="79" y="50"/>
                    <a:pt x="0" y="124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86" y="231"/>
                    <a:pt x="240" y="207"/>
                    <a:pt x="300" y="204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5" name="Freeform 34"/>
            <p:cNvSpPr>
              <a:spLocks noEditPoints="1"/>
            </p:cNvSpPr>
            <p:nvPr/>
          </p:nvSpPr>
          <p:spPr bwMode="auto">
            <a:xfrm>
              <a:off x="1121" y="1042"/>
              <a:ext cx="734" cy="656"/>
            </a:xfrm>
            <a:custGeom>
              <a:avLst/>
              <a:gdLst>
                <a:gd name="T0" fmla="*/ 150 w 310"/>
                <a:gd name="T1" fmla="*/ 277 h 277"/>
                <a:gd name="T2" fmla="*/ 0 w 310"/>
                <a:gd name="T3" fmla="*/ 128 h 277"/>
                <a:gd name="T4" fmla="*/ 3 w 310"/>
                <a:gd name="T5" fmla="*/ 125 h 277"/>
                <a:gd name="T6" fmla="*/ 306 w 310"/>
                <a:gd name="T7" fmla="*/ 0 h 277"/>
                <a:gd name="T8" fmla="*/ 310 w 310"/>
                <a:gd name="T9" fmla="*/ 0 h 277"/>
                <a:gd name="T10" fmla="*/ 310 w 310"/>
                <a:gd name="T11" fmla="*/ 211 h 277"/>
                <a:gd name="T12" fmla="*/ 306 w 310"/>
                <a:gd name="T13" fmla="*/ 212 h 277"/>
                <a:gd name="T14" fmla="*/ 152 w 310"/>
                <a:gd name="T15" fmla="*/ 275 h 277"/>
                <a:gd name="T16" fmla="*/ 150 w 310"/>
                <a:gd name="T17" fmla="*/ 277 h 277"/>
                <a:gd name="T18" fmla="*/ 11 w 310"/>
                <a:gd name="T19" fmla="*/ 128 h 277"/>
                <a:gd name="T20" fmla="*/ 150 w 310"/>
                <a:gd name="T21" fmla="*/ 267 h 277"/>
                <a:gd name="T22" fmla="*/ 303 w 310"/>
                <a:gd name="T23" fmla="*/ 205 h 277"/>
                <a:gd name="T24" fmla="*/ 303 w 310"/>
                <a:gd name="T25" fmla="*/ 8 h 277"/>
                <a:gd name="T26" fmla="*/ 11 w 310"/>
                <a:gd name="T27" fmla="*/ 128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10" h="277">
                  <a:moveTo>
                    <a:pt x="150" y="277"/>
                  </a:moveTo>
                  <a:cubicBezTo>
                    <a:pt x="0" y="128"/>
                    <a:pt x="0" y="128"/>
                    <a:pt x="0" y="128"/>
                  </a:cubicBezTo>
                  <a:cubicBezTo>
                    <a:pt x="3" y="125"/>
                    <a:pt x="3" y="125"/>
                    <a:pt x="3" y="125"/>
                  </a:cubicBezTo>
                  <a:cubicBezTo>
                    <a:pt x="86" y="48"/>
                    <a:pt x="193" y="4"/>
                    <a:pt x="306" y="0"/>
                  </a:cubicBezTo>
                  <a:cubicBezTo>
                    <a:pt x="310" y="0"/>
                    <a:pt x="310" y="0"/>
                    <a:pt x="310" y="0"/>
                  </a:cubicBezTo>
                  <a:cubicBezTo>
                    <a:pt x="310" y="211"/>
                    <a:pt x="310" y="211"/>
                    <a:pt x="310" y="211"/>
                  </a:cubicBezTo>
                  <a:cubicBezTo>
                    <a:pt x="306" y="212"/>
                    <a:pt x="306" y="212"/>
                    <a:pt x="306" y="212"/>
                  </a:cubicBezTo>
                  <a:cubicBezTo>
                    <a:pt x="250" y="215"/>
                    <a:pt x="195" y="237"/>
                    <a:pt x="152" y="275"/>
                  </a:cubicBezTo>
                  <a:lnTo>
                    <a:pt x="150" y="277"/>
                  </a:lnTo>
                  <a:close/>
                  <a:moveTo>
                    <a:pt x="11" y="128"/>
                  </a:moveTo>
                  <a:cubicBezTo>
                    <a:pt x="150" y="267"/>
                    <a:pt x="150" y="267"/>
                    <a:pt x="150" y="267"/>
                  </a:cubicBezTo>
                  <a:cubicBezTo>
                    <a:pt x="193" y="231"/>
                    <a:pt x="247" y="209"/>
                    <a:pt x="303" y="205"/>
                  </a:cubicBezTo>
                  <a:cubicBezTo>
                    <a:pt x="303" y="8"/>
                    <a:pt x="303" y="8"/>
                    <a:pt x="303" y="8"/>
                  </a:cubicBezTo>
                  <a:cubicBezTo>
                    <a:pt x="194" y="12"/>
                    <a:pt x="91" y="54"/>
                    <a:pt x="11" y="128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6" name="Freeform 35"/>
            <p:cNvSpPr>
              <a:spLocks/>
            </p:cNvSpPr>
            <p:nvPr/>
          </p:nvSpPr>
          <p:spPr bwMode="auto">
            <a:xfrm>
              <a:off x="2338" y="2182"/>
              <a:ext cx="635" cy="710"/>
            </a:xfrm>
            <a:custGeom>
              <a:avLst/>
              <a:gdLst>
                <a:gd name="T0" fmla="*/ 64 w 268"/>
                <a:gd name="T1" fmla="*/ 0 h 300"/>
                <a:gd name="T2" fmla="*/ 0 w 268"/>
                <a:gd name="T3" fmla="*/ 155 h 300"/>
                <a:gd name="T4" fmla="*/ 145 w 268"/>
                <a:gd name="T5" fmla="*/ 300 h 300"/>
                <a:gd name="T6" fmla="*/ 268 w 268"/>
                <a:gd name="T7" fmla="*/ 0 h 300"/>
                <a:gd name="T8" fmla="*/ 64 w 268"/>
                <a:gd name="T9" fmla="*/ 0 h 3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8" h="300">
                  <a:moveTo>
                    <a:pt x="64" y="0"/>
                  </a:moveTo>
                  <a:cubicBezTo>
                    <a:pt x="61" y="59"/>
                    <a:pt x="37" y="113"/>
                    <a:pt x="0" y="155"/>
                  </a:cubicBezTo>
                  <a:cubicBezTo>
                    <a:pt x="145" y="300"/>
                    <a:pt x="145" y="300"/>
                    <a:pt x="145" y="300"/>
                  </a:cubicBezTo>
                  <a:cubicBezTo>
                    <a:pt x="218" y="221"/>
                    <a:pt x="265" y="116"/>
                    <a:pt x="268" y="0"/>
                  </a:cubicBezTo>
                  <a:lnTo>
                    <a:pt x="64" y="0"/>
                  </a:ln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7" name="Freeform 36"/>
            <p:cNvSpPr>
              <a:spLocks noEditPoints="1"/>
            </p:cNvSpPr>
            <p:nvPr/>
          </p:nvSpPr>
          <p:spPr bwMode="auto">
            <a:xfrm>
              <a:off x="2327" y="2172"/>
              <a:ext cx="656" cy="732"/>
            </a:xfrm>
            <a:custGeom>
              <a:avLst/>
              <a:gdLst>
                <a:gd name="T0" fmla="*/ 150 w 277"/>
                <a:gd name="T1" fmla="*/ 309 h 309"/>
                <a:gd name="T2" fmla="*/ 0 w 277"/>
                <a:gd name="T3" fmla="*/ 159 h 309"/>
                <a:gd name="T4" fmla="*/ 3 w 277"/>
                <a:gd name="T5" fmla="*/ 157 h 309"/>
                <a:gd name="T6" fmla="*/ 66 w 277"/>
                <a:gd name="T7" fmla="*/ 4 h 309"/>
                <a:gd name="T8" fmla="*/ 66 w 277"/>
                <a:gd name="T9" fmla="*/ 0 h 309"/>
                <a:gd name="T10" fmla="*/ 277 w 277"/>
                <a:gd name="T11" fmla="*/ 0 h 309"/>
                <a:gd name="T12" fmla="*/ 277 w 277"/>
                <a:gd name="T13" fmla="*/ 4 h 309"/>
                <a:gd name="T14" fmla="*/ 152 w 277"/>
                <a:gd name="T15" fmla="*/ 306 h 309"/>
                <a:gd name="T16" fmla="*/ 150 w 277"/>
                <a:gd name="T17" fmla="*/ 309 h 309"/>
                <a:gd name="T18" fmla="*/ 10 w 277"/>
                <a:gd name="T19" fmla="*/ 159 h 309"/>
                <a:gd name="T20" fmla="*/ 150 w 277"/>
                <a:gd name="T21" fmla="*/ 299 h 309"/>
                <a:gd name="T22" fmla="*/ 270 w 277"/>
                <a:gd name="T23" fmla="*/ 7 h 309"/>
                <a:gd name="T24" fmla="*/ 72 w 277"/>
                <a:gd name="T25" fmla="*/ 7 h 309"/>
                <a:gd name="T26" fmla="*/ 10 w 277"/>
                <a:gd name="T27" fmla="*/ 159 h 30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7" h="309">
                  <a:moveTo>
                    <a:pt x="150" y="309"/>
                  </a:moveTo>
                  <a:cubicBezTo>
                    <a:pt x="0" y="159"/>
                    <a:pt x="0" y="159"/>
                    <a:pt x="0" y="159"/>
                  </a:cubicBezTo>
                  <a:cubicBezTo>
                    <a:pt x="3" y="157"/>
                    <a:pt x="3" y="157"/>
                    <a:pt x="3" y="157"/>
                  </a:cubicBezTo>
                  <a:cubicBezTo>
                    <a:pt x="41" y="114"/>
                    <a:pt x="62" y="61"/>
                    <a:pt x="66" y="4"/>
                  </a:cubicBezTo>
                  <a:cubicBezTo>
                    <a:pt x="66" y="0"/>
                    <a:pt x="66" y="0"/>
                    <a:pt x="66" y="0"/>
                  </a:cubicBezTo>
                  <a:cubicBezTo>
                    <a:pt x="277" y="0"/>
                    <a:pt x="277" y="0"/>
                    <a:pt x="277" y="0"/>
                  </a:cubicBezTo>
                  <a:cubicBezTo>
                    <a:pt x="277" y="4"/>
                    <a:pt x="277" y="4"/>
                    <a:pt x="277" y="4"/>
                  </a:cubicBezTo>
                  <a:cubicBezTo>
                    <a:pt x="273" y="117"/>
                    <a:pt x="229" y="224"/>
                    <a:pt x="152" y="306"/>
                  </a:cubicBezTo>
                  <a:lnTo>
                    <a:pt x="150" y="309"/>
                  </a:lnTo>
                  <a:close/>
                  <a:moveTo>
                    <a:pt x="10" y="159"/>
                  </a:moveTo>
                  <a:cubicBezTo>
                    <a:pt x="150" y="299"/>
                    <a:pt x="150" y="299"/>
                    <a:pt x="150" y="299"/>
                  </a:cubicBezTo>
                  <a:cubicBezTo>
                    <a:pt x="223" y="219"/>
                    <a:pt x="265" y="116"/>
                    <a:pt x="270" y="7"/>
                  </a:cubicBezTo>
                  <a:cubicBezTo>
                    <a:pt x="72" y="7"/>
                    <a:pt x="72" y="7"/>
                    <a:pt x="72" y="7"/>
                  </a:cubicBezTo>
                  <a:cubicBezTo>
                    <a:pt x="69" y="64"/>
                    <a:pt x="47" y="116"/>
                    <a:pt x="10" y="159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8" name="Freeform 37"/>
            <p:cNvSpPr>
              <a:spLocks/>
            </p:cNvSpPr>
            <p:nvPr/>
          </p:nvSpPr>
          <p:spPr bwMode="auto">
            <a:xfrm>
              <a:off x="787" y="2182"/>
              <a:ext cx="639" cy="717"/>
            </a:xfrm>
            <a:custGeom>
              <a:avLst/>
              <a:gdLst>
                <a:gd name="T0" fmla="*/ 204 w 270"/>
                <a:gd name="T1" fmla="*/ 0 h 303"/>
                <a:gd name="T2" fmla="*/ 0 w 270"/>
                <a:gd name="T3" fmla="*/ 0 h 303"/>
                <a:gd name="T4" fmla="*/ 126 w 270"/>
                <a:gd name="T5" fmla="*/ 303 h 303"/>
                <a:gd name="T6" fmla="*/ 270 w 270"/>
                <a:gd name="T7" fmla="*/ 158 h 303"/>
                <a:gd name="T8" fmla="*/ 204 w 270"/>
                <a:gd name="T9" fmla="*/ 0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0" h="303">
                  <a:moveTo>
                    <a:pt x="204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3" y="117"/>
                    <a:pt x="51" y="223"/>
                    <a:pt x="126" y="303"/>
                  </a:cubicBezTo>
                  <a:cubicBezTo>
                    <a:pt x="270" y="158"/>
                    <a:pt x="270" y="158"/>
                    <a:pt x="270" y="158"/>
                  </a:cubicBezTo>
                  <a:cubicBezTo>
                    <a:pt x="232" y="116"/>
                    <a:pt x="207" y="61"/>
                    <a:pt x="204" y="0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59" name="Freeform 38"/>
            <p:cNvSpPr>
              <a:spLocks noEditPoints="1"/>
            </p:cNvSpPr>
            <p:nvPr/>
          </p:nvSpPr>
          <p:spPr bwMode="auto">
            <a:xfrm>
              <a:off x="777" y="2172"/>
              <a:ext cx="661" cy="739"/>
            </a:xfrm>
            <a:custGeom>
              <a:avLst/>
              <a:gdLst>
                <a:gd name="T0" fmla="*/ 130 w 279"/>
                <a:gd name="T1" fmla="*/ 312 h 312"/>
                <a:gd name="T2" fmla="*/ 127 w 279"/>
                <a:gd name="T3" fmla="*/ 309 h 312"/>
                <a:gd name="T4" fmla="*/ 0 w 279"/>
                <a:gd name="T5" fmla="*/ 4 h 312"/>
                <a:gd name="T6" fmla="*/ 0 w 279"/>
                <a:gd name="T7" fmla="*/ 0 h 312"/>
                <a:gd name="T8" fmla="*/ 211 w 279"/>
                <a:gd name="T9" fmla="*/ 0 h 312"/>
                <a:gd name="T10" fmla="*/ 211 w 279"/>
                <a:gd name="T11" fmla="*/ 4 h 312"/>
                <a:gd name="T12" fmla="*/ 277 w 279"/>
                <a:gd name="T13" fmla="*/ 160 h 312"/>
                <a:gd name="T14" fmla="*/ 279 w 279"/>
                <a:gd name="T15" fmla="*/ 162 h 312"/>
                <a:gd name="T16" fmla="*/ 130 w 279"/>
                <a:gd name="T17" fmla="*/ 312 h 312"/>
                <a:gd name="T18" fmla="*/ 7 w 279"/>
                <a:gd name="T19" fmla="*/ 7 h 312"/>
                <a:gd name="T20" fmla="*/ 130 w 279"/>
                <a:gd name="T21" fmla="*/ 301 h 312"/>
                <a:gd name="T22" fmla="*/ 270 w 279"/>
                <a:gd name="T23" fmla="*/ 162 h 312"/>
                <a:gd name="T24" fmla="*/ 205 w 279"/>
                <a:gd name="T25" fmla="*/ 7 h 312"/>
                <a:gd name="T26" fmla="*/ 7 w 279"/>
                <a:gd name="T27" fmla="*/ 7 h 31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279" h="312">
                  <a:moveTo>
                    <a:pt x="130" y="312"/>
                  </a:moveTo>
                  <a:cubicBezTo>
                    <a:pt x="127" y="309"/>
                    <a:pt x="127" y="309"/>
                    <a:pt x="127" y="309"/>
                  </a:cubicBezTo>
                  <a:cubicBezTo>
                    <a:pt x="49" y="226"/>
                    <a:pt x="4" y="118"/>
                    <a:pt x="0" y="4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211" y="0"/>
                    <a:pt x="211" y="0"/>
                    <a:pt x="211" y="0"/>
                  </a:cubicBezTo>
                  <a:cubicBezTo>
                    <a:pt x="211" y="4"/>
                    <a:pt x="211" y="4"/>
                    <a:pt x="211" y="4"/>
                  </a:cubicBezTo>
                  <a:cubicBezTo>
                    <a:pt x="215" y="61"/>
                    <a:pt x="238" y="117"/>
                    <a:pt x="277" y="160"/>
                  </a:cubicBezTo>
                  <a:cubicBezTo>
                    <a:pt x="279" y="162"/>
                    <a:pt x="279" y="162"/>
                    <a:pt x="279" y="162"/>
                  </a:cubicBezTo>
                  <a:lnTo>
                    <a:pt x="130" y="312"/>
                  </a:lnTo>
                  <a:close/>
                  <a:moveTo>
                    <a:pt x="7" y="7"/>
                  </a:moveTo>
                  <a:cubicBezTo>
                    <a:pt x="12" y="117"/>
                    <a:pt x="55" y="221"/>
                    <a:pt x="130" y="301"/>
                  </a:cubicBezTo>
                  <a:cubicBezTo>
                    <a:pt x="270" y="162"/>
                    <a:pt x="270" y="162"/>
                    <a:pt x="270" y="162"/>
                  </a:cubicBezTo>
                  <a:cubicBezTo>
                    <a:pt x="232" y="119"/>
                    <a:pt x="209" y="65"/>
                    <a:pt x="205" y="7"/>
                  </a:cubicBezTo>
                  <a:lnTo>
                    <a:pt x="7" y="7"/>
                  </a:ln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0" name="Freeform 39"/>
            <p:cNvSpPr>
              <a:spLocks/>
            </p:cNvSpPr>
            <p:nvPr/>
          </p:nvSpPr>
          <p:spPr bwMode="auto">
            <a:xfrm>
              <a:off x="1921" y="2603"/>
              <a:ext cx="706" cy="638"/>
            </a:xfrm>
            <a:custGeom>
              <a:avLst/>
              <a:gdLst>
                <a:gd name="T0" fmla="*/ 0 w 298"/>
                <a:gd name="T1" fmla="*/ 64 h 269"/>
                <a:gd name="T2" fmla="*/ 0 w 298"/>
                <a:gd name="T3" fmla="*/ 269 h 269"/>
                <a:gd name="T4" fmla="*/ 298 w 298"/>
                <a:gd name="T5" fmla="*/ 144 h 269"/>
                <a:gd name="T6" fmla="*/ 154 w 298"/>
                <a:gd name="T7" fmla="*/ 0 h 269"/>
                <a:gd name="T8" fmla="*/ 0 w 298"/>
                <a:gd name="T9" fmla="*/ 64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269">
                  <a:moveTo>
                    <a:pt x="0" y="64"/>
                  </a:moveTo>
                  <a:cubicBezTo>
                    <a:pt x="0" y="269"/>
                    <a:pt x="0" y="269"/>
                    <a:pt x="0" y="269"/>
                  </a:cubicBezTo>
                  <a:cubicBezTo>
                    <a:pt x="115" y="264"/>
                    <a:pt x="219" y="218"/>
                    <a:pt x="298" y="14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12" y="37"/>
                    <a:pt x="59" y="60"/>
                    <a:pt x="0" y="64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1" name="Freeform 40"/>
            <p:cNvSpPr>
              <a:spLocks noEditPoints="1"/>
            </p:cNvSpPr>
            <p:nvPr/>
          </p:nvSpPr>
          <p:spPr bwMode="auto">
            <a:xfrm>
              <a:off x="1912" y="2591"/>
              <a:ext cx="727" cy="657"/>
            </a:xfrm>
            <a:custGeom>
              <a:avLst/>
              <a:gdLst>
                <a:gd name="T0" fmla="*/ 0 w 307"/>
                <a:gd name="T1" fmla="*/ 277 h 277"/>
                <a:gd name="T2" fmla="*/ 0 w 307"/>
                <a:gd name="T3" fmla="*/ 66 h 277"/>
                <a:gd name="T4" fmla="*/ 4 w 307"/>
                <a:gd name="T5" fmla="*/ 66 h 277"/>
                <a:gd name="T6" fmla="*/ 155 w 307"/>
                <a:gd name="T7" fmla="*/ 2 h 277"/>
                <a:gd name="T8" fmla="*/ 158 w 307"/>
                <a:gd name="T9" fmla="*/ 0 h 277"/>
                <a:gd name="T10" fmla="*/ 307 w 307"/>
                <a:gd name="T11" fmla="*/ 149 h 277"/>
                <a:gd name="T12" fmla="*/ 305 w 307"/>
                <a:gd name="T13" fmla="*/ 152 h 277"/>
                <a:gd name="T14" fmla="*/ 4 w 307"/>
                <a:gd name="T15" fmla="*/ 277 h 277"/>
                <a:gd name="T16" fmla="*/ 0 w 307"/>
                <a:gd name="T17" fmla="*/ 277 h 277"/>
                <a:gd name="T18" fmla="*/ 8 w 307"/>
                <a:gd name="T19" fmla="*/ 73 h 277"/>
                <a:gd name="T20" fmla="*/ 8 w 307"/>
                <a:gd name="T21" fmla="*/ 270 h 277"/>
                <a:gd name="T22" fmla="*/ 297 w 307"/>
                <a:gd name="T23" fmla="*/ 149 h 277"/>
                <a:gd name="T24" fmla="*/ 158 w 307"/>
                <a:gd name="T25" fmla="*/ 10 h 277"/>
                <a:gd name="T26" fmla="*/ 8 w 307"/>
                <a:gd name="T27" fmla="*/ 73 h 2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7" h="277">
                  <a:moveTo>
                    <a:pt x="0" y="277"/>
                  </a:moveTo>
                  <a:cubicBezTo>
                    <a:pt x="0" y="66"/>
                    <a:pt x="0" y="66"/>
                    <a:pt x="0" y="66"/>
                  </a:cubicBezTo>
                  <a:cubicBezTo>
                    <a:pt x="4" y="66"/>
                    <a:pt x="4" y="66"/>
                    <a:pt x="4" y="66"/>
                  </a:cubicBezTo>
                  <a:cubicBezTo>
                    <a:pt x="60" y="62"/>
                    <a:pt x="113" y="40"/>
                    <a:pt x="155" y="2"/>
                  </a:cubicBezTo>
                  <a:cubicBezTo>
                    <a:pt x="158" y="0"/>
                    <a:pt x="158" y="0"/>
                    <a:pt x="158" y="0"/>
                  </a:cubicBezTo>
                  <a:cubicBezTo>
                    <a:pt x="307" y="149"/>
                    <a:pt x="307" y="149"/>
                    <a:pt x="307" y="149"/>
                  </a:cubicBezTo>
                  <a:cubicBezTo>
                    <a:pt x="305" y="152"/>
                    <a:pt x="305" y="152"/>
                    <a:pt x="305" y="152"/>
                  </a:cubicBezTo>
                  <a:cubicBezTo>
                    <a:pt x="223" y="229"/>
                    <a:pt x="116" y="273"/>
                    <a:pt x="4" y="277"/>
                  </a:cubicBezTo>
                  <a:lnTo>
                    <a:pt x="0" y="277"/>
                  </a:lnTo>
                  <a:close/>
                  <a:moveTo>
                    <a:pt x="8" y="73"/>
                  </a:moveTo>
                  <a:cubicBezTo>
                    <a:pt x="8" y="270"/>
                    <a:pt x="8" y="270"/>
                    <a:pt x="8" y="270"/>
                  </a:cubicBezTo>
                  <a:cubicBezTo>
                    <a:pt x="115" y="265"/>
                    <a:pt x="218" y="222"/>
                    <a:pt x="297" y="149"/>
                  </a:cubicBezTo>
                  <a:cubicBezTo>
                    <a:pt x="158" y="10"/>
                    <a:pt x="158" y="10"/>
                    <a:pt x="158" y="10"/>
                  </a:cubicBezTo>
                  <a:cubicBezTo>
                    <a:pt x="115" y="46"/>
                    <a:pt x="63" y="68"/>
                    <a:pt x="8" y="73"/>
                  </a:cubicBez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2" name="Freeform 41"/>
            <p:cNvSpPr>
              <a:spLocks/>
            </p:cNvSpPr>
            <p:nvPr/>
          </p:nvSpPr>
          <p:spPr bwMode="auto">
            <a:xfrm>
              <a:off x="1140" y="2608"/>
              <a:ext cx="706" cy="633"/>
            </a:xfrm>
            <a:custGeom>
              <a:avLst/>
              <a:gdLst>
                <a:gd name="T0" fmla="*/ 144 w 298"/>
                <a:gd name="T1" fmla="*/ 0 h 267"/>
                <a:gd name="T2" fmla="*/ 0 w 298"/>
                <a:gd name="T3" fmla="*/ 145 h 267"/>
                <a:gd name="T4" fmla="*/ 298 w 298"/>
                <a:gd name="T5" fmla="*/ 267 h 267"/>
                <a:gd name="T6" fmla="*/ 298 w 298"/>
                <a:gd name="T7" fmla="*/ 62 h 267"/>
                <a:gd name="T8" fmla="*/ 144 w 298"/>
                <a:gd name="T9" fmla="*/ 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98" h="267">
                  <a:moveTo>
                    <a:pt x="144" y="0"/>
                  </a:moveTo>
                  <a:cubicBezTo>
                    <a:pt x="0" y="145"/>
                    <a:pt x="0" y="145"/>
                    <a:pt x="0" y="145"/>
                  </a:cubicBezTo>
                  <a:cubicBezTo>
                    <a:pt x="79" y="218"/>
                    <a:pt x="183" y="263"/>
                    <a:pt x="298" y="267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39" y="59"/>
                    <a:pt x="186" y="36"/>
                    <a:pt x="144" y="0"/>
                  </a:cubicBezTo>
                  <a:close/>
                </a:path>
              </a:pathLst>
            </a:custGeom>
            <a:solidFill>
              <a:srgbClr val="AFB1B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3" name="Freeform 42"/>
            <p:cNvSpPr>
              <a:spLocks noEditPoints="1"/>
            </p:cNvSpPr>
            <p:nvPr/>
          </p:nvSpPr>
          <p:spPr bwMode="auto">
            <a:xfrm>
              <a:off x="1128" y="2599"/>
              <a:ext cx="727" cy="649"/>
            </a:xfrm>
            <a:custGeom>
              <a:avLst/>
              <a:gdLst>
                <a:gd name="T0" fmla="*/ 307 w 307"/>
                <a:gd name="T1" fmla="*/ 274 h 274"/>
                <a:gd name="T2" fmla="*/ 303 w 307"/>
                <a:gd name="T3" fmla="*/ 274 h 274"/>
                <a:gd name="T4" fmla="*/ 2 w 307"/>
                <a:gd name="T5" fmla="*/ 152 h 274"/>
                <a:gd name="T6" fmla="*/ 0 w 307"/>
                <a:gd name="T7" fmla="*/ 149 h 274"/>
                <a:gd name="T8" fmla="*/ 149 w 307"/>
                <a:gd name="T9" fmla="*/ 0 h 274"/>
                <a:gd name="T10" fmla="*/ 152 w 307"/>
                <a:gd name="T11" fmla="*/ 2 h 274"/>
                <a:gd name="T12" fmla="*/ 303 w 307"/>
                <a:gd name="T13" fmla="*/ 63 h 274"/>
                <a:gd name="T14" fmla="*/ 307 w 307"/>
                <a:gd name="T15" fmla="*/ 63 h 274"/>
                <a:gd name="T16" fmla="*/ 307 w 307"/>
                <a:gd name="T17" fmla="*/ 274 h 274"/>
                <a:gd name="T18" fmla="*/ 10 w 307"/>
                <a:gd name="T19" fmla="*/ 149 h 274"/>
                <a:gd name="T20" fmla="*/ 300 w 307"/>
                <a:gd name="T21" fmla="*/ 267 h 274"/>
                <a:gd name="T22" fmla="*/ 300 w 307"/>
                <a:gd name="T23" fmla="*/ 70 h 274"/>
                <a:gd name="T24" fmla="*/ 150 w 307"/>
                <a:gd name="T25" fmla="*/ 9 h 274"/>
                <a:gd name="T26" fmla="*/ 10 w 307"/>
                <a:gd name="T27" fmla="*/ 149 h 2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307" h="274">
                  <a:moveTo>
                    <a:pt x="307" y="274"/>
                  </a:moveTo>
                  <a:cubicBezTo>
                    <a:pt x="303" y="274"/>
                    <a:pt x="303" y="274"/>
                    <a:pt x="303" y="274"/>
                  </a:cubicBezTo>
                  <a:cubicBezTo>
                    <a:pt x="191" y="271"/>
                    <a:pt x="84" y="227"/>
                    <a:pt x="2" y="152"/>
                  </a:cubicBezTo>
                  <a:cubicBezTo>
                    <a:pt x="0" y="149"/>
                    <a:pt x="0" y="149"/>
                    <a:pt x="0" y="149"/>
                  </a:cubicBezTo>
                  <a:cubicBezTo>
                    <a:pt x="149" y="0"/>
                    <a:pt x="149" y="0"/>
                    <a:pt x="149" y="0"/>
                  </a:cubicBezTo>
                  <a:cubicBezTo>
                    <a:pt x="152" y="2"/>
                    <a:pt x="152" y="2"/>
                    <a:pt x="152" y="2"/>
                  </a:cubicBezTo>
                  <a:cubicBezTo>
                    <a:pt x="195" y="39"/>
                    <a:pt x="247" y="60"/>
                    <a:pt x="303" y="63"/>
                  </a:cubicBezTo>
                  <a:cubicBezTo>
                    <a:pt x="307" y="63"/>
                    <a:pt x="307" y="63"/>
                    <a:pt x="307" y="63"/>
                  </a:cubicBezTo>
                  <a:lnTo>
                    <a:pt x="307" y="274"/>
                  </a:lnTo>
                  <a:close/>
                  <a:moveTo>
                    <a:pt x="10" y="149"/>
                  </a:moveTo>
                  <a:cubicBezTo>
                    <a:pt x="90" y="221"/>
                    <a:pt x="192" y="263"/>
                    <a:pt x="300" y="267"/>
                  </a:cubicBezTo>
                  <a:cubicBezTo>
                    <a:pt x="300" y="70"/>
                    <a:pt x="300" y="70"/>
                    <a:pt x="300" y="70"/>
                  </a:cubicBezTo>
                  <a:cubicBezTo>
                    <a:pt x="244" y="66"/>
                    <a:pt x="192" y="45"/>
                    <a:pt x="150" y="9"/>
                  </a:cubicBezTo>
                  <a:lnTo>
                    <a:pt x="10" y="149"/>
                  </a:lnTo>
                  <a:close/>
                </a:path>
              </a:pathLst>
            </a:custGeom>
            <a:solidFill>
              <a:srgbClr val="51525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4" name="Oval 43"/>
            <p:cNvSpPr>
              <a:spLocks noChangeArrowheads="1"/>
            </p:cNvSpPr>
            <p:nvPr/>
          </p:nvSpPr>
          <p:spPr bwMode="auto">
            <a:xfrm>
              <a:off x="1429" y="1694"/>
              <a:ext cx="902" cy="905"/>
            </a:xfrm>
            <a:prstGeom prst="ellipse">
              <a:avLst/>
            </a:prstGeom>
            <a:solidFill>
              <a:srgbClr val="E2E3E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5" name="Freeform 44"/>
            <p:cNvSpPr>
              <a:spLocks/>
            </p:cNvSpPr>
            <p:nvPr/>
          </p:nvSpPr>
          <p:spPr bwMode="auto">
            <a:xfrm>
              <a:off x="787" y="1390"/>
              <a:ext cx="644" cy="721"/>
            </a:xfrm>
            <a:custGeom>
              <a:avLst/>
              <a:gdLst>
                <a:gd name="T0" fmla="*/ 205 w 272"/>
                <a:gd name="T1" fmla="*/ 289 h 304"/>
                <a:gd name="T2" fmla="*/ 96 w 272"/>
                <a:gd name="T3" fmla="*/ 267 h 304"/>
                <a:gd name="T4" fmla="*/ 96 w 272"/>
                <a:gd name="T5" fmla="*/ 122 h 304"/>
                <a:gd name="T6" fmla="*/ 240 w 272"/>
                <a:gd name="T7" fmla="*/ 122 h 304"/>
                <a:gd name="T8" fmla="*/ 262 w 272"/>
                <a:gd name="T9" fmla="*/ 155 h 304"/>
                <a:gd name="T10" fmla="*/ 272 w 272"/>
                <a:gd name="T11" fmla="*/ 144 h 304"/>
                <a:gd name="T12" fmla="*/ 127 w 272"/>
                <a:gd name="T13" fmla="*/ 0 h 304"/>
                <a:gd name="T14" fmla="*/ 0 w 272"/>
                <a:gd name="T15" fmla="*/ 302 h 304"/>
                <a:gd name="T16" fmla="*/ 204 w 272"/>
                <a:gd name="T17" fmla="*/ 302 h 304"/>
                <a:gd name="T18" fmla="*/ 205 w 272"/>
                <a:gd name="T19" fmla="*/ 289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2" h="304">
                  <a:moveTo>
                    <a:pt x="205" y="289"/>
                  </a:moveTo>
                  <a:cubicBezTo>
                    <a:pt x="169" y="304"/>
                    <a:pt x="125" y="296"/>
                    <a:pt x="96" y="267"/>
                  </a:cubicBezTo>
                  <a:cubicBezTo>
                    <a:pt x="56" y="227"/>
                    <a:pt x="56" y="162"/>
                    <a:pt x="96" y="122"/>
                  </a:cubicBezTo>
                  <a:cubicBezTo>
                    <a:pt x="136" y="82"/>
                    <a:pt x="200" y="82"/>
                    <a:pt x="240" y="122"/>
                  </a:cubicBezTo>
                  <a:cubicBezTo>
                    <a:pt x="250" y="132"/>
                    <a:pt x="257" y="143"/>
                    <a:pt x="262" y="155"/>
                  </a:cubicBezTo>
                  <a:cubicBezTo>
                    <a:pt x="265" y="151"/>
                    <a:pt x="268" y="148"/>
                    <a:pt x="272" y="144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52" y="79"/>
                    <a:pt x="4" y="185"/>
                    <a:pt x="0" y="302"/>
                  </a:cubicBezTo>
                  <a:cubicBezTo>
                    <a:pt x="204" y="302"/>
                    <a:pt x="204" y="302"/>
                    <a:pt x="204" y="302"/>
                  </a:cubicBezTo>
                  <a:cubicBezTo>
                    <a:pt x="204" y="298"/>
                    <a:pt x="205" y="294"/>
                    <a:pt x="205" y="289"/>
                  </a:cubicBezTo>
                  <a:close/>
                </a:path>
              </a:pathLst>
            </a:custGeom>
            <a:gradFill>
              <a:gsLst>
                <a:gs pos="20000">
                  <a:srgbClr val="F4B822"/>
                </a:gs>
                <a:gs pos="81000">
                  <a:srgbClr val="E47E0E"/>
                </a:gs>
              </a:gsLst>
              <a:lin ang="12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6" name="Freeform 45"/>
            <p:cNvSpPr>
              <a:spLocks/>
            </p:cNvSpPr>
            <p:nvPr/>
          </p:nvSpPr>
          <p:spPr bwMode="auto">
            <a:xfrm>
              <a:off x="1921" y="1052"/>
              <a:ext cx="711" cy="642"/>
            </a:xfrm>
            <a:custGeom>
              <a:avLst/>
              <a:gdLst>
                <a:gd name="T0" fmla="*/ 9 w 300"/>
                <a:gd name="T1" fmla="*/ 152 h 271"/>
                <a:gd name="T2" fmla="*/ 111 w 300"/>
                <a:gd name="T3" fmla="*/ 50 h 271"/>
                <a:gd name="T4" fmla="*/ 213 w 300"/>
                <a:gd name="T5" fmla="*/ 152 h 271"/>
                <a:gd name="T6" fmla="*/ 133 w 300"/>
                <a:gd name="T7" fmla="*/ 252 h 271"/>
                <a:gd name="T8" fmla="*/ 156 w 300"/>
                <a:gd name="T9" fmla="*/ 271 h 271"/>
                <a:gd name="T10" fmla="*/ 300 w 300"/>
                <a:gd name="T11" fmla="*/ 126 h 271"/>
                <a:gd name="T12" fmla="*/ 0 w 300"/>
                <a:gd name="T13" fmla="*/ 0 h 271"/>
                <a:gd name="T14" fmla="*/ 0 w 300"/>
                <a:gd name="T15" fmla="*/ 204 h 271"/>
                <a:gd name="T16" fmla="*/ 25 w 300"/>
                <a:gd name="T17" fmla="*/ 207 h 271"/>
                <a:gd name="T18" fmla="*/ 9 w 300"/>
                <a:gd name="T19" fmla="*/ 152 h 27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271">
                  <a:moveTo>
                    <a:pt x="9" y="152"/>
                  </a:moveTo>
                  <a:cubicBezTo>
                    <a:pt x="9" y="96"/>
                    <a:pt x="55" y="50"/>
                    <a:pt x="111" y="50"/>
                  </a:cubicBezTo>
                  <a:cubicBezTo>
                    <a:pt x="168" y="50"/>
                    <a:pt x="213" y="96"/>
                    <a:pt x="213" y="152"/>
                  </a:cubicBezTo>
                  <a:cubicBezTo>
                    <a:pt x="213" y="201"/>
                    <a:pt x="179" y="242"/>
                    <a:pt x="133" y="252"/>
                  </a:cubicBezTo>
                  <a:cubicBezTo>
                    <a:pt x="141" y="258"/>
                    <a:pt x="149" y="264"/>
                    <a:pt x="156" y="271"/>
                  </a:cubicBezTo>
                  <a:cubicBezTo>
                    <a:pt x="300" y="126"/>
                    <a:pt x="300" y="126"/>
                    <a:pt x="300" y="126"/>
                  </a:cubicBezTo>
                  <a:cubicBezTo>
                    <a:pt x="221" y="52"/>
                    <a:pt x="116" y="4"/>
                    <a:pt x="0" y="0"/>
                  </a:cubicBezTo>
                  <a:cubicBezTo>
                    <a:pt x="0" y="204"/>
                    <a:pt x="0" y="204"/>
                    <a:pt x="0" y="204"/>
                  </a:cubicBezTo>
                  <a:cubicBezTo>
                    <a:pt x="9" y="205"/>
                    <a:pt x="17" y="206"/>
                    <a:pt x="25" y="207"/>
                  </a:cubicBezTo>
                  <a:cubicBezTo>
                    <a:pt x="15" y="191"/>
                    <a:pt x="9" y="173"/>
                    <a:pt x="9" y="15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1D85"/>
                </a:gs>
                <a:gs pos="71000">
                  <a:srgbClr val="7F1358"/>
                </a:gs>
              </a:gsLst>
              <a:lin ang="165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7" name="Freeform 46"/>
            <p:cNvSpPr>
              <a:spLocks/>
            </p:cNvSpPr>
            <p:nvPr/>
          </p:nvSpPr>
          <p:spPr bwMode="auto">
            <a:xfrm>
              <a:off x="2343" y="1405"/>
              <a:ext cx="630" cy="701"/>
            </a:xfrm>
            <a:custGeom>
              <a:avLst/>
              <a:gdLst>
                <a:gd name="T0" fmla="*/ 5 w 266"/>
                <a:gd name="T1" fmla="*/ 151 h 296"/>
                <a:gd name="T2" fmla="*/ 99 w 266"/>
                <a:gd name="T3" fmla="*/ 90 h 296"/>
                <a:gd name="T4" fmla="*/ 201 w 266"/>
                <a:gd name="T5" fmla="*/ 192 h 296"/>
                <a:gd name="T6" fmla="*/ 98 w 266"/>
                <a:gd name="T7" fmla="*/ 294 h 296"/>
                <a:gd name="T8" fmla="*/ 61 w 266"/>
                <a:gd name="T9" fmla="*/ 287 h 296"/>
                <a:gd name="T10" fmla="*/ 62 w 266"/>
                <a:gd name="T11" fmla="*/ 296 h 296"/>
                <a:gd name="T12" fmla="*/ 266 w 266"/>
                <a:gd name="T13" fmla="*/ 296 h 296"/>
                <a:gd name="T14" fmla="*/ 145 w 266"/>
                <a:gd name="T15" fmla="*/ 0 h 296"/>
                <a:gd name="T16" fmla="*/ 0 w 266"/>
                <a:gd name="T17" fmla="*/ 145 h 296"/>
                <a:gd name="T18" fmla="*/ 5 w 266"/>
                <a:gd name="T19" fmla="*/ 151 h 2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6" h="296">
                  <a:moveTo>
                    <a:pt x="5" y="151"/>
                  </a:moveTo>
                  <a:cubicBezTo>
                    <a:pt x="21" y="115"/>
                    <a:pt x="57" y="90"/>
                    <a:pt x="99" y="90"/>
                  </a:cubicBezTo>
                  <a:cubicBezTo>
                    <a:pt x="156" y="90"/>
                    <a:pt x="201" y="136"/>
                    <a:pt x="201" y="192"/>
                  </a:cubicBezTo>
                  <a:cubicBezTo>
                    <a:pt x="201" y="249"/>
                    <a:pt x="155" y="294"/>
                    <a:pt x="98" y="294"/>
                  </a:cubicBezTo>
                  <a:cubicBezTo>
                    <a:pt x="85" y="294"/>
                    <a:pt x="73" y="291"/>
                    <a:pt x="61" y="287"/>
                  </a:cubicBezTo>
                  <a:cubicBezTo>
                    <a:pt x="62" y="290"/>
                    <a:pt x="62" y="293"/>
                    <a:pt x="62" y="296"/>
                  </a:cubicBezTo>
                  <a:cubicBezTo>
                    <a:pt x="266" y="296"/>
                    <a:pt x="266" y="296"/>
                    <a:pt x="266" y="296"/>
                  </a:cubicBezTo>
                  <a:cubicBezTo>
                    <a:pt x="262" y="182"/>
                    <a:pt x="217" y="78"/>
                    <a:pt x="145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2" y="147"/>
                    <a:pt x="4" y="149"/>
                    <a:pt x="5" y="151"/>
                  </a:cubicBezTo>
                  <a:close/>
                </a:path>
              </a:pathLst>
            </a:custGeom>
            <a:gradFill>
              <a:gsLst>
                <a:gs pos="82000">
                  <a:srgbClr val="502E91"/>
                </a:gs>
                <a:gs pos="6000">
                  <a:srgbClr val="7F5ACA"/>
                </a:gs>
              </a:gsLst>
              <a:lin ang="198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8" name="Freeform 47"/>
            <p:cNvSpPr>
              <a:spLocks/>
            </p:cNvSpPr>
            <p:nvPr/>
          </p:nvSpPr>
          <p:spPr bwMode="auto">
            <a:xfrm>
              <a:off x="1135" y="1052"/>
              <a:ext cx="711" cy="635"/>
            </a:xfrm>
            <a:custGeom>
              <a:avLst/>
              <a:gdLst>
                <a:gd name="T0" fmla="*/ 153 w 300"/>
                <a:gd name="T1" fmla="*/ 261 h 268"/>
                <a:gd name="T2" fmla="*/ 92 w 300"/>
                <a:gd name="T3" fmla="*/ 167 h 268"/>
                <a:gd name="T4" fmla="*/ 194 w 300"/>
                <a:gd name="T5" fmla="*/ 65 h 268"/>
                <a:gd name="T6" fmla="*/ 296 w 300"/>
                <a:gd name="T7" fmla="*/ 167 h 268"/>
                <a:gd name="T8" fmla="*/ 289 w 300"/>
                <a:gd name="T9" fmla="*/ 205 h 268"/>
                <a:gd name="T10" fmla="*/ 300 w 300"/>
                <a:gd name="T11" fmla="*/ 204 h 268"/>
                <a:gd name="T12" fmla="*/ 300 w 300"/>
                <a:gd name="T13" fmla="*/ 0 h 268"/>
                <a:gd name="T14" fmla="*/ 0 w 300"/>
                <a:gd name="T15" fmla="*/ 124 h 268"/>
                <a:gd name="T16" fmla="*/ 144 w 300"/>
                <a:gd name="T17" fmla="*/ 268 h 268"/>
                <a:gd name="T18" fmla="*/ 153 w 300"/>
                <a:gd name="T19" fmla="*/ 261 h 2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0" h="268">
                  <a:moveTo>
                    <a:pt x="153" y="261"/>
                  </a:moveTo>
                  <a:cubicBezTo>
                    <a:pt x="117" y="245"/>
                    <a:pt x="92" y="209"/>
                    <a:pt x="92" y="167"/>
                  </a:cubicBezTo>
                  <a:cubicBezTo>
                    <a:pt x="92" y="111"/>
                    <a:pt x="138" y="65"/>
                    <a:pt x="194" y="65"/>
                  </a:cubicBezTo>
                  <a:cubicBezTo>
                    <a:pt x="250" y="65"/>
                    <a:pt x="296" y="111"/>
                    <a:pt x="296" y="167"/>
                  </a:cubicBezTo>
                  <a:cubicBezTo>
                    <a:pt x="296" y="181"/>
                    <a:pt x="293" y="193"/>
                    <a:pt x="289" y="205"/>
                  </a:cubicBezTo>
                  <a:cubicBezTo>
                    <a:pt x="292" y="205"/>
                    <a:pt x="296" y="204"/>
                    <a:pt x="300" y="204"/>
                  </a:cubicBezTo>
                  <a:cubicBezTo>
                    <a:pt x="300" y="0"/>
                    <a:pt x="300" y="0"/>
                    <a:pt x="300" y="0"/>
                  </a:cubicBezTo>
                  <a:cubicBezTo>
                    <a:pt x="184" y="4"/>
                    <a:pt x="79" y="50"/>
                    <a:pt x="0" y="124"/>
                  </a:cubicBezTo>
                  <a:cubicBezTo>
                    <a:pt x="144" y="268"/>
                    <a:pt x="144" y="268"/>
                    <a:pt x="144" y="268"/>
                  </a:cubicBezTo>
                  <a:cubicBezTo>
                    <a:pt x="147" y="266"/>
                    <a:pt x="150" y="263"/>
                    <a:pt x="153" y="261"/>
                  </a:cubicBezTo>
                  <a:close/>
                </a:path>
              </a:pathLst>
            </a:custGeom>
            <a:gradFill>
              <a:gsLst>
                <a:gs pos="26000">
                  <a:srgbClr val="F07B3A"/>
                </a:gs>
                <a:gs pos="71000">
                  <a:srgbClr val="E23310"/>
                </a:gs>
              </a:gsLst>
              <a:lin ang="165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69" name="Freeform 48"/>
            <p:cNvSpPr>
              <a:spLocks/>
            </p:cNvSpPr>
            <p:nvPr/>
          </p:nvSpPr>
          <p:spPr bwMode="auto">
            <a:xfrm>
              <a:off x="2338" y="2172"/>
              <a:ext cx="635" cy="720"/>
            </a:xfrm>
            <a:custGeom>
              <a:avLst/>
              <a:gdLst>
                <a:gd name="T0" fmla="*/ 64 w 268"/>
                <a:gd name="T1" fmla="*/ 4 h 304"/>
                <a:gd name="T2" fmla="*/ 63 w 268"/>
                <a:gd name="T3" fmla="*/ 14 h 304"/>
                <a:gd name="T4" fmla="*/ 171 w 268"/>
                <a:gd name="T5" fmla="*/ 36 h 304"/>
                <a:gd name="T6" fmla="*/ 172 w 268"/>
                <a:gd name="T7" fmla="*/ 181 h 304"/>
                <a:gd name="T8" fmla="*/ 28 w 268"/>
                <a:gd name="T9" fmla="*/ 182 h 304"/>
                <a:gd name="T10" fmla="*/ 7 w 268"/>
                <a:gd name="T11" fmla="*/ 151 h 304"/>
                <a:gd name="T12" fmla="*/ 0 w 268"/>
                <a:gd name="T13" fmla="*/ 159 h 304"/>
                <a:gd name="T14" fmla="*/ 145 w 268"/>
                <a:gd name="T15" fmla="*/ 304 h 304"/>
                <a:gd name="T16" fmla="*/ 268 w 268"/>
                <a:gd name="T17" fmla="*/ 4 h 304"/>
                <a:gd name="T18" fmla="*/ 64 w 268"/>
                <a:gd name="T19" fmla="*/ 4 h 3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68" h="304">
                  <a:moveTo>
                    <a:pt x="64" y="4"/>
                  </a:moveTo>
                  <a:cubicBezTo>
                    <a:pt x="64" y="7"/>
                    <a:pt x="64" y="10"/>
                    <a:pt x="63" y="14"/>
                  </a:cubicBezTo>
                  <a:cubicBezTo>
                    <a:pt x="100" y="0"/>
                    <a:pt x="142" y="7"/>
                    <a:pt x="171" y="36"/>
                  </a:cubicBezTo>
                  <a:cubicBezTo>
                    <a:pt x="211" y="76"/>
                    <a:pt x="212" y="141"/>
                    <a:pt x="172" y="181"/>
                  </a:cubicBezTo>
                  <a:cubicBezTo>
                    <a:pt x="133" y="221"/>
                    <a:pt x="68" y="221"/>
                    <a:pt x="28" y="182"/>
                  </a:cubicBezTo>
                  <a:cubicBezTo>
                    <a:pt x="19" y="173"/>
                    <a:pt x="12" y="162"/>
                    <a:pt x="7" y="151"/>
                  </a:cubicBezTo>
                  <a:cubicBezTo>
                    <a:pt x="5" y="154"/>
                    <a:pt x="3" y="157"/>
                    <a:pt x="0" y="159"/>
                  </a:cubicBezTo>
                  <a:cubicBezTo>
                    <a:pt x="145" y="304"/>
                    <a:pt x="145" y="304"/>
                    <a:pt x="145" y="304"/>
                  </a:cubicBezTo>
                  <a:cubicBezTo>
                    <a:pt x="218" y="225"/>
                    <a:pt x="265" y="120"/>
                    <a:pt x="268" y="4"/>
                  </a:cubicBezTo>
                  <a:lnTo>
                    <a:pt x="64" y="4"/>
                  </a:lnTo>
                  <a:close/>
                </a:path>
              </a:pathLst>
            </a:custGeom>
            <a:gradFill>
              <a:gsLst>
                <a:gs pos="71000">
                  <a:srgbClr val="2E3192"/>
                </a:gs>
                <a:gs pos="18000">
                  <a:srgbClr val="595CCB"/>
                </a:gs>
              </a:gsLst>
              <a:lin ang="2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0" name="Freeform 49"/>
            <p:cNvSpPr>
              <a:spLocks/>
            </p:cNvSpPr>
            <p:nvPr/>
          </p:nvSpPr>
          <p:spPr bwMode="auto">
            <a:xfrm>
              <a:off x="787" y="2182"/>
              <a:ext cx="639" cy="717"/>
            </a:xfrm>
            <a:custGeom>
              <a:avLst/>
              <a:gdLst>
                <a:gd name="T0" fmla="*/ 262 w 270"/>
                <a:gd name="T1" fmla="*/ 148 h 303"/>
                <a:gd name="T2" fmla="*/ 170 w 270"/>
                <a:gd name="T3" fmla="*/ 210 h 303"/>
                <a:gd name="T4" fmla="*/ 66 w 270"/>
                <a:gd name="T5" fmla="*/ 109 h 303"/>
                <a:gd name="T6" fmla="*/ 166 w 270"/>
                <a:gd name="T7" fmla="*/ 6 h 303"/>
                <a:gd name="T8" fmla="*/ 205 w 270"/>
                <a:gd name="T9" fmla="*/ 13 h 303"/>
                <a:gd name="T10" fmla="*/ 204 w 270"/>
                <a:gd name="T11" fmla="*/ 0 h 303"/>
                <a:gd name="T12" fmla="*/ 0 w 270"/>
                <a:gd name="T13" fmla="*/ 0 h 303"/>
                <a:gd name="T14" fmla="*/ 126 w 270"/>
                <a:gd name="T15" fmla="*/ 303 h 303"/>
                <a:gd name="T16" fmla="*/ 270 w 270"/>
                <a:gd name="T17" fmla="*/ 158 h 303"/>
                <a:gd name="T18" fmla="*/ 262 w 270"/>
                <a:gd name="T19" fmla="*/ 148 h 30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70" h="303">
                  <a:moveTo>
                    <a:pt x="262" y="148"/>
                  </a:moveTo>
                  <a:cubicBezTo>
                    <a:pt x="246" y="184"/>
                    <a:pt x="211" y="209"/>
                    <a:pt x="170" y="210"/>
                  </a:cubicBezTo>
                  <a:cubicBezTo>
                    <a:pt x="113" y="211"/>
                    <a:pt x="67" y="166"/>
                    <a:pt x="66" y="109"/>
                  </a:cubicBezTo>
                  <a:cubicBezTo>
                    <a:pt x="65" y="53"/>
                    <a:pt x="110" y="7"/>
                    <a:pt x="166" y="6"/>
                  </a:cubicBezTo>
                  <a:cubicBezTo>
                    <a:pt x="180" y="5"/>
                    <a:pt x="193" y="8"/>
                    <a:pt x="205" y="13"/>
                  </a:cubicBezTo>
                  <a:cubicBezTo>
                    <a:pt x="205" y="8"/>
                    <a:pt x="204" y="4"/>
                    <a:pt x="204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3" y="117"/>
                    <a:pt x="51" y="223"/>
                    <a:pt x="126" y="303"/>
                  </a:cubicBezTo>
                  <a:cubicBezTo>
                    <a:pt x="270" y="158"/>
                    <a:pt x="270" y="158"/>
                    <a:pt x="270" y="158"/>
                  </a:cubicBezTo>
                  <a:cubicBezTo>
                    <a:pt x="267" y="155"/>
                    <a:pt x="265" y="152"/>
                    <a:pt x="262" y="148"/>
                  </a:cubicBezTo>
                  <a:close/>
                </a:path>
              </a:pathLst>
            </a:custGeom>
            <a:gradFill flip="none" rotWithShape="1">
              <a:gsLst>
                <a:gs pos="22000">
                  <a:srgbClr val="81C379"/>
                </a:gs>
                <a:gs pos="72000">
                  <a:srgbClr val="08927B"/>
                </a:gs>
              </a:gsLst>
              <a:lin ang="90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1" name="Freeform 50"/>
            <p:cNvSpPr>
              <a:spLocks/>
            </p:cNvSpPr>
            <p:nvPr/>
          </p:nvSpPr>
          <p:spPr bwMode="auto">
            <a:xfrm>
              <a:off x="1921" y="2603"/>
              <a:ext cx="706" cy="638"/>
            </a:xfrm>
            <a:custGeom>
              <a:avLst/>
              <a:gdLst>
                <a:gd name="T0" fmla="*/ 146 w 298"/>
                <a:gd name="T1" fmla="*/ 6 h 269"/>
                <a:gd name="T2" fmla="*/ 207 w 298"/>
                <a:gd name="T3" fmla="*/ 98 h 269"/>
                <a:gd name="T4" fmla="*/ 106 w 298"/>
                <a:gd name="T5" fmla="*/ 201 h 269"/>
                <a:gd name="T6" fmla="*/ 2 w 298"/>
                <a:gd name="T7" fmla="*/ 100 h 269"/>
                <a:gd name="T8" fmla="*/ 9 w 298"/>
                <a:gd name="T9" fmla="*/ 63 h 269"/>
                <a:gd name="T10" fmla="*/ 0 w 298"/>
                <a:gd name="T11" fmla="*/ 64 h 269"/>
                <a:gd name="T12" fmla="*/ 0 w 298"/>
                <a:gd name="T13" fmla="*/ 269 h 269"/>
                <a:gd name="T14" fmla="*/ 298 w 298"/>
                <a:gd name="T15" fmla="*/ 144 h 269"/>
                <a:gd name="T16" fmla="*/ 154 w 298"/>
                <a:gd name="T17" fmla="*/ 0 h 269"/>
                <a:gd name="T18" fmla="*/ 146 w 298"/>
                <a:gd name="T19" fmla="*/ 6 h 2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298" h="269">
                  <a:moveTo>
                    <a:pt x="146" y="6"/>
                  </a:moveTo>
                  <a:cubicBezTo>
                    <a:pt x="181" y="22"/>
                    <a:pt x="206" y="57"/>
                    <a:pt x="207" y="98"/>
                  </a:cubicBezTo>
                  <a:cubicBezTo>
                    <a:pt x="207" y="154"/>
                    <a:pt x="162" y="201"/>
                    <a:pt x="106" y="201"/>
                  </a:cubicBezTo>
                  <a:cubicBezTo>
                    <a:pt x="49" y="202"/>
                    <a:pt x="3" y="157"/>
                    <a:pt x="2" y="100"/>
                  </a:cubicBezTo>
                  <a:cubicBezTo>
                    <a:pt x="2" y="87"/>
                    <a:pt x="5" y="75"/>
                    <a:pt x="9" y="63"/>
                  </a:cubicBezTo>
                  <a:cubicBezTo>
                    <a:pt x="6" y="64"/>
                    <a:pt x="3" y="64"/>
                    <a:pt x="0" y="64"/>
                  </a:cubicBezTo>
                  <a:cubicBezTo>
                    <a:pt x="0" y="269"/>
                    <a:pt x="0" y="269"/>
                    <a:pt x="0" y="269"/>
                  </a:cubicBezTo>
                  <a:cubicBezTo>
                    <a:pt x="115" y="264"/>
                    <a:pt x="219" y="218"/>
                    <a:pt x="298" y="144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51" y="2"/>
                    <a:pt x="149" y="4"/>
                    <a:pt x="146" y="6"/>
                  </a:cubicBezTo>
                  <a:close/>
                </a:path>
              </a:pathLst>
            </a:custGeom>
            <a:gradFill>
              <a:gsLst>
                <a:gs pos="84000">
                  <a:srgbClr val="1F5066"/>
                </a:gs>
                <a:gs pos="0">
                  <a:srgbClr val="3485AA"/>
                </a:gs>
              </a:gsLst>
              <a:lin ang="54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2" name="Freeform 51"/>
            <p:cNvSpPr>
              <a:spLocks/>
            </p:cNvSpPr>
            <p:nvPr/>
          </p:nvSpPr>
          <p:spPr bwMode="auto">
            <a:xfrm>
              <a:off x="1140" y="2608"/>
              <a:ext cx="713" cy="633"/>
            </a:xfrm>
            <a:custGeom>
              <a:avLst/>
              <a:gdLst>
                <a:gd name="T0" fmla="*/ 265 w 301"/>
                <a:gd name="T1" fmla="*/ 170 h 267"/>
                <a:gd name="T2" fmla="*/ 121 w 301"/>
                <a:gd name="T3" fmla="*/ 172 h 267"/>
                <a:gd name="T4" fmla="*/ 119 w 301"/>
                <a:gd name="T5" fmla="*/ 28 h 267"/>
                <a:gd name="T6" fmla="*/ 151 w 301"/>
                <a:gd name="T7" fmla="*/ 6 h 267"/>
                <a:gd name="T8" fmla="*/ 144 w 301"/>
                <a:gd name="T9" fmla="*/ 0 h 267"/>
                <a:gd name="T10" fmla="*/ 0 w 301"/>
                <a:gd name="T11" fmla="*/ 145 h 267"/>
                <a:gd name="T12" fmla="*/ 298 w 301"/>
                <a:gd name="T13" fmla="*/ 267 h 267"/>
                <a:gd name="T14" fmla="*/ 298 w 301"/>
                <a:gd name="T15" fmla="*/ 62 h 267"/>
                <a:gd name="T16" fmla="*/ 287 w 301"/>
                <a:gd name="T17" fmla="*/ 62 h 267"/>
                <a:gd name="T18" fmla="*/ 265 w 301"/>
                <a:gd name="T19" fmla="*/ 170 h 2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01" h="267">
                  <a:moveTo>
                    <a:pt x="265" y="170"/>
                  </a:moveTo>
                  <a:cubicBezTo>
                    <a:pt x="226" y="211"/>
                    <a:pt x="161" y="212"/>
                    <a:pt x="121" y="172"/>
                  </a:cubicBezTo>
                  <a:cubicBezTo>
                    <a:pt x="80" y="133"/>
                    <a:pt x="79" y="69"/>
                    <a:pt x="119" y="28"/>
                  </a:cubicBezTo>
                  <a:cubicBezTo>
                    <a:pt x="128" y="18"/>
                    <a:pt x="139" y="11"/>
                    <a:pt x="151" y="6"/>
                  </a:cubicBezTo>
                  <a:cubicBezTo>
                    <a:pt x="149" y="4"/>
                    <a:pt x="146" y="2"/>
                    <a:pt x="144" y="0"/>
                  </a:cubicBezTo>
                  <a:cubicBezTo>
                    <a:pt x="0" y="145"/>
                    <a:pt x="0" y="145"/>
                    <a:pt x="0" y="145"/>
                  </a:cubicBezTo>
                  <a:cubicBezTo>
                    <a:pt x="79" y="218"/>
                    <a:pt x="183" y="263"/>
                    <a:pt x="298" y="267"/>
                  </a:cubicBezTo>
                  <a:cubicBezTo>
                    <a:pt x="298" y="62"/>
                    <a:pt x="298" y="62"/>
                    <a:pt x="298" y="62"/>
                  </a:cubicBezTo>
                  <a:cubicBezTo>
                    <a:pt x="294" y="62"/>
                    <a:pt x="290" y="62"/>
                    <a:pt x="287" y="62"/>
                  </a:cubicBezTo>
                  <a:cubicBezTo>
                    <a:pt x="301" y="98"/>
                    <a:pt x="294" y="140"/>
                    <a:pt x="265" y="170"/>
                  </a:cubicBezTo>
                  <a:close/>
                </a:path>
              </a:pathLst>
            </a:custGeom>
            <a:gradFill>
              <a:gsLst>
                <a:gs pos="0">
                  <a:srgbClr val="1199FF"/>
                </a:gs>
                <a:gs pos="59000">
                  <a:srgbClr val="0067B4"/>
                </a:gs>
              </a:gsLst>
              <a:lin ang="72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3" name="Freeform 52"/>
            <p:cNvSpPr>
              <a:spLocks/>
            </p:cNvSpPr>
            <p:nvPr/>
          </p:nvSpPr>
          <p:spPr bwMode="auto">
            <a:xfrm>
              <a:off x="1939" y="1154"/>
              <a:ext cx="501" cy="497"/>
            </a:xfrm>
            <a:custGeom>
              <a:avLst/>
              <a:gdLst>
                <a:gd name="T0" fmla="*/ 204 w 204"/>
                <a:gd name="T1" fmla="*/ 102 h 202"/>
                <a:gd name="T2" fmla="*/ 102 w 204"/>
                <a:gd name="T3" fmla="*/ 0 h 202"/>
                <a:gd name="T4" fmla="*/ 0 w 204"/>
                <a:gd name="T5" fmla="*/ 102 h 202"/>
                <a:gd name="T6" fmla="*/ 16 w 204"/>
                <a:gd name="T7" fmla="*/ 158 h 202"/>
                <a:gd name="T8" fmla="*/ 123 w 204"/>
                <a:gd name="T9" fmla="*/ 202 h 202"/>
                <a:gd name="T10" fmla="*/ 204 w 204"/>
                <a:gd name="T11" fmla="*/ 102 h 20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202">
                  <a:moveTo>
                    <a:pt x="204" y="102"/>
                  </a:moveTo>
                  <a:cubicBezTo>
                    <a:pt x="204" y="46"/>
                    <a:pt x="158" y="0"/>
                    <a:pt x="102" y="0"/>
                  </a:cubicBezTo>
                  <a:cubicBezTo>
                    <a:pt x="46" y="0"/>
                    <a:pt x="0" y="46"/>
                    <a:pt x="0" y="102"/>
                  </a:cubicBezTo>
                  <a:cubicBezTo>
                    <a:pt x="0" y="123"/>
                    <a:pt x="6" y="142"/>
                    <a:pt x="16" y="158"/>
                  </a:cubicBezTo>
                  <a:cubicBezTo>
                    <a:pt x="56" y="164"/>
                    <a:pt x="92" y="180"/>
                    <a:pt x="123" y="202"/>
                  </a:cubicBezTo>
                  <a:cubicBezTo>
                    <a:pt x="169" y="192"/>
                    <a:pt x="204" y="151"/>
                    <a:pt x="204" y="10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BD1D85"/>
                </a:gs>
                <a:gs pos="62000">
                  <a:srgbClr val="7F1358"/>
                </a:gs>
              </a:gsLst>
              <a:lin ang="180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4" name="Freeform 53"/>
            <p:cNvSpPr>
              <a:spLocks/>
            </p:cNvSpPr>
            <p:nvPr/>
          </p:nvSpPr>
          <p:spPr bwMode="auto">
            <a:xfrm>
              <a:off x="1337" y="1192"/>
              <a:ext cx="504" cy="484"/>
            </a:xfrm>
            <a:custGeom>
              <a:avLst/>
              <a:gdLst>
                <a:gd name="T0" fmla="*/ 102 w 204"/>
                <a:gd name="T1" fmla="*/ 0 h 196"/>
                <a:gd name="T2" fmla="*/ 0 w 204"/>
                <a:gd name="T3" fmla="*/ 102 h 196"/>
                <a:gd name="T4" fmla="*/ 61 w 204"/>
                <a:gd name="T5" fmla="*/ 196 h 196"/>
                <a:gd name="T6" fmla="*/ 197 w 204"/>
                <a:gd name="T7" fmla="*/ 140 h 196"/>
                <a:gd name="T8" fmla="*/ 204 w 204"/>
                <a:gd name="T9" fmla="*/ 102 h 196"/>
                <a:gd name="T10" fmla="*/ 102 w 204"/>
                <a:gd name="T11" fmla="*/ 0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4" h="196">
                  <a:moveTo>
                    <a:pt x="102" y="0"/>
                  </a:moveTo>
                  <a:cubicBezTo>
                    <a:pt x="46" y="0"/>
                    <a:pt x="0" y="46"/>
                    <a:pt x="0" y="102"/>
                  </a:cubicBezTo>
                  <a:cubicBezTo>
                    <a:pt x="0" y="144"/>
                    <a:pt x="25" y="180"/>
                    <a:pt x="61" y="196"/>
                  </a:cubicBezTo>
                  <a:cubicBezTo>
                    <a:pt x="99" y="165"/>
                    <a:pt x="146" y="145"/>
                    <a:pt x="197" y="140"/>
                  </a:cubicBezTo>
                  <a:cubicBezTo>
                    <a:pt x="201" y="128"/>
                    <a:pt x="204" y="116"/>
                    <a:pt x="204" y="102"/>
                  </a:cubicBezTo>
                  <a:cubicBezTo>
                    <a:pt x="204" y="46"/>
                    <a:pt x="158" y="0"/>
                    <a:pt x="102" y="0"/>
                  </a:cubicBezTo>
                  <a:close/>
                </a:path>
              </a:pathLst>
            </a:custGeom>
            <a:gradFill>
              <a:gsLst>
                <a:gs pos="0">
                  <a:srgbClr val="ED7C3D"/>
                </a:gs>
                <a:gs pos="91000">
                  <a:srgbClr val="E23310"/>
                </a:gs>
              </a:gsLst>
              <a:lin ang="165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5" name="Freeform 54"/>
            <p:cNvSpPr>
              <a:spLocks/>
            </p:cNvSpPr>
            <p:nvPr/>
          </p:nvSpPr>
          <p:spPr bwMode="auto">
            <a:xfrm>
              <a:off x="919" y="1585"/>
              <a:ext cx="488" cy="523"/>
            </a:xfrm>
            <a:custGeom>
              <a:avLst/>
              <a:gdLst>
                <a:gd name="T0" fmla="*/ 40 w 206"/>
                <a:gd name="T1" fmla="*/ 40 h 221"/>
                <a:gd name="T2" fmla="*/ 40 w 206"/>
                <a:gd name="T3" fmla="*/ 184 h 221"/>
                <a:gd name="T4" fmla="*/ 149 w 206"/>
                <a:gd name="T5" fmla="*/ 207 h 221"/>
                <a:gd name="T6" fmla="*/ 206 w 206"/>
                <a:gd name="T7" fmla="*/ 73 h 221"/>
                <a:gd name="T8" fmla="*/ 184 w 206"/>
                <a:gd name="T9" fmla="*/ 40 h 221"/>
                <a:gd name="T10" fmla="*/ 40 w 206"/>
                <a:gd name="T11" fmla="*/ 40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6" h="221">
                  <a:moveTo>
                    <a:pt x="40" y="40"/>
                  </a:moveTo>
                  <a:cubicBezTo>
                    <a:pt x="0" y="80"/>
                    <a:pt x="0" y="144"/>
                    <a:pt x="40" y="184"/>
                  </a:cubicBezTo>
                  <a:cubicBezTo>
                    <a:pt x="69" y="214"/>
                    <a:pt x="113" y="221"/>
                    <a:pt x="149" y="207"/>
                  </a:cubicBezTo>
                  <a:cubicBezTo>
                    <a:pt x="155" y="156"/>
                    <a:pt x="175" y="110"/>
                    <a:pt x="206" y="73"/>
                  </a:cubicBezTo>
                  <a:cubicBezTo>
                    <a:pt x="201" y="61"/>
                    <a:pt x="194" y="50"/>
                    <a:pt x="184" y="40"/>
                  </a:cubicBezTo>
                  <a:cubicBezTo>
                    <a:pt x="144" y="0"/>
                    <a:pt x="80" y="0"/>
                    <a:pt x="40" y="40"/>
                  </a:cubicBezTo>
                  <a:close/>
                </a:path>
              </a:pathLst>
            </a:custGeom>
            <a:gradFill>
              <a:gsLst>
                <a:gs pos="0">
                  <a:srgbClr val="F8951D"/>
                </a:gs>
                <a:gs pos="91000">
                  <a:srgbClr val="E47E0E"/>
                </a:gs>
              </a:gsLst>
              <a:lin ang="165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6" name="Freeform 55"/>
            <p:cNvSpPr>
              <a:spLocks/>
            </p:cNvSpPr>
            <p:nvPr/>
          </p:nvSpPr>
          <p:spPr bwMode="auto">
            <a:xfrm>
              <a:off x="930" y="2188"/>
              <a:ext cx="478" cy="501"/>
            </a:xfrm>
            <a:custGeom>
              <a:avLst/>
              <a:gdLst>
                <a:gd name="T0" fmla="*/ 1 w 197"/>
                <a:gd name="T1" fmla="*/ 104 h 206"/>
                <a:gd name="T2" fmla="*/ 105 w 197"/>
                <a:gd name="T3" fmla="*/ 205 h 206"/>
                <a:gd name="T4" fmla="*/ 197 w 197"/>
                <a:gd name="T5" fmla="*/ 143 h 206"/>
                <a:gd name="T6" fmla="*/ 140 w 197"/>
                <a:gd name="T7" fmla="*/ 8 h 206"/>
                <a:gd name="T8" fmla="*/ 101 w 197"/>
                <a:gd name="T9" fmla="*/ 1 h 206"/>
                <a:gd name="T10" fmla="*/ 1 w 197"/>
                <a:gd name="T11" fmla="*/ 104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7" h="206">
                  <a:moveTo>
                    <a:pt x="1" y="104"/>
                  </a:moveTo>
                  <a:cubicBezTo>
                    <a:pt x="2" y="161"/>
                    <a:pt x="48" y="206"/>
                    <a:pt x="105" y="205"/>
                  </a:cubicBezTo>
                  <a:cubicBezTo>
                    <a:pt x="146" y="204"/>
                    <a:pt x="181" y="179"/>
                    <a:pt x="197" y="143"/>
                  </a:cubicBezTo>
                  <a:cubicBezTo>
                    <a:pt x="166" y="105"/>
                    <a:pt x="145" y="59"/>
                    <a:pt x="140" y="8"/>
                  </a:cubicBezTo>
                  <a:cubicBezTo>
                    <a:pt x="128" y="3"/>
                    <a:pt x="115" y="0"/>
                    <a:pt x="101" y="1"/>
                  </a:cubicBezTo>
                  <a:cubicBezTo>
                    <a:pt x="45" y="2"/>
                    <a:pt x="0" y="48"/>
                    <a:pt x="1" y="104"/>
                  </a:cubicBezTo>
                  <a:close/>
                </a:path>
              </a:pathLst>
            </a:custGeom>
            <a:gradFill>
              <a:gsLst>
                <a:gs pos="22000">
                  <a:srgbClr val="81C379"/>
                </a:gs>
                <a:gs pos="77000">
                  <a:srgbClr val="008F7B"/>
                </a:gs>
              </a:gsLst>
              <a:lin ang="90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7" name="Freeform 56"/>
            <p:cNvSpPr>
              <a:spLocks/>
            </p:cNvSpPr>
            <p:nvPr/>
          </p:nvSpPr>
          <p:spPr bwMode="auto">
            <a:xfrm>
              <a:off x="1325" y="2623"/>
              <a:ext cx="532" cy="493"/>
            </a:xfrm>
            <a:custGeom>
              <a:avLst/>
              <a:gdLst>
                <a:gd name="T0" fmla="*/ 42 w 222"/>
                <a:gd name="T1" fmla="*/ 166 h 206"/>
                <a:gd name="T2" fmla="*/ 186 w 222"/>
                <a:gd name="T3" fmla="*/ 164 h 206"/>
                <a:gd name="T4" fmla="*/ 208 w 222"/>
                <a:gd name="T5" fmla="*/ 56 h 206"/>
                <a:gd name="T6" fmla="*/ 72 w 222"/>
                <a:gd name="T7" fmla="*/ 0 h 206"/>
                <a:gd name="T8" fmla="*/ 40 w 222"/>
                <a:gd name="T9" fmla="*/ 22 h 206"/>
                <a:gd name="T10" fmla="*/ 42 w 222"/>
                <a:gd name="T11" fmla="*/ 166 h 20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22" h="206">
                  <a:moveTo>
                    <a:pt x="42" y="166"/>
                  </a:moveTo>
                  <a:cubicBezTo>
                    <a:pt x="82" y="206"/>
                    <a:pt x="147" y="205"/>
                    <a:pt x="186" y="164"/>
                  </a:cubicBezTo>
                  <a:cubicBezTo>
                    <a:pt x="215" y="134"/>
                    <a:pt x="222" y="92"/>
                    <a:pt x="208" y="56"/>
                  </a:cubicBezTo>
                  <a:cubicBezTo>
                    <a:pt x="156" y="50"/>
                    <a:pt x="110" y="30"/>
                    <a:pt x="72" y="0"/>
                  </a:cubicBezTo>
                  <a:cubicBezTo>
                    <a:pt x="60" y="5"/>
                    <a:pt x="49" y="12"/>
                    <a:pt x="40" y="22"/>
                  </a:cubicBezTo>
                  <a:cubicBezTo>
                    <a:pt x="0" y="63"/>
                    <a:pt x="1" y="127"/>
                    <a:pt x="42" y="166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1199FF"/>
                </a:gs>
                <a:gs pos="90000">
                  <a:srgbClr val="0067B4"/>
                </a:gs>
              </a:gsLst>
              <a:lin ang="7200000" scaled="0"/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8" name="Freeform 57"/>
            <p:cNvSpPr>
              <a:spLocks/>
            </p:cNvSpPr>
            <p:nvPr/>
          </p:nvSpPr>
          <p:spPr bwMode="auto">
            <a:xfrm>
              <a:off x="1922" y="2615"/>
              <a:ext cx="498" cy="475"/>
            </a:xfrm>
            <a:custGeom>
              <a:avLst/>
              <a:gdLst>
                <a:gd name="T0" fmla="*/ 104 w 205"/>
                <a:gd name="T1" fmla="*/ 195 h 196"/>
                <a:gd name="T2" fmla="*/ 205 w 205"/>
                <a:gd name="T3" fmla="*/ 92 h 196"/>
                <a:gd name="T4" fmla="*/ 144 w 205"/>
                <a:gd name="T5" fmla="*/ 0 h 196"/>
                <a:gd name="T6" fmla="*/ 7 w 205"/>
                <a:gd name="T7" fmla="*/ 57 h 196"/>
                <a:gd name="T8" fmla="*/ 0 w 205"/>
                <a:gd name="T9" fmla="*/ 94 h 196"/>
                <a:gd name="T10" fmla="*/ 104 w 205"/>
                <a:gd name="T11" fmla="*/ 195 h 19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196">
                  <a:moveTo>
                    <a:pt x="104" y="195"/>
                  </a:moveTo>
                  <a:cubicBezTo>
                    <a:pt x="160" y="195"/>
                    <a:pt x="205" y="148"/>
                    <a:pt x="205" y="92"/>
                  </a:cubicBezTo>
                  <a:cubicBezTo>
                    <a:pt x="204" y="51"/>
                    <a:pt x="179" y="16"/>
                    <a:pt x="144" y="0"/>
                  </a:cubicBezTo>
                  <a:cubicBezTo>
                    <a:pt x="106" y="32"/>
                    <a:pt x="59" y="52"/>
                    <a:pt x="7" y="57"/>
                  </a:cubicBezTo>
                  <a:cubicBezTo>
                    <a:pt x="3" y="69"/>
                    <a:pt x="0" y="81"/>
                    <a:pt x="0" y="94"/>
                  </a:cubicBezTo>
                  <a:cubicBezTo>
                    <a:pt x="1" y="151"/>
                    <a:pt x="47" y="196"/>
                    <a:pt x="104" y="195"/>
                  </a:cubicBezTo>
                  <a:close/>
                </a:path>
              </a:pathLst>
            </a:custGeom>
            <a:gradFill>
              <a:gsLst>
                <a:gs pos="84000">
                  <a:srgbClr val="1F5066"/>
                </a:gs>
                <a:gs pos="0">
                  <a:srgbClr val="3485AA"/>
                </a:gs>
              </a:gsLst>
              <a:lin ang="6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79" name="Freeform 58"/>
            <p:cNvSpPr>
              <a:spLocks/>
            </p:cNvSpPr>
            <p:nvPr/>
          </p:nvSpPr>
          <p:spPr bwMode="auto">
            <a:xfrm>
              <a:off x="2355" y="2172"/>
              <a:ext cx="486" cy="524"/>
            </a:xfrm>
            <a:custGeom>
              <a:avLst/>
              <a:gdLst>
                <a:gd name="T0" fmla="*/ 165 w 205"/>
                <a:gd name="T1" fmla="*/ 181 h 221"/>
                <a:gd name="T2" fmla="*/ 164 w 205"/>
                <a:gd name="T3" fmla="*/ 36 h 221"/>
                <a:gd name="T4" fmla="*/ 56 w 205"/>
                <a:gd name="T5" fmla="*/ 14 h 221"/>
                <a:gd name="T6" fmla="*/ 0 w 205"/>
                <a:gd name="T7" fmla="*/ 151 h 221"/>
                <a:gd name="T8" fmla="*/ 21 w 205"/>
                <a:gd name="T9" fmla="*/ 182 h 221"/>
                <a:gd name="T10" fmla="*/ 165 w 205"/>
                <a:gd name="T11" fmla="*/ 181 h 22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05" h="221">
                  <a:moveTo>
                    <a:pt x="165" y="181"/>
                  </a:moveTo>
                  <a:cubicBezTo>
                    <a:pt x="205" y="141"/>
                    <a:pt x="204" y="76"/>
                    <a:pt x="164" y="36"/>
                  </a:cubicBezTo>
                  <a:cubicBezTo>
                    <a:pt x="135" y="7"/>
                    <a:pt x="93" y="0"/>
                    <a:pt x="56" y="14"/>
                  </a:cubicBezTo>
                  <a:cubicBezTo>
                    <a:pt x="51" y="66"/>
                    <a:pt x="31" y="113"/>
                    <a:pt x="0" y="151"/>
                  </a:cubicBezTo>
                  <a:cubicBezTo>
                    <a:pt x="5" y="162"/>
                    <a:pt x="12" y="173"/>
                    <a:pt x="21" y="182"/>
                  </a:cubicBezTo>
                  <a:cubicBezTo>
                    <a:pt x="61" y="221"/>
                    <a:pt x="126" y="221"/>
                    <a:pt x="165" y="181"/>
                  </a:cubicBezTo>
                  <a:close/>
                </a:path>
              </a:pathLst>
            </a:custGeom>
            <a:gradFill>
              <a:gsLst>
                <a:gs pos="84000">
                  <a:srgbClr val="2E3192"/>
                </a:gs>
                <a:gs pos="5000">
                  <a:srgbClr val="595CCB"/>
                </a:gs>
              </a:gsLst>
              <a:lin ang="360000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0" name="Freeform 59"/>
            <p:cNvSpPr>
              <a:spLocks/>
            </p:cNvSpPr>
            <p:nvPr/>
          </p:nvSpPr>
          <p:spPr bwMode="auto">
            <a:xfrm>
              <a:off x="2355" y="1613"/>
              <a:ext cx="474" cy="494"/>
            </a:xfrm>
            <a:custGeom>
              <a:avLst/>
              <a:gdLst>
                <a:gd name="T0" fmla="*/ 196 w 196"/>
                <a:gd name="T1" fmla="*/ 102 h 204"/>
                <a:gd name="T2" fmla="*/ 94 w 196"/>
                <a:gd name="T3" fmla="*/ 0 h 204"/>
                <a:gd name="T4" fmla="*/ 0 w 196"/>
                <a:gd name="T5" fmla="*/ 61 h 204"/>
                <a:gd name="T6" fmla="*/ 56 w 196"/>
                <a:gd name="T7" fmla="*/ 197 h 204"/>
                <a:gd name="T8" fmla="*/ 93 w 196"/>
                <a:gd name="T9" fmla="*/ 204 h 204"/>
                <a:gd name="T10" fmla="*/ 196 w 196"/>
                <a:gd name="T11" fmla="*/ 102 h 20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6" h="204">
                  <a:moveTo>
                    <a:pt x="196" y="102"/>
                  </a:moveTo>
                  <a:cubicBezTo>
                    <a:pt x="196" y="46"/>
                    <a:pt x="151" y="0"/>
                    <a:pt x="94" y="0"/>
                  </a:cubicBezTo>
                  <a:cubicBezTo>
                    <a:pt x="52" y="0"/>
                    <a:pt x="16" y="25"/>
                    <a:pt x="0" y="61"/>
                  </a:cubicBezTo>
                  <a:cubicBezTo>
                    <a:pt x="31" y="99"/>
                    <a:pt x="51" y="146"/>
                    <a:pt x="56" y="197"/>
                  </a:cubicBezTo>
                  <a:cubicBezTo>
                    <a:pt x="68" y="201"/>
                    <a:pt x="80" y="204"/>
                    <a:pt x="93" y="204"/>
                  </a:cubicBezTo>
                  <a:cubicBezTo>
                    <a:pt x="150" y="204"/>
                    <a:pt x="196" y="159"/>
                    <a:pt x="196" y="102"/>
                  </a:cubicBezTo>
                  <a:close/>
                </a:path>
              </a:pathLst>
            </a:custGeom>
            <a:gradFill>
              <a:gsLst>
                <a:gs pos="69000">
                  <a:srgbClr val="502E91"/>
                </a:gs>
                <a:gs pos="6000">
                  <a:srgbClr val="7F5ACA"/>
                </a:gs>
              </a:gsLst>
              <a:lin ang="0" scaled="0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181" name="Oval 60"/>
            <p:cNvSpPr>
              <a:spLocks noChangeArrowheads="1"/>
            </p:cNvSpPr>
            <p:nvPr/>
          </p:nvSpPr>
          <p:spPr bwMode="auto">
            <a:xfrm>
              <a:off x="1519" y="1784"/>
              <a:ext cx="722" cy="725"/>
            </a:xfrm>
            <a:prstGeom prst="ellipse">
              <a:avLst/>
            </a:prstGeom>
            <a:solidFill>
              <a:srgbClr val="ADAF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046" name="needle_point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48669">
            <a:off x="4596233" y="1967267"/>
            <a:ext cx="2976858" cy="2976858"/>
          </a:xfrm>
          <a:prstGeom prst="rect">
            <a:avLst/>
          </a:prstGeom>
        </p:spPr>
      </p:pic>
      <p:sp>
        <p:nvSpPr>
          <p:cNvPr id="53" name="TextBox 52"/>
          <p:cNvSpPr txBox="1"/>
          <p:nvPr/>
        </p:nvSpPr>
        <p:spPr>
          <a:xfrm>
            <a:off x="5849348" y="255892"/>
            <a:ext cx="311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ERSEA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1" name="TextBox 60"/>
          <p:cNvSpPr txBox="1"/>
          <p:nvPr/>
        </p:nvSpPr>
        <p:spPr>
          <a:xfrm>
            <a:off x="8310873" y="1622904"/>
            <a:ext cx="311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Referrals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8310873" y="4275290"/>
            <a:ext cx="311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HEALTH 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068497" y="6115493"/>
            <a:ext cx="311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MENTAL HEALTH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425929" y="4974548"/>
            <a:ext cx="311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DISABILITIES 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995867" y="6184232"/>
            <a:ext cx="31191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Family Community Partnership 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3259372" y="252000"/>
            <a:ext cx="311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COR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2327" y="4261392"/>
            <a:ext cx="2791323" cy="721921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159764" y="1688578"/>
            <a:ext cx="311912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>
                    <a:lumMod val="50000"/>
                  </a:schemeClr>
                </a:solidFill>
                <a:latin typeface="+mn-lt"/>
              </a:rPr>
              <a:t>EDUCATION</a:t>
            </a:r>
            <a:endParaRPr lang="en-US" sz="1200" dirty="0">
              <a:solidFill>
                <a:schemeClr val="accent4">
                  <a:lumMod val="50000"/>
                </a:schemeClr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1986297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6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grpId="0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8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4800000">
                                      <p:cBhvr>
                                        <p:cTn id="21" dur="9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300"/>
                            </p:stCondLst>
                            <p:childTnLst>
                              <p:par>
                                <p:cTn id="2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8" presetClass="emph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animRot by="-2100000">
                                      <p:cBhvr>
                                        <p:cTn id="33" dur="8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800"/>
                            </p:stCondLst>
                            <p:childTnLst>
                              <p:par>
                                <p:cTn id="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2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8" presetClass="emph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1400000">
                                      <p:cBhvr>
                                        <p:cTn id="45" dur="7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5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2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52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8" presetClass="emph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animRot by="4500000">
                                      <p:cBhvr>
                                        <p:cTn id="54" dur="6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7100"/>
                            </p:stCondLst>
                            <p:childTnLst>
                              <p:par>
                                <p:cTn id="5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2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-7200000">
                                      <p:cBhvr>
                                        <p:cTn id="66" dur="7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8800"/>
                            </p:stCondLst>
                            <p:childTnLst>
                              <p:par>
                                <p:cTn id="6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2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6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4500000">
                                      <p:cBhvr>
                                        <p:cTn id="78" dur="5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10100"/>
                            </p:stCondLst>
                            <p:childTnLst>
                              <p:par>
                                <p:cTn id="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2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8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8" presetClass="emph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animRot by="14400000">
                                      <p:cBhvr>
                                        <p:cTn id="90" dur="1200" fill="hold"/>
                                        <p:tgtEl>
                                          <p:spTgt spid="10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12100"/>
                            </p:stCondLst>
                            <p:childTnLst>
                              <p:par>
                                <p:cTn id="9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2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80" grpId="0" animBg="1"/>
      <p:bldP spid="81" grpId="0" animBg="1"/>
      <p:bldP spid="82" grpId="0" animBg="1"/>
      <p:bldP spid="83" grpId="0" animBg="1"/>
      <p:bldP spid="84" grpId="0" animBg="1"/>
      <p:bldP spid="85" grpId="0" animBg="1"/>
      <p:bldP spid="5" grpId="0" animBg="1"/>
      <p:bldP spid="6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53" grpId="0"/>
      <p:bldP spid="61" grpId="0"/>
      <p:bldP spid="62" grpId="0"/>
      <p:bldP spid="63" grpId="0"/>
      <p:bldP spid="64" grpId="0"/>
      <p:bldP spid="66" grpId="0"/>
      <p:bldP spid="67" grpId="0"/>
      <p:bldP spid="6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200" y="152400"/>
            <a:ext cx="10058400" cy="708025"/>
          </a:xfrm>
        </p:spPr>
        <p:txBody>
          <a:bodyPr/>
          <a:lstStyle/>
          <a:p>
            <a:r>
              <a:rPr lang="en-US" dirty="0"/>
              <a:t>Introducing the Program Metrics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887AC68-9E13-4F6F-B1AB-29D9A24776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6800" y="990599"/>
            <a:ext cx="10129468" cy="58796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7287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65200" y="152400"/>
            <a:ext cx="10058400" cy="708025"/>
          </a:xfrm>
        </p:spPr>
        <p:txBody>
          <a:bodyPr/>
          <a:lstStyle/>
          <a:p>
            <a:r>
              <a:rPr lang="en-US" dirty="0"/>
              <a:t>Guidance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9FCF8E-77FE-44A7-948F-6AA379CCFB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130" y="990600"/>
            <a:ext cx="10558540" cy="565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24326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0" y="1833001"/>
            <a:ext cx="6010473" cy="1799606"/>
          </a:xfrm>
          <a:prstGeom prst="rect">
            <a:avLst/>
          </a:prstGeom>
          <a:solidFill>
            <a:srgbClr val="FEBE10">
              <a:alpha val="20000"/>
            </a:srgbClr>
          </a:solidFill>
          <a:ln>
            <a:solidFill>
              <a:schemeClr val="accent5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13447" y="2713396"/>
            <a:ext cx="3978551" cy="1883958"/>
          </a:xfrm>
          <a:prstGeom prst="rect">
            <a:avLst/>
          </a:prstGeom>
          <a:solidFill>
            <a:schemeClr val="accent4">
              <a:lumMod val="75000"/>
              <a:alpha val="7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1" y="4669399"/>
            <a:ext cx="12191998" cy="71039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9000">
                <a:schemeClr val="tx1">
                  <a:lumMod val="85000"/>
                  <a:lumOff val="15000"/>
                </a:schemeClr>
              </a:gs>
              <a:gs pos="79000">
                <a:schemeClr val="tx1"/>
              </a:gs>
              <a:gs pos="100000">
                <a:schemeClr val="tx1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0" y="2725427"/>
            <a:ext cx="4041362" cy="1883573"/>
          </a:xfrm>
          <a:prstGeom prst="rect">
            <a:avLst/>
          </a:prstGeom>
          <a:solidFill>
            <a:schemeClr val="accent3">
              <a:alpha val="70000"/>
            </a:schemeClr>
          </a:solidFill>
          <a:ln>
            <a:solidFill>
              <a:schemeClr val="accent3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6229974" y="1828800"/>
            <a:ext cx="5962025" cy="1749562"/>
          </a:xfrm>
          <a:prstGeom prst="rect">
            <a:avLst/>
          </a:prstGeom>
          <a:solidFill>
            <a:srgbClr val="00A14F">
              <a:alpha val="20000"/>
            </a:srgbClr>
          </a:solidFill>
          <a:ln>
            <a:solidFill>
              <a:schemeClr val="bg2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4454508" y="2987042"/>
            <a:ext cx="3353988" cy="1676994"/>
          </a:xfrm>
          <a:custGeom>
            <a:avLst/>
            <a:gdLst>
              <a:gd name="connsiteX0" fmla="*/ 0 w 1785425"/>
              <a:gd name="connsiteY0" fmla="*/ 892713 h 1785425"/>
              <a:gd name="connsiteX1" fmla="*/ 892713 w 1785425"/>
              <a:gd name="connsiteY1" fmla="*/ 0 h 1785425"/>
              <a:gd name="connsiteX2" fmla="*/ 1785426 w 1785425"/>
              <a:gd name="connsiteY2" fmla="*/ 892713 h 1785425"/>
              <a:gd name="connsiteX3" fmla="*/ 892713 w 1785425"/>
              <a:gd name="connsiteY3" fmla="*/ 1785426 h 1785425"/>
              <a:gd name="connsiteX4" fmla="*/ 0 w 1785425"/>
              <a:gd name="connsiteY4" fmla="*/ 892713 h 1785425"/>
              <a:gd name="connsiteX0" fmla="*/ 0 w 1785426"/>
              <a:gd name="connsiteY0" fmla="*/ 892713 h 1004301"/>
              <a:gd name="connsiteX1" fmla="*/ 892713 w 1785426"/>
              <a:gd name="connsiteY1" fmla="*/ 0 h 1004301"/>
              <a:gd name="connsiteX2" fmla="*/ 1785426 w 1785426"/>
              <a:gd name="connsiteY2" fmla="*/ 892713 h 1004301"/>
              <a:gd name="connsiteX3" fmla="*/ 0 w 1785426"/>
              <a:gd name="connsiteY3" fmla="*/ 892713 h 1004301"/>
              <a:gd name="connsiteX0" fmla="*/ 0 w 1785426"/>
              <a:gd name="connsiteY0" fmla="*/ 892713 h 957534"/>
              <a:gd name="connsiteX1" fmla="*/ 892713 w 1785426"/>
              <a:gd name="connsiteY1" fmla="*/ 0 h 957534"/>
              <a:gd name="connsiteX2" fmla="*/ 1785426 w 1785426"/>
              <a:gd name="connsiteY2" fmla="*/ 892713 h 957534"/>
              <a:gd name="connsiteX3" fmla="*/ 0 w 1785426"/>
              <a:gd name="connsiteY3" fmla="*/ 892713 h 957534"/>
              <a:gd name="connsiteX0" fmla="*/ 0 w 1785426"/>
              <a:gd name="connsiteY0" fmla="*/ 892713 h 892713"/>
              <a:gd name="connsiteX1" fmla="*/ 892713 w 1785426"/>
              <a:gd name="connsiteY1" fmla="*/ 0 h 892713"/>
              <a:gd name="connsiteX2" fmla="*/ 1785426 w 1785426"/>
              <a:gd name="connsiteY2" fmla="*/ 892713 h 892713"/>
              <a:gd name="connsiteX3" fmla="*/ 0 w 1785426"/>
              <a:gd name="connsiteY3" fmla="*/ 892713 h 89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426" h="892713">
                <a:moveTo>
                  <a:pt x="0" y="892713"/>
                </a:moveTo>
                <a:cubicBezTo>
                  <a:pt x="0" y="399681"/>
                  <a:pt x="399681" y="0"/>
                  <a:pt x="892713" y="0"/>
                </a:cubicBezTo>
                <a:cubicBezTo>
                  <a:pt x="1385745" y="0"/>
                  <a:pt x="1785426" y="399681"/>
                  <a:pt x="1785426" y="892713"/>
                </a:cubicBezTo>
                <a:lnTo>
                  <a:pt x="0" y="89271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03" name="main_meter"/>
          <p:cNvGrpSpPr>
            <a:grpSpLocks noChangeAspect="1"/>
          </p:cNvGrpSpPr>
          <p:nvPr/>
        </p:nvGrpSpPr>
        <p:grpSpPr bwMode="auto">
          <a:xfrm>
            <a:off x="3280612" y="1800351"/>
            <a:ext cx="5710988" cy="3335718"/>
            <a:chOff x="2965" y="2820"/>
            <a:chExt cx="2099" cy="1226"/>
          </a:xfrm>
        </p:grpSpPr>
        <p:sp>
          <p:nvSpPr>
            <p:cNvPr id="1004" name="AutoShape 106"/>
            <p:cNvSpPr>
              <a:spLocks noChangeAspect="1" noChangeArrowheads="1" noTextEdit="1"/>
            </p:cNvSpPr>
            <p:nvPr/>
          </p:nvSpPr>
          <p:spPr bwMode="auto">
            <a:xfrm>
              <a:off x="2965" y="2820"/>
              <a:ext cx="2097" cy="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5" name="Freeform 108"/>
            <p:cNvSpPr>
              <a:spLocks/>
            </p:cNvSpPr>
            <p:nvPr/>
          </p:nvSpPr>
          <p:spPr bwMode="auto">
            <a:xfrm>
              <a:off x="3638" y="3485"/>
              <a:ext cx="753" cy="378"/>
            </a:xfrm>
            <a:custGeom>
              <a:avLst/>
              <a:gdLst>
                <a:gd name="T0" fmla="*/ 30 w 318"/>
                <a:gd name="T1" fmla="*/ 159 h 159"/>
                <a:gd name="T2" fmla="*/ 159 w 318"/>
                <a:gd name="T3" fmla="*/ 31 h 159"/>
                <a:gd name="T4" fmla="*/ 288 w 318"/>
                <a:gd name="T5" fmla="*/ 159 h 159"/>
                <a:gd name="T6" fmla="*/ 318 w 318"/>
                <a:gd name="T7" fmla="*/ 159 h 159"/>
                <a:gd name="T8" fmla="*/ 159 w 318"/>
                <a:gd name="T9" fmla="*/ 0 h 159"/>
                <a:gd name="T10" fmla="*/ 0 w 318"/>
                <a:gd name="T11" fmla="*/ 159 h 159"/>
                <a:gd name="T12" fmla="*/ 30 w 318"/>
                <a:gd name="T13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159">
                  <a:moveTo>
                    <a:pt x="30" y="159"/>
                  </a:moveTo>
                  <a:cubicBezTo>
                    <a:pt x="30" y="88"/>
                    <a:pt x="88" y="31"/>
                    <a:pt x="159" y="31"/>
                  </a:cubicBezTo>
                  <a:cubicBezTo>
                    <a:pt x="230" y="31"/>
                    <a:pt x="288" y="88"/>
                    <a:pt x="288" y="159"/>
                  </a:cubicBezTo>
                  <a:cubicBezTo>
                    <a:pt x="318" y="159"/>
                    <a:pt x="318" y="159"/>
                    <a:pt x="318" y="159"/>
                  </a:cubicBezTo>
                  <a:cubicBezTo>
                    <a:pt x="318" y="72"/>
                    <a:pt x="247" y="0"/>
                    <a:pt x="159" y="0"/>
                  </a:cubicBezTo>
                  <a:cubicBezTo>
                    <a:pt x="71" y="0"/>
                    <a:pt x="0" y="72"/>
                    <a:pt x="0" y="159"/>
                  </a:cubicBezTo>
                  <a:lnTo>
                    <a:pt x="30" y="159"/>
                  </a:lnTo>
                  <a:close/>
                </a:path>
              </a:pathLst>
            </a:custGeom>
            <a:solidFill>
              <a:srgbClr val="9D9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6" name="Freeform 109"/>
            <p:cNvSpPr>
              <a:spLocks/>
            </p:cNvSpPr>
            <p:nvPr/>
          </p:nvSpPr>
          <p:spPr bwMode="auto">
            <a:xfrm>
              <a:off x="4045" y="3244"/>
              <a:ext cx="398" cy="289"/>
            </a:xfrm>
            <a:custGeom>
              <a:avLst/>
              <a:gdLst>
                <a:gd name="T0" fmla="*/ 9 w 168"/>
                <a:gd name="T1" fmla="*/ 78 h 122"/>
                <a:gd name="T2" fmla="*/ 106 w 168"/>
                <a:gd name="T3" fmla="*/ 119 h 122"/>
                <a:gd name="T4" fmla="*/ 113 w 168"/>
                <a:gd name="T5" fmla="*/ 122 h 122"/>
                <a:gd name="T6" fmla="*/ 120 w 168"/>
                <a:gd name="T7" fmla="*/ 119 h 122"/>
                <a:gd name="T8" fmla="*/ 168 w 168"/>
                <a:gd name="T9" fmla="*/ 71 h 122"/>
                <a:gd name="T10" fmla="*/ 0 w 168"/>
                <a:gd name="T11" fmla="*/ 0 h 122"/>
                <a:gd name="T12" fmla="*/ 0 w 168"/>
                <a:gd name="T13" fmla="*/ 67 h 122"/>
                <a:gd name="T14" fmla="*/ 9 w 168"/>
                <a:gd name="T15" fmla="*/ 7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22">
                  <a:moveTo>
                    <a:pt x="9" y="78"/>
                  </a:moveTo>
                  <a:cubicBezTo>
                    <a:pt x="45" y="82"/>
                    <a:pt x="78" y="96"/>
                    <a:pt x="106" y="119"/>
                  </a:cubicBezTo>
                  <a:cubicBezTo>
                    <a:pt x="108" y="121"/>
                    <a:pt x="110" y="122"/>
                    <a:pt x="113" y="122"/>
                  </a:cubicBezTo>
                  <a:cubicBezTo>
                    <a:pt x="116" y="122"/>
                    <a:pt x="118" y="121"/>
                    <a:pt x="120" y="119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24" y="29"/>
                    <a:pt x="65" y="2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3"/>
                    <a:pt x="4" y="77"/>
                    <a:pt x="9" y="7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8A42"/>
                </a:gs>
                <a:gs pos="100000">
                  <a:srgbClr val="006C3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7" name="Freeform 110"/>
            <p:cNvSpPr>
              <a:spLocks/>
            </p:cNvSpPr>
            <p:nvPr/>
          </p:nvSpPr>
          <p:spPr bwMode="auto">
            <a:xfrm>
              <a:off x="4357" y="3448"/>
              <a:ext cx="284" cy="401"/>
            </a:xfrm>
            <a:custGeom>
              <a:avLst/>
              <a:gdLst>
                <a:gd name="T0" fmla="*/ 5 w 120"/>
                <a:gd name="T1" fmla="*/ 48 h 169"/>
                <a:gd name="T2" fmla="*/ 4 w 120"/>
                <a:gd name="T3" fmla="*/ 62 h 169"/>
                <a:gd name="T4" fmla="*/ 41 w 120"/>
                <a:gd name="T5" fmla="*/ 159 h 169"/>
                <a:gd name="T6" fmla="*/ 51 w 120"/>
                <a:gd name="T7" fmla="*/ 169 h 169"/>
                <a:gd name="T8" fmla="*/ 120 w 120"/>
                <a:gd name="T9" fmla="*/ 169 h 169"/>
                <a:gd name="T10" fmla="*/ 53 w 120"/>
                <a:gd name="T11" fmla="*/ 0 h 169"/>
                <a:gd name="T12" fmla="*/ 5 w 120"/>
                <a:gd name="T13" fmla="*/ 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69">
                  <a:moveTo>
                    <a:pt x="5" y="48"/>
                  </a:moveTo>
                  <a:cubicBezTo>
                    <a:pt x="1" y="52"/>
                    <a:pt x="0" y="58"/>
                    <a:pt x="4" y="62"/>
                  </a:cubicBezTo>
                  <a:cubicBezTo>
                    <a:pt x="25" y="90"/>
                    <a:pt x="38" y="124"/>
                    <a:pt x="41" y="159"/>
                  </a:cubicBezTo>
                  <a:cubicBezTo>
                    <a:pt x="41" y="165"/>
                    <a:pt x="46" y="169"/>
                    <a:pt x="51" y="169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19" y="104"/>
                    <a:pt x="94" y="45"/>
                    <a:pt x="53" y="0"/>
                  </a:cubicBezTo>
                  <a:lnTo>
                    <a:pt x="5" y="48"/>
                  </a:lnTo>
                  <a:close/>
                </a:path>
              </a:pathLst>
            </a:custGeom>
            <a:gradFill>
              <a:gsLst>
                <a:gs pos="0">
                  <a:srgbClr val="203A84"/>
                </a:gs>
                <a:gs pos="100000">
                  <a:srgbClr val="172A5F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8" name="Freeform 111"/>
            <p:cNvSpPr>
              <a:spLocks/>
            </p:cNvSpPr>
            <p:nvPr/>
          </p:nvSpPr>
          <p:spPr bwMode="auto">
            <a:xfrm>
              <a:off x="3582" y="3240"/>
              <a:ext cx="405" cy="294"/>
            </a:xfrm>
            <a:custGeom>
              <a:avLst/>
              <a:gdLst>
                <a:gd name="T0" fmla="*/ 55 w 171"/>
                <a:gd name="T1" fmla="*/ 124 h 124"/>
                <a:gd name="T2" fmla="*/ 62 w 171"/>
                <a:gd name="T3" fmla="*/ 121 h 124"/>
                <a:gd name="T4" fmla="*/ 161 w 171"/>
                <a:gd name="T5" fmla="*/ 78 h 124"/>
                <a:gd name="T6" fmla="*/ 171 w 171"/>
                <a:gd name="T7" fmla="*/ 67 h 124"/>
                <a:gd name="T8" fmla="*/ 171 w 171"/>
                <a:gd name="T9" fmla="*/ 0 h 124"/>
                <a:gd name="T10" fmla="*/ 0 w 171"/>
                <a:gd name="T11" fmla="*/ 73 h 124"/>
                <a:gd name="T12" fmla="*/ 48 w 171"/>
                <a:gd name="T13" fmla="*/ 121 h 124"/>
                <a:gd name="T14" fmla="*/ 55 w 171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124">
                  <a:moveTo>
                    <a:pt x="55" y="124"/>
                  </a:moveTo>
                  <a:cubicBezTo>
                    <a:pt x="58" y="124"/>
                    <a:pt x="60" y="123"/>
                    <a:pt x="62" y="121"/>
                  </a:cubicBezTo>
                  <a:cubicBezTo>
                    <a:pt x="90" y="97"/>
                    <a:pt x="125" y="82"/>
                    <a:pt x="161" y="78"/>
                  </a:cubicBezTo>
                  <a:cubicBezTo>
                    <a:pt x="167" y="77"/>
                    <a:pt x="171" y="73"/>
                    <a:pt x="171" y="67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05" y="2"/>
                    <a:pt x="45" y="30"/>
                    <a:pt x="0" y="73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50" y="123"/>
                    <a:pt x="53" y="124"/>
                    <a:pt x="55" y="124"/>
                  </a:cubicBezTo>
                  <a:close/>
                </a:path>
              </a:pathLst>
            </a:custGeom>
            <a:gradFill>
              <a:gsLst>
                <a:gs pos="26000">
                  <a:srgbClr val="F1B201"/>
                </a:gs>
                <a:gs pos="100000">
                  <a:srgbClr val="C68606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9" name="Freeform 112"/>
            <p:cNvSpPr>
              <a:spLocks/>
            </p:cNvSpPr>
            <p:nvPr/>
          </p:nvSpPr>
          <p:spPr bwMode="auto">
            <a:xfrm>
              <a:off x="4043" y="2820"/>
              <a:ext cx="692" cy="306"/>
            </a:xfrm>
            <a:custGeom>
              <a:avLst/>
              <a:gdLst>
                <a:gd name="T0" fmla="*/ 292 w 292"/>
                <a:gd name="T1" fmla="*/ 122 h 129"/>
                <a:gd name="T2" fmla="*/ 288 w 292"/>
                <a:gd name="T3" fmla="*/ 114 h 129"/>
                <a:gd name="T4" fmla="*/ 10 w 292"/>
                <a:gd name="T5" fmla="*/ 1 h 129"/>
                <a:gd name="T6" fmla="*/ 2 w 292"/>
                <a:gd name="T7" fmla="*/ 4 h 129"/>
                <a:gd name="T8" fmla="*/ 0 w 292"/>
                <a:gd name="T9" fmla="*/ 7 h 129"/>
                <a:gd name="T10" fmla="*/ 289 w 292"/>
                <a:gd name="T11" fmla="*/ 129 h 129"/>
                <a:gd name="T12" fmla="*/ 292 w 292"/>
                <a:gd name="T13" fmla="*/ 1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129">
                  <a:moveTo>
                    <a:pt x="292" y="122"/>
                  </a:moveTo>
                  <a:cubicBezTo>
                    <a:pt x="292" y="119"/>
                    <a:pt x="290" y="116"/>
                    <a:pt x="288" y="114"/>
                  </a:cubicBezTo>
                  <a:cubicBezTo>
                    <a:pt x="210" y="45"/>
                    <a:pt x="114" y="6"/>
                    <a:pt x="10" y="1"/>
                  </a:cubicBezTo>
                  <a:cubicBezTo>
                    <a:pt x="7" y="0"/>
                    <a:pt x="4" y="2"/>
                    <a:pt x="2" y="4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112" y="10"/>
                    <a:pt x="214" y="56"/>
                    <a:pt x="289" y="129"/>
                  </a:cubicBezTo>
                  <a:cubicBezTo>
                    <a:pt x="291" y="127"/>
                    <a:pt x="292" y="124"/>
                    <a:pt x="292" y="122"/>
                  </a:cubicBez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0" name="Freeform 113"/>
            <p:cNvSpPr>
              <a:spLocks/>
            </p:cNvSpPr>
            <p:nvPr/>
          </p:nvSpPr>
          <p:spPr bwMode="auto">
            <a:xfrm>
              <a:off x="4041" y="2836"/>
              <a:ext cx="687" cy="580"/>
            </a:xfrm>
            <a:custGeom>
              <a:avLst/>
              <a:gdLst>
                <a:gd name="T0" fmla="*/ 0 w 290"/>
                <a:gd name="T1" fmla="*/ 173 h 244"/>
                <a:gd name="T2" fmla="*/ 168 w 290"/>
                <a:gd name="T3" fmla="*/ 244 h 244"/>
                <a:gd name="T4" fmla="*/ 289 w 290"/>
                <a:gd name="T5" fmla="*/ 122 h 244"/>
                <a:gd name="T6" fmla="*/ 290 w 290"/>
                <a:gd name="T7" fmla="*/ 122 h 244"/>
                <a:gd name="T8" fmla="*/ 1 w 290"/>
                <a:gd name="T9" fmla="*/ 0 h 244"/>
                <a:gd name="T10" fmla="*/ 0 w 290"/>
                <a:gd name="T11" fmla="*/ 4 h 244"/>
                <a:gd name="T12" fmla="*/ 0 w 290"/>
                <a:gd name="T13" fmla="*/ 17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244">
                  <a:moveTo>
                    <a:pt x="0" y="173"/>
                  </a:moveTo>
                  <a:cubicBezTo>
                    <a:pt x="65" y="175"/>
                    <a:pt x="124" y="202"/>
                    <a:pt x="168" y="244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15" y="49"/>
                    <a:pt x="113" y="3"/>
                    <a:pt x="1" y="0"/>
                  </a:cubicBezTo>
                  <a:cubicBezTo>
                    <a:pt x="0" y="1"/>
                    <a:pt x="0" y="3"/>
                    <a:pt x="0" y="4"/>
                  </a:cubicBezTo>
                  <a:lnTo>
                    <a:pt x="0" y="17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A651"/>
                </a:gs>
                <a:gs pos="100000">
                  <a:srgbClr val="006C3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1" name="Freeform 114"/>
            <p:cNvSpPr>
              <a:spLocks/>
            </p:cNvSpPr>
            <p:nvPr/>
          </p:nvSpPr>
          <p:spPr bwMode="auto">
            <a:xfrm>
              <a:off x="4763" y="3155"/>
              <a:ext cx="301" cy="698"/>
            </a:xfrm>
            <a:custGeom>
              <a:avLst/>
              <a:gdLst>
                <a:gd name="T0" fmla="*/ 126 w 127"/>
                <a:gd name="T1" fmla="*/ 283 h 294"/>
                <a:gd name="T2" fmla="*/ 15 w 127"/>
                <a:gd name="T3" fmla="*/ 4 h 294"/>
                <a:gd name="T4" fmla="*/ 7 w 127"/>
                <a:gd name="T5" fmla="*/ 0 h 294"/>
                <a:gd name="T6" fmla="*/ 0 w 127"/>
                <a:gd name="T7" fmla="*/ 3 h 294"/>
                <a:gd name="T8" fmla="*/ 117 w 127"/>
                <a:gd name="T9" fmla="*/ 294 h 294"/>
                <a:gd name="T10" fmla="*/ 123 w 127"/>
                <a:gd name="T11" fmla="*/ 291 h 294"/>
                <a:gd name="T12" fmla="*/ 126 w 127"/>
                <a:gd name="T13" fmla="*/ 28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294">
                  <a:moveTo>
                    <a:pt x="126" y="283"/>
                  </a:moveTo>
                  <a:cubicBezTo>
                    <a:pt x="123" y="180"/>
                    <a:pt x="84" y="81"/>
                    <a:pt x="15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5" y="0"/>
                    <a:pt x="2" y="1"/>
                    <a:pt x="0" y="3"/>
                  </a:cubicBezTo>
                  <a:cubicBezTo>
                    <a:pt x="72" y="79"/>
                    <a:pt x="116" y="182"/>
                    <a:pt x="117" y="294"/>
                  </a:cubicBezTo>
                  <a:cubicBezTo>
                    <a:pt x="119" y="294"/>
                    <a:pt x="122" y="293"/>
                    <a:pt x="123" y="291"/>
                  </a:cubicBezTo>
                  <a:cubicBezTo>
                    <a:pt x="125" y="289"/>
                    <a:pt x="127" y="286"/>
                    <a:pt x="126" y="283"/>
                  </a:cubicBezTo>
                  <a:close/>
                </a:path>
              </a:pathLst>
            </a:custGeom>
            <a:solidFill>
              <a:srgbClr val="1B3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2" name="Freeform 115"/>
            <p:cNvSpPr>
              <a:spLocks/>
            </p:cNvSpPr>
            <p:nvPr/>
          </p:nvSpPr>
          <p:spPr bwMode="auto">
            <a:xfrm>
              <a:off x="4474" y="3162"/>
              <a:ext cx="567" cy="691"/>
            </a:xfrm>
            <a:custGeom>
              <a:avLst/>
              <a:gdLst>
                <a:gd name="T0" fmla="*/ 122 w 239"/>
                <a:gd name="T1" fmla="*/ 0 h 291"/>
                <a:gd name="T2" fmla="*/ 0 w 239"/>
                <a:gd name="T3" fmla="*/ 122 h 291"/>
                <a:gd name="T4" fmla="*/ 67 w 239"/>
                <a:gd name="T5" fmla="*/ 291 h 291"/>
                <a:gd name="T6" fmla="*/ 238 w 239"/>
                <a:gd name="T7" fmla="*/ 291 h 291"/>
                <a:gd name="T8" fmla="*/ 239 w 239"/>
                <a:gd name="T9" fmla="*/ 291 h 291"/>
                <a:gd name="T10" fmla="*/ 122 w 239"/>
                <a:gd name="T11" fmla="*/ 0 h 291"/>
                <a:gd name="T12" fmla="*/ 122 w 239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91">
                  <a:moveTo>
                    <a:pt x="122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41" y="167"/>
                    <a:pt x="66" y="226"/>
                    <a:pt x="67" y="291"/>
                  </a:cubicBezTo>
                  <a:cubicBezTo>
                    <a:pt x="238" y="291"/>
                    <a:pt x="238" y="291"/>
                    <a:pt x="238" y="291"/>
                  </a:cubicBezTo>
                  <a:cubicBezTo>
                    <a:pt x="238" y="291"/>
                    <a:pt x="238" y="291"/>
                    <a:pt x="239" y="291"/>
                  </a:cubicBezTo>
                  <a:cubicBezTo>
                    <a:pt x="238" y="179"/>
                    <a:pt x="194" y="76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lose/>
                </a:path>
              </a:pathLst>
            </a:custGeom>
            <a:gradFill>
              <a:gsLst>
                <a:gs pos="0">
                  <a:srgbClr val="244091"/>
                </a:gs>
                <a:gs pos="100000">
                  <a:srgbClr val="1B316F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3" name="Freeform 116"/>
            <p:cNvSpPr>
              <a:spLocks/>
            </p:cNvSpPr>
            <p:nvPr/>
          </p:nvSpPr>
          <p:spPr bwMode="auto">
            <a:xfrm>
              <a:off x="3292" y="2820"/>
              <a:ext cx="697" cy="309"/>
            </a:xfrm>
            <a:custGeom>
              <a:avLst/>
              <a:gdLst>
                <a:gd name="T0" fmla="*/ 292 w 294"/>
                <a:gd name="T1" fmla="*/ 4 h 130"/>
                <a:gd name="T2" fmla="*/ 284 w 294"/>
                <a:gd name="T3" fmla="*/ 1 h 130"/>
                <a:gd name="T4" fmla="*/ 3 w 294"/>
                <a:gd name="T5" fmla="*/ 116 h 130"/>
                <a:gd name="T6" fmla="*/ 0 w 294"/>
                <a:gd name="T7" fmla="*/ 124 h 130"/>
                <a:gd name="T8" fmla="*/ 2 w 294"/>
                <a:gd name="T9" fmla="*/ 130 h 130"/>
                <a:gd name="T10" fmla="*/ 294 w 294"/>
                <a:gd name="T11" fmla="*/ 7 h 130"/>
                <a:gd name="T12" fmla="*/ 292 w 294"/>
                <a:gd name="T13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130">
                  <a:moveTo>
                    <a:pt x="292" y="4"/>
                  </a:moveTo>
                  <a:cubicBezTo>
                    <a:pt x="289" y="2"/>
                    <a:pt x="287" y="0"/>
                    <a:pt x="284" y="1"/>
                  </a:cubicBezTo>
                  <a:cubicBezTo>
                    <a:pt x="178" y="6"/>
                    <a:pt x="81" y="46"/>
                    <a:pt x="3" y="116"/>
                  </a:cubicBezTo>
                  <a:cubicBezTo>
                    <a:pt x="1" y="118"/>
                    <a:pt x="0" y="121"/>
                    <a:pt x="0" y="124"/>
                  </a:cubicBezTo>
                  <a:cubicBezTo>
                    <a:pt x="0" y="126"/>
                    <a:pt x="0" y="129"/>
                    <a:pt x="2" y="130"/>
                  </a:cubicBezTo>
                  <a:cubicBezTo>
                    <a:pt x="78" y="56"/>
                    <a:pt x="180" y="10"/>
                    <a:pt x="294" y="7"/>
                  </a:cubicBezTo>
                  <a:cubicBezTo>
                    <a:pt x="293" y="6"/>
                    <a:pt x="292" y="4"/>
                    <a:pt x="292" y="4"/>
                  </a:cubicBezTo>
                  <a:close/>
                </a:path>
              </a:pathLst>
            </a:custGeom>
            <a:solidFill>
              <a:srgbClr val="FEB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4" name="Freeform 117"/>
            <p:cNvSpPr>
              <a:spLocks/>
            </p:cNvSpPr>
            <p:nvPr/>
          </p:nvSpPr>
          <p:spPr bwMode="auto">
            <a:xfrm>
              <a:off x="3297" y="2836"/>
              <a:ext cx="694" cy="585"/>
            </a:xfrm>
            <a:custGeom>
              <a:avLst/>
              <a:gdLst>
                <a:gd name="T0" fmla="*/ 122 w 293"/>
                <a:gd name="T1" fmla="*/ 246 h 246"/>
                <a:gd name="T2" fmla="*/ 293 w 293"/>
                <a:gd name="T3" fmla="*/ 173 h 246"/>
                <a:gd name="T4" fmla="*/ 293 w 293"/>
                <a:gd name="T5" fmla="*/ 4 h 246"/>
                <a:gd name="T6" fmla="*/ 292 w 293"/>
                <a:gd name="T7" fmla="*/ 0 h 246"/>
                <a:gd name="T8" fmla="*/ 0 w 293"/>
                <a:gd name="T9" fmla="*/ 123 h 246"/>
                <a:gd name="T10" fmla="*/ 1 w 293"/>
                <a:gd name="T11" fmla="*/ 125 h 246"/>
                <a:gd name="T12" fmla="*/ 122 w 293"/>
                <a:gd name="T1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46">
                  <a:moveTo>
                    <a:pt x="122" y="246"/>
                  </a:moveTo>
                  <a:cubicBezTo>
                    <a:pt x="167" y="203"/>
                    <a:pt x="227" y="175"/>
                    <a:pt x="293" y="173"/>
                  </a:cubicBezTo>
                  <a:cubicBezTo>
                    <a:pt x="293" y="4"/>
                    <a:pt x="293" y="4"/>
                    <a:pt x="293" y="4"/>
                  </a:cubicBezTo>
                  <a:cubicBezTo>
                    <a:pt x="293" y="3"/>
                    <a:pt x="292" y="1"/>
                    <a:pt x="292" y="0"/>
                  </a:cubicBezTo>
                  <a:cubicBezTo>
                    <a:pt x="178" y="3"/>
                    <a:pt x="76" y="49"/>
                    <a:pt x="0" y="123"/>
                  </a:cubicBezTo>
                  <a:cubicBezTo>
                    <a:pt x="0" y="124"/>
                    <a:pt x="0" y="124"/>
                    <a:pt x="1" y="125"/>
                  </a:cubicBezTo>
                  <a:lnTo>
                    <a:pt x="122" y="246"/>
                  </a:lnTo>
                  <a:close/>
                </a:path>
              </a:pathLst>
            </a:custGeom>
            <a:gradFill>
              <a:gsLst>
                <a:gs pos="26000">
                  <a:srgbClr val="FEBE10"/>
                </a:gs>
                <a:gs pos="100000">
                  <a:srgbClr val="D08D06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5" name="Freeform 118"/>
            <p:cNvSpPr>
              <a:spLocks/>
            </p:cNvSpPr>
            <p:nvPr/>
          </p:nvSpPr>
          <p:spPr bwMode="auto">
            <a:xfrm>
              <a:off x="2967" y="3160"/>
              <a:ext cx="294" cy="693"/>
            </a:xfrm>
            <a:custGeom>
              <a:avLst/>
              <a:gdLst>
                <a:gd name="T0" fmla="*/ 117 w 124"/>
                <a:gd name="T1" fmla="*/ 0 h 292"/>
                <a:gd name="T2" fmla="*/ 110 w 124"/>
                <a:gd name="T3" fmla="*/ 4 h 292"/>
                <a:gd name="T4" fmla="*/ 0 w 124"/>
                <a:gd name="T5" fmla="*/ 281 h 292"/>
                <a:gd name="T6" fmla="*/ 3 w 124"/>
                <a:gd name="T7" fmla="*/ 289 h 292"/>
                <a:gd name="T8" fmla="*/ 9 w 124"/>
                <a:gd name="T9" fmla="*/ 292 h 292"/>
                <a:gd name="T10" fmla="*/ 124 w 124"/>
                <a:gd name="T11" fmla="*/ 3 h 292"/>
                <a:gd name="T12" fmla="*/ 117 w 124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292">
                  <a:moveTo>
                    <a:pt x="117" y="0"/>
                  </a:moveTo>
                  <a:cubicBezTo>
                    <a:pt x="114" y="0"/>
                    <a:pt x="111" y="2"/>
                    <a:pt x="110" y="4"/>
                  </a:cubicBezTo>
                  <a:cubicBezTo>
                    <a:pt x="42" y="81"/>
                    <a:pt x="3" y="179"/>
                    <a:pt x="0" y="281"/>
                  </a:cubicBezTo>
                  <a:cubicBezTo>
                    <a:pt x="0" y="284"/>
                    <a:pt x="1" y="287"/>
                    <a:pt x="3" y="289"/>
                  </a:cubicBezTo>
                  <a:cubicBezTo>
                    <a:pt x="5" y="291"/>
                    <a:pt x="7" y="292"/>
                    <a:pt x="9" y="292"/>
                  </a:cubicBezTo>
                  <a:cubicBezTo>
                    <a:pt x="10" y="180"/>
                    <a:pt x="54" y="79"/>
                    <a:pt x="124" y="3"/>
                  </a:cubicBezTo>
                  <a:cubicBezTo>
                    <a:pt x="122" y="1"/>
                    <a:pt x="120" y="0"/>
                    <a:pt x="117" y="0"/>
                  </a:cubicBezTo>
                  <a:close/>
                </a:path>
              </a:pathLst>
            </a:custGeom>
            <a:solidFill>
              <a:srgbClr val="EF3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6" name="Freeform 119"/>
            <p:cNvSpPr>
              <a:spLocks/>
            </p:cNvSpPr>
            <p:nvPr/>
          </p:nvSpPr>
          <p:spPr bwMode="auto">
            <a:xfrm>
              <a:off x="2989" y="3167"/>
              <a:ext cx="564" cy="686"/>
            </a:xfrm>
            <a:custGeom>
              <a:avLst/>
              <a:gdLst>
                <a:gd name="T0" fmla="*/ 172 w 238"/>
                <a:gd name="T1" fmla="*/ 289 h 289"/>
                <a:gd name="T2" fmla="*/ 238 w 238"/>
                <a:gd name="T3" fmla="*/ 122 h 289"/>
                <a:gd name="T4" fmla="*/ 116 w 238"/>
                <a:gd name="T5" fmla="*/ 0 h 289"/>
                <a:gd name="T6" fmla="*/ 115 w 238"/>
                <a:gd name="T7" fmla="*/ 0 h 289"/>
                <a:gd name="T8" fmla="*/ 0 w 238"/>
                <a:gd name="T9" fmla="*/ 289 h 289"/>
                <a:gd name="T10" fmla="*/ 1 w 238"/>
                <a:gd name="T11" fmla="*/ 289 h 289"/>
                <a:gd name="T12" fmla="*/ 172 w 238"/>
                <a:gd name="T13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89">
                  <a:moveTo>
                    <a:pt x="172" y="289"/>
                  </a:moveTo>
                  <a:cubicBezTo>
                    <a:pt x="174" y="225"/>
                    <a:pt x="198" y="167"/>
                    <a:pt x="238" y="122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5" y="0"/>
                    <a:pt x="115" y="0"/>
                  </a:cubicBezTo>
                  <a:cubicBezTo>
                    <a:pt x="45" y="76"/>
                    <a:pt x="1" y="177"/>
                    <a:pt x="0" y="289"/>
                  </a:cubicBezTo>
                  <a:cubicBezTo>
                    <a:pt x="1" y="289"/>
                    <a:pt x="1" y="289"/>
                    <a:pt x="1" y="289"/>
                  </a:cubicBezTo>
                  <a:lnTo>
                    <a:pt x="172" y="289"/>
                  </a:lnTo>
                  <a:close/>
                </a:path>
              </a:pathLst>
            </a:custGeom>
            <a:gradFill>
              <a:gsLst>
                <a:gs pos="0">
                  <a:srgbClr val="EF3824"/>
                </a:gs>
                <a:gs pos="100000">
                  <a:srgbClr val="B82414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7" name="Freeform 120"/>
            <p:cNvSpPr>
              <a:spLocks/>
            </p:cNvSpPr>
            <p:nvPr/>
          </p:nvSpPr>
          <p:spPr bwMode="auto">
            <a:xfrm>
              <a:off x="3390" y="3453"/>
              <a:ext cx="277" cy="396"/>
            </a:xfrm>
            <a:custGeom>
              <a:avLst/>
              <a:gdLst>
                <a:gd name="T0" fmla="*/ 79 w 117"/>
                <a:gd name="T1" fmla="*/ 157 h 167"/>
                <a:gd name="T2" fmla="*/ 114 w 117"/>
                <a:gd name="T3" fmla="*/ 62 h 167"/>
                <a:gd name="T4" fmla="*/ 113 w 117"/>
                <a:gd name="T5" fmla="*/ 49 h 167"/>
                <a:gd name="T6" fmla="*/ 65 w 117"/>
                <a:gd name="T7" fmla="*/ 0 h 167"/>
                <a:gd name="T8" fmla="*/ 0 w 117"/>
                <a:gd name="T9" fmla="*/ 167 h 167"/>
                <a:gd name="T10" fmla="*/ 68 w 117"/>
                <a:gd name="T11" fmla="*/ 167 h 167"/>
                <a:gd name="T12" fmla="*/ 79 w 117"/>
                <a:gd name="T13" fmla="*/ 15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67">
                  <a:moveTo>
                    <a:pt x="79" y="157"/>
                  </a:moveTo>
                  <a:cubicBezTo>
                    <a:pt x="81" y="123"/>
                    <a:pt x="94" y="90"/>
                    <a:pt x="114" y="62"/>
                  </a:cubicBezTo>
                  <a:cubicBezTo>
                    <a:pt x="117" y="58"/>
                    <a:pt x="117" y="52"/>
                    <a:pt x="113" y="49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25" y="45"/>
                    <a:pt x="1" y="103"/>
                    <a:pt x="0" y="167"/>
                  </a:cubicBezTo>
                  <a:cubicBezTo>
                    <a:pt x="68" y="167"/>
                    <a:pt x="68" y="167"/>
                    <a:pt x="68" y="167"/>
                  </a:cubicBezTo>
                  <a:cubicBezTo>
                    <a:pt x="74" y="167"/>
                    <a:pt x="78" y="163"/>
                    <a:pt x="79" y="157"/>
                  </a:cubicBezTo>
                  <a:close/>
                </a:path>
              </a:pathLst>
            </a:custGeom>
            <a:gradFill>
              <a:gsLst>
                <a:gs pos="26000">
                  <a:srgbClr val="EF3824"/>
                </a:gs>
                <a:gs pos="100000">
                  <a:srgbClr val="BE1F0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045" name="needle_point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3769">
            <a:off x="3928856" y="2416414"/>
            <a:ext cx="4425434" cy="442543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0" y="152401"/>
            <a:ext cx="1219199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i="1" dirty="0"/>
              <a:t>met·rics- </a:t>
            </a:r>
            <a:r>
              <a:rPr lang="en-US" sz="1600" i="1" dirty="0"/>
              <a:t>definition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US" sz="2400" dirty="0"/>
              <a:t>a method of measuring something, or the results obtained from this.</a:t>
            </a:r>
          </a:p>
          <a:p>
            <a:pPr marL="457200" indent="-457200" algn="ctr">
              <a:buFont typeface="+mj-lt"/>
              <a:buAutoNum type="arabicPeriod"/>
            </a:pPr>
            <a:r>
              <a:rPr lang="en-US" sz="2400" dirty="0"/>
              <a:t>"the report provides various metrics at the class and method level"</a:t>
            </a:r>
          </a:p>
          <a:p>
            <a:pPr algn="ctr"/>
            <a:endParaRPr lang="en-US" sz="2400" dirty="0">
              <a:latin typeface="+mn-lt"/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7932335" y="1676400"/>
            <a:ext cx="38389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DELEGATE</a:t>
            </a:r>
          </a:p>
          <a:p>
            <a:pPr algn="ctr"/>
            <a:r>
              <a:rPr lang="en-US" sz="1400" b="1" dirty="0">
                <a:latin typeface="Century Gothic" panose="020B0502020202020204" pitchFamily="34" charset="0"/>
              </a:rPr>
              <a:t>ARE TO CREATE A CAP FOR EVERY NON-COMPLIANCE BY THE END OF THE 3</a:t>
            </a:r>
            <a:r>
              <a:rPr lang="en-US" sz="1400" b="1" baseline="30000" dirty="0">
                <a:latin typeface="Century Gothic" panose="020B0502020202020204" pitchFamily="34" charset="0"/>
              </a:rPr>
              <a:t>RD</a:t>
            </a:r>
            <a:r>
              <a:rPr lang="en-US" sz="1400" b="1" dirty="0">
                <a:latin typeface="Century Gothic" panose="020B0502020202020204" pitchFamily="34" charset="0"/>
              </a:rPr>
              <a:t> WEEK OF THE MONTH</a:t>
            </a:r>
            <a:endParaRPr lang="en-US" sz="1400" dirty="0">
              <a:latin typeface="Century Gothic" panose="020B0502020202020204" pitchFamily="34" charset="0"/>
            </a:endParaRPr>
          </a:p>
        </p:txBody>
      </p:sp>
      <p:sp>
        <p:nvSpPr>
          <p:cNvPr id="49" name="TextBox 48"/>
          <p:cNvSpPr txBox="1"/>
          <p:nvPr/>
        </p:nvSpPr>
        <p:spPr>
          <a:xfrm>
            <a:off x="8970408" y="3168795"/>
            <a:ext cx="2842476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GRANTEE</a:t>
            </a:r>
            <a:b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</a:b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WILL VERIFY CAP IS IN PLACE &amp; FOLLOW UP UNTIL RESOLVED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0" name="TextBox 49"/>
          <p:cNvSpPr txBox="1"/>
          <p:nvPr/>
        </p:nvSpPr>
        <p:spPr>
          <a:xfrm>
            <a:off x="321702" y="1748373"/>
            <a:ext cx="357736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EA5E29"/>
                </a:solidFill>
                <a:latin typeface="Century Gothic" panose="020B0502020202020204" pitchFamily="34" charset="0"/>
              </a:rPr>
              <a:t>GRANTEE</a:t>
            </a:r>
          </a:p>
          <a:p>
            <a:pPr algn="ctr"/>
            <a:r>
              <a:rPr lang="en-US" sz="1200" b="1" dirty="0">
                <a:latin typeface="Century Gothic" panose="020B0502020202020204" pitchFamily="34" charset="0"/>
              </a:rPr>
              <a:t>ANALYZE DELEGATE DATA AND CREATE A MONITORING METRIC RESULT IN CHILD PLUS BY THE END OF THE 2</a:t>
            </a:r>
            <a:r>
              <a:rPr lang="en-US" sz="1200" b="1" baseline="30000" dirty="0">
                <a:latin typeface="Century Gothic" panose="020B0502020202020204" pitchFamily="34" charset="0"/>
              </a:rPr>
              <a:t>ND</a:t>
            </a:r>
            <a:r>
              <a:rPr lang="en-US" sz="1200" b="1" dirty="0">
                <a:latin typeface="Century Gothic" panose="020B0502020202020204" pitchFamily="34" charset="0"/>
              </a:rPr>
              <a:t> WEEK OF THE MONTH</a:t>
            </a:r>
            <a:endParaRPr lang="en-US" sz="1200" dirty="0">
              <a:latin typeface="Century Gothic" panose="020B0502020202020204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810842" y="2916642"/>
            <a:ext cx="222159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DELEGATE</a:t>
            </a:r>
          </a:p>
          <a:p>
            <a:pPr algn="ctr"/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TO HAVE ALL DATA ELEMENTS IN BY THE 1</a:t>
            </a:r>
            <a:r>
              <a:rPr lang="en-US" sz="1400" b="1" baseline="30000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ST</a:t>
            </a:r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 WEEK OF THE MONTH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sp>
        <p:nvSpPr>
          <p:cNvPr id="52" name="Rectangle 51"/>
          <p:cNvSpPr/>
          <p:nvPr/>
        </p:nvSpPr>
        <p:spPr>
          <a:xfrm rot="1252359">
            <a:off x="5797628" y="2257526"/>
            <a:ext cx="2243305" cy="103436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3</a:t>
            </a:r>
            <a:r>
              <a:rPr lang="en-US" sz="2800" b="1" baseline="30000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RD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WEEK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3" name="Rectangle 52"/>
          <p:cNvSpPr/>
          <p:nvPr/>
        </p:nvSpPr>
        <p:spPr>
          <a:xfrm rot="4115319">
            <a:off x="6889394" y="3372696"/>
            <a:ext cx="2243305" cy="103436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4</a:t>
            </a:r>
            <a:r>
              <a:rPr lang="en-US" sz="2800" b="1" baseline="30000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TH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 </a:t>
            </a:r>
            <a:r>
              <a:rPr lang="en-US" sz="20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WEEK</a:t>
            </a:r>
          </a:p>
        </p:txBody>
      </p:sp>
      <p:sp>
        <p:nvSpPr>
          <p:cNvPr id="54" name="Rectangle 53"/>
          <p:cNvSpPr/>
          <p:nvPr/>
        </p:nvSpPr>
        <p:spPr>
          <a:xfrm rot="20216008">
            <a:off x="4241330" y="2245759"/>
            <a:ext cx="2243305" cy="103436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2</a:t>
            </a:r>
            <a:r>
              <a:rPr lang="en-US" sz="2800" b="1" baseline="30000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ND WEEK</a:t>
            </a:r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 </a:t>
            </a:r>
          </a:p>
        </p:txBody>
      </p:sp>
      <p:sp>
        <p:nvSpPr>
          <p:cNvPr id="55" name="Rectangle 54"/>
          <p:cNvSpPr/>
          <p:nvPr/>
        </p:nvSpPr>
        <p:spPr>
          <a:xfrm rot="17438626">
            <a:off x="3090635" y="3413348"/>
            <a:ext cx="2243305" cy="1034369"/>
          </a:xfrm>
          <a:prstGeom prst="rect">
            <a:avLst/>
          </a:prstGeom>
          <a:noFill/>
        </p:spPr>
        <p:txBody>
          <a:bodyPr spcFirstLastPara="1" wrap="none" lIns="91440" tIns="45720" rIns="91440" bIns="45720" numCol="1">
            <a:prstTxWarp prst="textArchUp">
              <a:avLst/>
            </a:prstTxWarp>
            <a:spAutoFit/>
          </a:bodyPr>
          <a:lstStyle/>
          <a:p>
            <a:pPr algn="ctr"/>
            <a:r>
              <a:rPr lang="en-US" sz="2800" b="1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1</a:t>
            </a:r>
            <a:r>
              <a:rPr lang="en-US" sz="2800" b="1" baseline="30000" dirty="0">
                <a:ln w="12700" cmpd="sng">
                  <a:noFill/>
                  <a:prstDash val="solid"/>
                </a:ln>
                <a:solidFill>
                  <a:schemeClr val="bg1"/>
                </a:solidFill>
              </a:rPr>
              <a:t>ST WEEK</a:t>
            </a:r>
            <a:endParaRPr lang="en-US" sz="2800" b="1" dirty="0">
              <a:ln w="12700" cmpd="sng">
                <a:noFill/>
                <a:prstDash val="solid"/>
              </a:ln>
              <a:solidFill>
                <a:schemeClr val="bg1"/>
              </a:solidFill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1576137" y="5057052"/>
            <a:ext cx="8991599" cy="61555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Century Gothic" panose="020B0502020202020204" pitchFamily="34" charset="0"/>
              </a:rPr>
              <a:t>DELEGATE| GRANTEE ROLES</a:t>
            </a:r>
          </a:p>
          <a:p>
            <a:pPr algn="ctr"/>
            <a:endParaRPr lang="en-US" sz="1600" dirty="0">
              <a:solidFill>
                <a:schemeClr val="bg1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36189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4500000">
                                      <p:cBhvr>
                                        <p:cTn id="12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-2700000">
                                      <p:cBhvr>
                                        <p:cTn id="14" dur="6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Rot by="5400000">
                                      <p:cBhvr>
                                        <p:cTn id="16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4" grpId="0" animBg="1"/>
      <p:bldP spid="109" grpId="0" animBg="1"/>
      <p:bldP spid="107" grpId="0" animBg="1"/>
      <p:bldP spid="48" grpId="0"/>
      <p:bldP spid="49" grpId="0"/>
      <p:bldP spid="50" grpId="0"/>
      <p:bldP spid="5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3454D"/>
            </a:gs>
            <a:gs pos="100000">
              <a:schemeClr val="bg1"/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1"/>
          <p:cNvSpPr>
            <a:spLocks noChangeArrowheads="1"/>
          </p:cNvSpPr>
          <p:nvPr/>
        </p:nvSpPr>
        <p:spPr bwMode="auto">
          <a:xfrm>
            <a:off x="5257800" y="1089025"/>
            <a:ext cx="6850063" cy="206375"/>
          </a:xfrm>
          <a:prstGeom prst="rect">
            <a:avLst/>
          </a:prstGeom>
          <a:solidFill>
            <a:srgbClr val="FFC000"/>
          </a:solidFill>
          <a:ln>
            <a:noFill/>
          </a:ln>
          <a:effectLst>
            <a:outerShdw dist="28398" dir="3806097" algn="ctr" rotWithShape="0">
              <a:srgbClr val="602826"/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0504D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6" name="Donut 5"/>
          <p:cNvSpPr/>
          <p:nvPr/>
        </p:nvSpPr>
        <p:spPr>
          <a:xfrm>
            <a:off x="1828800" y="1492250"/>
            <a:ext cx="4267200" cy="4343400"/>
          </a:xfrm>
          <a:prstGeom prst="donut">
            <a:avLst>
              <a:gd name="adj" fmla="val 3011"/>
            </a:avLst>
          </a:prstGeom>
          <a:ln>
            <a:noFill/>
          </a:ln>
          <a:effectLst>
            <a:outerShdw blurRad="149987" dist="250190" dir="8460000" algn="ctr">
              <a:srgbClr val="000000">
                <a:alpha val="28000"/>
              </a:srgbClr>
            </a:outerShdw>
            <a:softEdge rad="31750"/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graphicFrame>
        <p:nvGraphicFramePr>
          <p:cNvPr id="4" name="Diagram 3"/>
          <p:cNvGraphicFramePr/>
          <p:nvPr>
            <p:extLst>
              <p:ext uri="{D42A27DB-BD31-4B8C-83A1-F6EECF244321}">
                <p14:modId xmlns:p14="http://schemas.microsoft.com/office/powerpoint/2010/main" val="3707284695"/>
              </p:ext>
            </p:extLst>
          </p:nvPr>
        </p:nvGraphicFramePr>
        <p:xfrm>
          <a:off x="-152400" y="895757"/>
          <a:ext cx="8102600" cy="537633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Oval 4"/>
          <p:cNvSpPr/>
          <p:nvPr/>
        </p:nvSpPr>
        <p:spPr>
          <a:xfrm>
            <a:off x="3276600" y="2940050"/>
            <a:ext cx="1536700" cy="153670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500" dirty="0"/>
              <a:t>Ongoing Monitoring</a:t>
            </a:r>
          </a:p>
        </p:txBody>
      </p:sp>
      <p:sp>
        <p:nvSpPr>
          <p:cNvPr id="9" name="Rectangle 2"/>
          <p:cNvSpPr>
            <a:spLocks noChangeArrowheads="1"/>
          </p:cNvSpPr>
          <p:nvPr/>
        </p:nvSpPr>
        <p:spPr bwMode="auto">
          <a:xfrm>
            <a:off x="5257800" y="914400"/>
            <a:ext cx="6850063" cy="206375"/>
          </a:xfrm>
          <a:prstGeom prst="rect">
            <a:avLst/>
          </a:prstGeom>
          <a:solidFill>
            <a:srgbClr val="FF6600"/>
          </a:solidFill>
          <a:ln>
            <a:noFill/>
          </a:ln>
          <a:effectLst>
            <a:outerShdw dist="28398" dir="3806097" algn="ctr" rotWithShape="0">
              <a:srgbClr val="602826"/>
            </a:outerShdw>
          </a:effectLst>
          <a:extLst>
            <a:ext uri="{91240B29-F687-4F45-9708-019B960494DF}">
              <a14:hiddenLine xmlns:a14="http://schemas.microsoft.com/office/drawing/2010/main" w="12700" algn="ctr">
                <a:solidFill>
                  <a:srgbClr val="C0504D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36576" tIns="36576" rIns="36576" bIns="36576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grpSp>
        <p:nvGrpSpPr>
          <p:cNvPr id="10" name="Group 3"/>
          <p:cNvGrpSpPr>
            <a:grpSpLocks/>
          </p:cNvGrpSpPr>
          <p:nvPr/>
        </p:nvGrpSpPr>
        <p:grpSpPr bwMode="auto">
          <a:xfrm>
            <a:off x="5289550" y="-350838"/>
            <a:ext cx="6819900" cy="1389063"/>
            <a:chOff x="107842050" y="109442250"/>
            <a:chExt cx="4686300" cy="1485900"/>
          </a:xfrm>
        </p:grpSpPr>
        <p:sp>
          <p:nvSpPr>
            <p:cNvPr id="11" name="Rectangle 4" hidden="1"/>
            <p:cNvSpPr>
              <a:spLocks noChangeArrowheads="1"/>
            </p:cNvSpPr>
            <p:nvPr/>
          </p:nvSpPr>
          <p:spPr bwMode="auto">
            <a:xfrm>
              <a:off x="107842050" y="109442250"/>
              <a:ext cx="4686300" cy="148590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grpSp>
          <p:nvGrpSpPr>
            <p:cNvPr id="12" name="Group 5"/>
            <p:cNvGrpSpPr>
              <a:grpSpLocks/>
            </p:cNvGrpSpPr>
            <p:nvPr/>
          </p:nvGrpSpPr>
          <p:grpSpPr bwMode="auto">
            <a:xfrm>
              <a:off x="107842050" y="109442250"/>
              <a:ext cx="4686300" cy="1485900"/>
              <a:chOff x="107842050" y="109442250"/>
              <a:chExt cx="4686300" cy="1485900"/>
            </a:xfrm>
          </p:grpSpPr>
          <p:sp>
            <p:nvSpPr>
              <p:cNvPr id="13" name="Rectangle 6"/>
              <p:cNvSpPr>
                <a:spLocks noChangeArrowheads="1"/>
              </p:cNvSpPr>
              <p:nvPr/>
            </p:nvSpPr>
            <p:spPr bwMode="auto">
              <a:xfrm>
                <a:off x="107842050" y="110128050"/>
                <a:ext cx="4686300" cy="800100"/>
              </a:xfrm>
              <a:prstGeom prst="rect">
                <a:avLst/>
              </a:prstGeom>
              <a:solidFill>
                <a:srgbClr val="1F497D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4" name="AutoShape 7"/>
              <p:cNvSpPr>
                <a:spLocks noChangeArrowheads="1"/>
              </p:cNvSpPr>
              <p:nvPr/>
            </p:nvSpPr>
            <p:spPr bwMode="auto">
              <a:xfrm>
                <a:off x="109042200" y="109842300"/>
                <a:ext cx="3200400" cy="581025"/>
              </a:xfrm>
              <a:prstGeom prst="roundRect">
                <a:avLst>
                  <a:gd name="adj" fmla="val 50000"/>
                </a:avLst>
              </a:prstGeom>
              <a:solidFill>
                <a:srgbClr val="FFFFFF"/>
              </a:solidFill>
              <a:ln w="15875" algn="in">
                <a:solidFill>
                  <a:srgbClr val="1F497D"/>
                </a:solidFill>
                <a:round/>
                <a:headEnd/>
                <a:tailEnd/>
              </a:ln>
              <a:effectLst/>
              <a:extLs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36576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 dirty="0"/>
              </a:p>
            </p:txBody>
          </p:sp>
          <p:sp>
            <p:nvSpPr>
              <p:cNvPr id="15" name="Text Box 8"/>
              <p:cNvSpPr txBox="1">
                <a:spLocks noChangeArrowheads="1"/>
              </p:cNvSpPr>
              <p:nvPr/>
            </p:nvSpPr>
            <p:spPr bwMode="auto">
              <a:xfrm>
                <a:off x="109099350" y="109837537"/>
                <a:ext cx="3086100" cy="552450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0" tIns="0" rIns="0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ct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3300" b="0" i="0" u="none" strike="noStrike" cap="none" normalizeH="0" baseline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latin typeface="Cambria" panose="02040503050406030204" pitchFamily="18" charset="0"/>
                  </a:rPr>
                  <a:t>Why do we monitor?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6" name="Text Box 9"/>
              <p:cNvSpPr txBox="1">
                <a:spLocks noChangeArrowheads="1"/>
              </p:cNvSpPr>
              <p:nvPr/>
            </p:nvSpPr>
            <p:spPr bwMode="auto">
              <a:xfrm>
                <a:off x="109242225" y="109442250"/>
                <a:ext cx="3200400" cy="333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7" name="Text Box 10"/>
              <p:cNvSpPr txBox="1">
                <a:spLocks noChangeArrowheads="1"/>
              </p:cNvSpPr>
              <p:nvPr/>
            </p:nvSpPr>
            <p:spPr bwMode="auto">
              <a:xfrm>
                <a:off x="108070650" y="110432850"/>
                <a:ext cx="4000500" cy="33337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 algn="in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rgbClr val="EEECE1"/>
                      </a:outerShdw>
                    </a:effectLst>
                  </a14:hiddenEffects>
                </a:ext>
              </a:extLst>
            </p:spPr>
            <p:txBody>
              <a:bodyPr vert="horz" wrap="square" lIns="36576" tIns="36576" rIns="36576" bIns="0" numCol="1" anchor="t" anchorCtr="0" compatLnSpc="1">
                <a:prstTxWarp prst="textNoShape">
                  <a:avLst/>
                </a:prstTxWarp>
              </a:bodyPr>
              <a:lstStyle/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altLang="en-US" sz="2000" b="1" i="0" u="none" strike="noStrike" cap="none" normalizeH="0" baseline="0" dirty="0">
                    <a:ln>
                      <a:noFill/>
                    </a:ln>
                    <a:solidFill>
                      <a:srgbClr val="FFFFFF"/>
                    </a:solidFill>
                    <a:effectLst/>
                    <a:latin typeface="Calibri" panose="020F0502020204030204" pitchFamily="34" charset="0"/>
                  </a:rPr>
                  <a:t>Methods of Ongoing Monitoring</a:t>
                </a:r>
                <a:endParaRPr kumimoji="0" lang="en-US" altLang="en-US" sz="1800" b="0" i="0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008863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bg1">
                <a:lumMod val="95000"/>
              </a:schemeClr>
            </a:gs>
            <a:gs pos="100000">
              <a:schemeClr val="bg1">
                <a:lumMod val="65000"/>
              </a:schemeClr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Rectangle 107"/>
          <p:cNvSpPr/>
          <p:nvPr/>
        </p:nvSpPr>
        <p:spPr>
          <a:xfrm>
            <a:off x="0" y="1833001"/>
            <a:ext cx="6010473" cy="1799606"/>
          </a:xfrm>
          <a:prstGeom prst="rect">
            <a:avLst/>
          </a:prstGeom>
          <a:solidFill>
            <a:srgbClr val="FEBE10">
              <a:alpha val="50000"/>
            </a:srgbClr>
          </a:solidFill>
          <a:ln>
            <a:solidFill>
              <a:schemeClr val="accent5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Rectangle 3"/>
          <p:cNvSpPr/>
          <p:nvPr/>
        </p:nvSpPr>
        <p:spPr>
          <a:xfrm>
            <a:off x="8213447" y="2713396"/>
            <a:ext cx="3978551" cy="1883958"/>
          </a:xfrm>
          <a:prstGeom prst="rect">
            <a:avLst/>
          </a:prstGeom>
          <a:solidFill>
            <a:schemeClr val="accent4">
              <a:lumMod val="75000"/>
              <a:alpha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0" name="Rectangle 99"/>
          <p:cNvSpPr/>
          <p:nvPr/>
        </p:nvSpPr>
        <p:spPr>
          <a:xfrm>
            <a:off x="1" y="4669399"/>
            <a:ext cx="12191998" cy="71039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65000"/>
                  <a:lumOff val="35000"/>
                </a:schemeClr>
              </a:gs>
              <a:gs pos="59000">
                <a:schemeClr val="tx1">
                  <a:lumMod val="85000"/>
                  <a:lumOff val="15000"/>
                </a:schemeClr>
              </a:gs>
              <a:gs pos="79000">
                <a:schemeClr val="tx1"/>
              </a:gs>
              <a:gs pos="100000">
                <a:schemeClr val="tx1"/>
              </a:gs>
            </a:gsLst>
            <a:lin ang="5400000" scaled="0"/>
            <a:tileRect/>
          </a:gra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9" name="Rectangle 108"/>
          <p:cNvSpPr/>
          <p:nvPr/>
        </p:nvSpPr>
        <p:spPr>
          <a:xfrm>
            <a:off x="0" y="2725427"/>
            <a:ext cx="4041362" cy="1883573"/>
          </a:xfrm>
          <a:prstGeom prst="rect">
            <a:avLst/>
          </a:prstGeom>
          <a:solidFill>
            <a:schemeClr val="accent3"/>
          </a:solidFill>
          <a:ln>
            <a:solidFill>
              <a:schemeClr val="accent3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7" name="Rectangle 106"/>
          <p:cNvSpPr/>
          <p:nvPr/>
        </p:nvSpPr>
        <p:spPr>
          <a:xfrm>
            <a:off x="6229974" y="1831243"/>
            <a:ext cx="5962025" cy="1747119"/>
          </a:xfrm>
          <a:prstGeom prst="rect">
            <a:avLst/>
          </a:prstGeom>
          <a:solidFill>
            <a:srgbClr val="00A14F">
              <a:alpha val="50000"/>
            </a:srgbClr>
          </a:solidFill>
          <a:ln>
            <a:solidFill>
              <a:schemeClr val="bg2">
                <a:lumMod val="50000"/>
                <a:alpha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5" name="Oval 34"/>
          <p:cNvSpPr/>
          <p:nvPr/>
        </p:nvSpPr>
        <p:spPr>
          <a:xfrm>
            <a:off x="4454508" y="2987042"/>
            <a:ext cx="3353988" cy="1676994"/>
          </a:xfrm>
          <a:custGeom>
            <a:avLst/>
            <a:gdLst>
              <a:gd name="connsiteX0" fmla="*/ 0 w 1785425"/>
              <a:gd name="connsiteY0" fmla="*/ 892713 h 1785425"/>
              <a:gd name="connsiteX1" fmla="*/ 892713 w 1785425"/>
              <a:gd name="connsiteY1" fmla="*/ 0 h 1785425"/>
              <a:gd name="connsiteX2" fmla="*/ 1785426 w 1785425"/>
              <a:gd name="connsiteY2" fmla="*/ 892713 h 1785425"/>
              <a:gd name="connsiteX3" fmla="*/ 892713 w 1785425"/>
              <a:gd name="connsiteY3" fmla="*/ 1785426 h 1785425"/>
              <a:gd name="connsiteX4" fmla="*/ 0 w 1785425"/>
              <a:gd name="connsiteY4" fmla="*/ 892713 h 1785425"/>
              <a:gd name="connsiteX0" fmla="*/ 0 w 1785426"/>
              <a:gd name="connsiteY0" fmla="*/ 892713 h 1004301"/>
              <a:gd name="connsiteX1" fmla="*/ 892713 w 1785426"/>
              <a:gd name="connsiteY1" fmla="*/ 0 h 1004301"/>
              <a:gd name="connsiteX2" fmla="*/ 1785426 w 1785426"/>
              <a:gd name="connsiteY2" fmla="*/ 892713 h 1004301"/>
              <a:gd name="connsiteX3" fmla="*/ 0 w 1785426"/>
              <a:gd name="connsiteY3" fmla="*/ 892713 h 1004301"/>
              <a:gd name="connsiteX0" fmla="*/ 0 w 1785426"/>
              <a:gd name="connsiteY0" fmla="*/ 892713 h 957534"/>
              <a:gd name="connsiteX1" fmla="*/ 892713 w 1785426"/>
              <a:gd name="connsiteY1" fmla="*/ 0 h 957534"/>
              <a:gd name="connsiteX2" fmla="*/ 1785426 w 1785426"/>
              <a:gd name="connsiteY2" fmla="*/ 892713 h 957534"/>
              <a:gd name="connsiteX3" fmla="*/ 0 w 1785426"/>
              <a:gd name="connsiteY3" fmla="*/ 892713 h 957534"/>
              <a:gd name="connsiteX0" fmla="*/ 0 w 1785426"/>
              <a:gd name="connsiteY0" fmla="*/ 892713 h 892713"/>
              <a:gd name="connsiteX1" fmla="*/ 892713 w 1785426"/>
              <a:gd name="connsiteY1" fmla="*/ 0 h 892713"/>
              <a:gd name="connsiteX2" fmla="*/ 1785426 w 1785426"/>
              <a:gd name="connsiteY2" fmla="*/ 892713 h 892713"/>
              <a:gd name="connsiteX3" fmla="*/ 0 w 1785426"/>
              <a:gd name="connsiteY3" fmla="*/ 892713 h 89271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785426" h="892713">
                <a:moveTo>
                  <a:pt x="0" y="892713"/>
                </a:moveTo>
                <a:cubicBezTo>
                  <a:pt x="0" y="399681"/>
                  <a:pt x="399681" y="0"/>
                  <a:pt x="892713" y="0"/>
                </a:cubicBezTo>
                <a:cubicBezTo>
                  <a:pt x="1385745" y="0"/>
                  <a:pt x="1785426" y="399681"/>
                  <a:pt x="1785426" y="892713"/>
                </a:cubicBezTo>
                <a:lnTo>
                  <a:pt x="0" y="892713"/>
                </a:lnTo>
                <a:close/>
              </a:path>
            </a:pathLst>
          </a:cu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pSp>
        <p:nvGrpSpPr>
          <p:cNvPr id="1003" name="main_meter"/>
          <p:cNvGrpSpPr>
            <a:grpSpLocks noChangeAspect="1"/>
          </p:cNvGrpSpPr>
          <p:nvPr/>
        </p:nvGrpSpPr>
        <p:grpSpPr bwMode="auto">
          <a:xfrm>
            <a:off x="3280612" y="1800351"/>
            <a:ext cx="5710988" cy="3335718"/>
            <a:chOff x="2965" y="2820"/>
            <a:chExt cx="2099" cy="1226"/>
          </a:xfrm>
        </p:grpSpPr>
        <p:sp>
          <p:nvSpPr>
            <p:cNvPr id="1004" name="AutoShape 106"/>
            <p:cNvSpPr>
              <a:spLocks noChangeAspect="1" noChangeArrowheads="1" noTextEdit="1"/>
            </p:cNvSpPr>
            <p:nvPr/>
          </p:nvSpPr>
          <p:spPr bwMode="auto">
            <a:xfrm>
              <a:off x="2965" y="2820"/>
              <a:ext cx="2097" cy="12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5" name="Freeform 108"/>
            <p:cNvSpPr>
              <a:spLocks/>
            </p:cNvSpPr>
            <p:nvPr/>
          </p:nvSpPr>
          <p:spPr bwMode="auto">
            <a:xfrm>
              <a:off x="3638" y="3485"/>
              <a:ext cx="753" cy="378"/>
            </a:xfrm>
            <a:custGeom>
              <a:avLst/>
              <a:gdLst>
                <a:gd name="T0" fmla="*/ 30 w 318"/>
                <a:gd name="T1" fmla="*/ 159 h 159"/>
                <a:gd name="T2" fmla="*/ 159 w 318"/>
                <a:gd name="T3" fmla="*/ 31 h 159"/>
                <a:gd name="T4" fmla="*/ 288 w 318"/>
                <a:gd name="T5" fmla="*/ 159 h 159"/>
                <a:gd name="T6" fmla="*/ 318 w 318"/>
                <a:gd name="T7" fmla="*/ 159 h 159"/>
                <a:gd name="T8" fmla="*/ 159 w 318"/>
                <a:gd name="T9" fmla="*/ 0 h 159"/>
                <a:gd name="T10" fmla="*/ 0 w 318"/>
                <a:gd name="T11" fmla="*/ 159 h 159"/>
                <a:gd name="T12" fmla="*/ 30 w 318"/>
                <a:gd name="T13" fmla="*/ 159 h 1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18" h="159">
                  <a:moveTo>
                    <a:pt x="30" y="159"/>
                  </a:moveTo>
                  <a:cubicBezTo>
                    <a:pt x="30" y="88"/>
                    <a:pt x="88" y="31"/>
                    <a:pt x="159" y="31"/>
                  </a:cubicBezTo>
                  <a:cubicBezTo>
                    <a:pt x="230" y="31"/>
                    <a:pt x="288" y="88"/>
                    <a:pt x="288" y="159"/>
                  </a:cubicBezTo>
                  <a:cubicBezTo>
                    <a:pt x="318" y="159"/>
                    <a:pt x="318" y="159"/>
                    <a:pt x="318" y="159"/>
                  </a:cubicBezTo>
                  <a:cubicBezTo>
                    <a:pt x="318" y="72"/>
                    <a:pt x="247" y="0"/>
                    <a:pt x="159" y="0"/>
                  </a:cubicBezTo>
                  <a:cubicBezTo>
                    <a:pt x="71" y="0"/>
                    <a:pt x="0" y="72"/>
                    <a:pt x="0" y="159"/>
                  </a:cubicBezTo>
                  <a:lnTo>
                    <a:pt x="30" y="159"/>
                  </a:lnTo>
                  <a:close/>
                </a:path>
              </a:pathLst>
            </a:custGeom>
            <a:solidFill>
              <a:srgbClr val="9D9FA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6" name="Freeform 109"/>
            <p:cNvSpPr>
              <a:spLocks/>
            </p:cNvSpPr>
            <p:nvPr/>
          </p:nvSpPr>
          <p:spPr bwMode="auto">
            <a:xfrm>
              <a:off x="4045" y="3244"/>
              <a:ext cx="398" cy="289"/>
            </a:xfrm>
            <a:custGeom>
              <a:avLst/>
              <a:gdLst>
                <a:gd name="T0" fmla="*/ 9 w 168"/>
                <a:gd name="T1" fmla="*/ 78 h 122"/>
                <a:gd name="T2" fmla="*/ 106 w 168"/>
                <a:gd name="T3" fmla="*/ 119 h 122"/>
                <a:gd name="T4" fmla="*/ 113 w 168"/>
                <a:gd name="T5" fmla="*/ 122 h 122"/>
                <a:gd name="T6" fmla="*/ 120 w 168"/>
                <a:gd name="T7" fmla="*/ 119 h 122"/>
                <a:gd name="T8" fmla="*/ 168 w 168"/>
                <a:gd name="T9" fmla="*/ 71 h 122"/>
                <a:gd name="T10" fmla="*/ 0 w 168"/>
                <a:gd name="T11" fmla="*/ 0 h 122"/>
                <a:gd name="T12" fmla="*/ 0 w 168"/>
                <a:gd name="T13" fmla="*/ 67 h 122"/>
                <a:gd name="T14" fmla="*/ 9 w 168"/>
                <a:gd name="T15" fmla="*/ 78 h 1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68" h="122">
                  <a:moveTo>
                    <a:pt x="9" y="78"/>
                  </a:moveTo>
                  <a:cubicBezTo>
                    <a:pt x="45" y="82"/>
                    <a:pt x="78" y="96"/>
                    <a:pt x="106" y="119"/>
                  </a:cubicBezTo>
                  <a:cubicBezTo>
                    <a:pt x="108" y="121"/>
                    <a:pt x="110" y="122"/>
                    <a:pt x="113" y="122"/>
                  </a:cubicBezTo>
                  <a:cubicBezTo>
                    <a:pt x="116" y="122"/>
                    <a:pt x="118" y="121"/>
                    <a:pt x="120" y="119"/>
                  </a:cubicBezTo>
                  <a:cubicBezTo>
                    <a:pt x="168" y="71"/>
                    <a:pt x="168" y="71"/>
                    <a:pt x="168" y="71"/>
                  </a:cubicBezTo>
                  <a:cubicBezTo>
                    <a:pt x="124" y="29"/>
                    <a:pt x="65" y="2"/>
                    <a:pt x="0" y="0"/>
                  </a:cubicBezTo>
                  <a:cubicBezTo>
                    <a:pt x="0" y="67"/>
                    <a:pt x="0" y="67"/>
                    <a:pt x="0" y="67"/>
                  </a:cubicBezTo>
                  <a:cubicBezTo>
                    <a:pt x="0" y="73"/>
                    <a:pt x="4" y="77"/>
                    <a:pt x="9" y="78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008A42"/>
                </a:gs>
                <a:gs pos="100000">
                  <a:srgbClr val="006C3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7" name="Freeform 110"/>
            <p:cNvSpPr>
              <a:spLocks/>
            </p:cNvSpPr>
            <p:nvPr/>
          </p:nvSpPr>
          <p:spPr bwMode="auto">
            <a:xfrm>
              <a:off x="4357" y="3448"/>
              <a:ext cx="284" cy="401"/>
            </a:xfrm>
            <a:custGeom>
              <a:avLst/>
              <a:gdLst>
                <a:gd name="T0" fmla="*/ 5 w 120"/>
                <a:gd name="T1" fmla="*/ 48 h 169"/>
                <a:gd name="T2" fmla="*/ 4 w 120"/>
                <a:gd name="T3" fmla="*/ 62 h 169"/>
                <a:gd name="T4" fmla="*/ 41 w 120"/>
                <a:gd name="T5" fmla="*/ 159 h 169"/>
                <a:gd name="T6" fmla="*/ 51 w 120"/>
                <a:gd name="T7" fmla="*/ 169 h 169"/>
                <a:gd name="T8" fmla="*/ 120 w 120"/>
                <a:gd name="T9" fmla="*/ 169 h 169"/>
                <a:gd name="T10" fmla="*/ 53 w 120"/>
                <a:gd name="T11" fmla="*/ 0 h 169"/>
                <a:gd name="T12" fmla="*/ 5 w 120"/>
                <a:gd name="T13" fmla="*/ 48 h 1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0" h="169">
                  <a:moveTo>
                    <a:pt x="5" y="48"/>
                  </a:moveTo>
                  <a:cubicBezTo>
                    <a:pt x="1" y="52"/>
                    <a:pt x="0" y="58"/>
                    <a:pt x="4" y="62"/>
                  </a:cubicBezTo>
                  <a:cubicBezTo>
                    <a:pt x="25" y="90"/>
                    <a:pt x="38" y="124"/>
                    <a:pt x="41" y="159"/>
                  </a:cubicBezTo>
                  <a:cubicBezTo>
                    <a:pt x="41" y="165"/>
                    <a:pt x="46" y="169"/>
                    <a:pt x="51" y="169"/>
                  </a:cubicBezTo>
                  <a:cubicBezTo>
                    <a:pt x="120" y="169"/>
                    <a:pt x="120" y="169"/>
                    <a:pt x="120" y="169"/>
                  </a:cubicBezTo>
                  <a:cubicBezTo>
                    <a:pt x="119" y="104"/>
                    <a:pt x="94" y="45"/>
                    <a:pt x="53" y="0"/>
                  </a:cubicBezTo>
                  <a:lnTo>
                    <a:pt x="5" y="48"/>
                  </a:lnTo>
                  <a:close/>
                </a:path>
              </a:pathLst>
            </a:custGeom>
            <a:gradFill>
              <a:gsLst>
                <a:gs pos="0">
                  <a:srgbClr val="203A84"/>
                </a:gs>
                <a:gs pos="100000">
                  <a:srgbClr val="172A5F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8" name="Freeform 111"/>
            <p:cNvSpPr>
              <a:spLocks/>
            </p:cNvSpPr>
            <p:nvPr/>
          </p:nvSpPr>
          <p:spPr bwMode="auto">
            <a:xfrm>
              <a:off x="3582" y="3240"/>
              <a:ext cx="405" cy="294"/>
            </a:xfrm>
            <a:custGeom>
              <a:avLst/>
              <a:gdLst>
                <a:gd name="T0" fmla="*/ 55 w 171"/>
                <a:gd name="T1" fmla="*/ 124 h 124"/>
                <a:gd name="T2" fmla="*/ 62 w 171"/>
                <a:gd name="T3" fmla="*/ 121 h 124"/>
                <a:gd name="T4" fmla="*/ 161 w 171"/>
                <a:gd name="T5" fmla="*/ 78 h 124"/>
                <a:gd name="T6" fmla="*/ 171 w 171"/>
                <a:gd name="T7" fmla="*/ 67 h 124"/>
                <a:gd name="T8" fmla="*/ 171 w 171"/>
                <a:gd name="T9" fmla="*/ 0 h 124"/>
                <a:gd name="T10" fmla="*/ 0 w 171"/>
                <a:gd name="T11" fmla="*/ 73 h 124"/>
                <a:gd name="T12" fmla="*/ 48 w 171"/>
                <a:gd name="T13" fmla="*/ 121 h 124"/>
                <a:gd name="T14" fmla="*/ 55 w 171"/>
                <a:gd name="T15" fmla="*/ 124 h 1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71" h="124">
                  <a:moveTo>
                    <a:pt x="55" y="124"/>
                  </a:moveTo>
                  <a:cubicBezTo>
                    <a:pt x="58" y="124"/>
                    <a:pt x="60" y="123"/>
                    <a:pt x="62" y="121"/>
                  </a:cubicBezTo>
                  <a:cubicBezTo>
                    <a:pt x="90" y="97"/>
                    <a:pt x="125" y="82"/>
                    <a:pt x="161" y="78"/>
                  </a:cubicBezTo>
                  <a:cubicBezTo>
                    <a:pt x="167" y="77"/>
                    <a:pt x="171" y="73"/>
                    <a:pt x="171" y="67"/>
                  </a:cubicBezTo>
                  <a:cubicBezTo>
                    <a:pt x="171" y="0"/>
                    <a:pt x="171" y="0"/>
                    <a:pt x="171" y="0"/>
                  </a:cubicBezTo>
                  <a:cubicBezTo>
                    <a:pt x="105" y="2"/>
                    <a:pt x="45" y="30"/>
                    <a:pt x="0" y="73"/>
                  </a:cubicBezTo>
                  <a:cubicBezTo>
                    <a:pt x="48" y="121"/>
                    <a:pt x="48" y="121"/>
                    <a:pt x="48" y="121"/>
                  </a:cubicBezTo>
                  <a:cubicBezTo>
                    <a:pt x="50" y="123"/>
                    <a:pt x="53" y="124"/>
                    <a:pt x="55" y="124"/>
                  </a:cubicBezTo>
                  <a:close/>
                </a:path>
              </a:pathLst>
            </a:custGeom>
            <a:gradFill>
              <a:gsLst>
                <a:gs pos="26000">
                  <a:srgbClr val="F1B201"/>
                </a:gs>
                <a:gs pos="100000">
                  <a:srgbClr val="C68606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09" name="Freeform 112"/>
            <p:cNvSpPr>
              <a:spLocks/>
            </p:cNvSpPr>
            <p:nvPr/>
          </p:nvSpPr>
          <p:spPr bwMode="auto">
            <a:xfrm>
              <a:off x="4043" y="2820"/>
              <a:ext cx="692" cy="306"/>
            </a:xfrm>
            <a:custGeom>
              <a:avLst/>
              <a:gdLst>
                <a:gd name="T0" fmla="*/ 292 w 292"/>
                <a:gd name="T1" fmla="*/ 122 h 129"/>
                <a:gd name="T2" fmla="*/ 288 w 292"/>
                <a:gd name="T3" fmla="*/ 114 h 129"/>
                <a:gd name="T4" fmla="*/ 10 w 292"/>
                <a:gd name="T5" fmla="*/ 1 h 129"/>
                <a:gd name="T6" fmla="*/ 2 w 292"/>
                <a:gd name="T7" fmla="*/ 4 h 129"/>
                <a:gd name="T8" fmla="*/ 0 w 292"/>
                <a:gd name="T9" fmla="*/ 7 h 129"/>
                <a:gd name="T10" fmla="*/ 289 w 292"/>
                <a:gd name="T11" fmla="*/ 129 h 129"/>
                <a:gd name="T12" fmla="*/ 292 w 292"/>
                <a:gd name="T13" fmla="*/ 122 h 12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2" h="129">
                  <a:moveTo>
                    <a:pt x="292" y="122"/>
                  </a:moveTo>
                  <a:cubicBezTo>
                    <a:pt x="292" y="119"/>
                    <a:pt x="290" y="116"/>
                    <a:pt x="288" y="114"/>
                  </a:cubicBezTo>
                  <a:cubicBezTo>
                    <a:pt x="210" y="45"/>
                    <a:pt x="114" y="6"/>
                    <a:pt x="10" y="1"/>
                  </a:cubicBezTo>
                  <a:cubicBezTo>
                    <a:pt x="7" y="0"/>
                    <a:pt x="4" y="2"/>
                    <a:pt x="2" y="4"/>
                  </a:cubicBezTo>
                  <a:cubicBezTo>
                    <a:pt x="1" y="4"/>
                    <a:pt x="0" y="6"/>
                    <a:pt x="0" y="7"/>
                  </a:cubicBezTo>
                  <a:cubicBezTo>
                    <a:pt x="112" y="10"/>
                    <a:pt x="214" y="56"/>
                    <a:pt x="289" y="129"/>
                  </a:cubicBezTo>
                  <a:cubicBezTo>
                    <a:pt x="291" y="127"/>
                    <a:pt x="292" y="124"/>
                    <a:pt x="292" y="122"/>
                  </a:cubicBezTo>
                  <a:close/>
                </a:path>
              </a:pathLst>
            </a:custGeom>
            <a:solidFill>
              <a:srgbClr val="00A65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0" name="Freeform 113"/>
            <p:cNvSpPr>
              <a:spLocks/>
            </p:cNvSpPr>
            <p:nvPr/>
          </p:nvSpPr>
          <p:spPr bwMode="auto">
            <a:xfrm>
              <a:off x="4041" y="2836"/>
              <a:ext cx="687" cy="580"/>
            </a:xfrm>
            <a:custGeom>
              <a:avLst/>
              <a:gdLst>
                <a:gd name="T0" fmla="*/ 0 w 290"/>
                <a:gd name="T1" fmla="*/ 173 h 244"/>
                <a:gd name="T2" fmla="*/ 168 w 290"/>
                <a:gd name="T3" fmla="*/ 244 h 244"/>
                <a:gd name="T4" fmla="*/ 289 w 290"/>
                <a:gd name="T5" fmla="*/ 122 h 244"/>
                <a:gd name="T6" fmla="*/ 290 w 290"/>
                <a:gd name="T7" fmla="*/ 122 h 244"/>
                <a:gd name="T8" fmla="*/ 1 w 290"/>
                <a:gd name="T9" fmla="*/ 0 h 244"/>
                <a:gd name="T10" fmla="*/ 0 w 290"/>
                <a:gd name="T11" fmla="*/ 4 h 244"/>
                <a:gd name="T12" fmla="*/ 0 w 290"/>
                <a:gd name="T13" fmla="*/ 173 h 24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0" h="244">
                  <a:moveTo>
                    <a:pt x="0" y="173"/>
                  </a:moveTo>
                  <a:cubicBezTo>
                    <a:pt x="65" y="175"/>
                    <a:pt x="124" y="202"/>
                    <a:pt x="168" y="244"/>
                  </a:cubicBezTo>
                  <a:cubicBezTo>
                    <a:pt x="289" y="122"/>
                    <a:pt x="289" y="122"/>
                    <a:pt x="289" y="122"/>
                  </a:cubicBezTo>
                  <a:cubicBezTo>
                    <a:pt x="290" y="122"/>
                    <a:pt x="290" y="122"/>
                    <a:pt x="290" y="122"/>
                  </a:cubicBezTo>
                  <a:cubicBezTo>
                    <a:pt x="215" y="49"/>
                    <a:pt x="113" y="3"/>
                    <a:pt x="1" y="0"/>
                  </a:cubicBezTo>
                  <a:cubicBezTo>
                    <a:pt x="0" y="1"/>
                    <a:pt x="0" y="3"/>
                    <a:pt x="0" y="4"/>
                  </a:cubicBezTo>
                  <a:lnTo>
                    <a:pt x="0" y="173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00A651"/>
                </a:gs>
                <a:gs pos="100000">
                  <a:srgbClr val="006C33"/>
                </a:gs>
              </a:gsLst>
              <a:path path="circle">
                <a:fillToRect l="50000" t="50000" r="50000" b="50000"/>
              </a:path>
              <a:tileRect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1" name="Freeform 114"/>
            <p:cNvSpPr>
              <a:spLocks/>
            </p:cNvSpPr>
            <p:nvPr/>
          </p:nvSpPr>
          <p:spPr bwMode="auto">
            <a:xfrm>
              <a:off x="4763" y="3155"/>
              <a:ext cx="301" cy="698"/>
            </a:xfrm>
            <a:custGeom>
              <a:avLst/>
              <a:gdLst>
                <a:gd name="T0" fmla="*/ 126 w 127"/>
                <a:gd name="T1" fmla="*/ 283 h 294"/>
                <a:gd name="T2" fmla="*/ 15 w 127"/>
                <a:gd name="T3" fmla="*/ 4 h 294"/>
                <a:gd name="T4" fmla="*/ 7 w 127"/>
                <a:gd name="T5" fmla="*/ 0 h 294"/>
                <a:gd name="T6" fmla="*/ 0 w 127"/>
                <a:gd name="T7" fmla="*/ 3 h 294"/>
                <a:gd name="T8" fmla="*/ 117 w 127"/>
                <a:gd name="T9" fmla="*/ 294 h 294"/>
                <a:gd name="T10" fmla="*/ 123 w 127"/>
                <a:gd name="T11" fmla="*/ 291 h 294"/>
                <a:gd name="T12" fmla="*/ 126 w 127"/>
                <a:gd name="T13" fmla="*/ 283 h 2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7" h="294">
                  <a:moveTo>
                    <a:pt x="126" y="283"/>
                  </a:moveTo>
                  <a:cubicBezTo>
                    <a:pt x="123" y="180"/>
                    <a:pt x="84" y="81"/>
                    <a:pt x="15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5" y="0"/>
                    <a:pt x="2" y="1"/>
                    <a:pt x="0" y="3"/>
                  </a:cubicBezTo>
                  <a:cubicBezTo>
                    <a:pt x="72" y="79"/>
                    <a:pt x="116" y="182"/>
                    <a:pt x="117" y="294"/>
                  </a:cubicBezTo>
                  <a:cubicBezTo>
                    <a:pt x="119" y="294"/>
                    <a:pt x="122" y="293"/>
                    <a:pt x="123" y="291"/>
                  </a:cubicBezTo>
                  <a:cubicBezTo>
                    <a:pt x="125" y="289"/>
                    <a:pt x="127" y="286"/>
                    <a:pt x="126" y="283"/>
                  </a:cubicBezTo>
                  <a:close/>
                </a:path>
              </a:pathLst>
            </a:custGeom>
            <a:solidFill>
              <a:srgbClr val="1B3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2" name="Freeform 115"/>
            <p:cNvSpPr>
              <a:spLocks/>
            </p:cNvSpPr>
            <p:nvPr/>
          </p:nvSpPr>
          <p:spPr bwMode="auto">
            <a:xfrm>
              <a:off x="4474" y="3162"/>
              <a:ext cx="567" cy="691"/>
            </a:xfrm>
            <a:custGeom>
              <a:avLst/>
              <a:gdLst>
                <a:gd name="T0" fmla="*/ 122 w 239"/>
                <a:gd name="T1" fmla="*/ 0 h 291"/>
                <a:gd name="T2" fmla="*/ 0 w 239"/>
                <a:gd name="T3" fmla="*/ 122 h 291"/>
                <a:gd name="T4" fmla="*/ 67 w 239"/>
                <a:gd name="T5" fmla="*/ 291 h 291"/>
                <a:gd name="T6" fmla="*/ 238 w 239"/>
                <a:gd name="T7" fmla="*/ 291 h 291"/>
                <a:gd name="T8" fmla="*/ 239 w 239"/>
                <a:gd name="T9" fmla="*/ 291 h 291"/>
                <a:gd name="T10" fmla="*/ 122 w 239"/>
                <a:gd name="T11" fmla="*/ 0 h 291"/>
                <a:gd name="T12" fmla="*/ 122 w 239"/>
                <a:gd name="T13" fmla="*/ 0 h 29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9" h="291">
                  <a:moveTo>
                    <a:pt x="122" y="0"/>
                  </a:moveTo>
                  <a:cubicBezTo>
                    <a:pt x="0" y="122"/>
                    <a:pt x="0" y="122"/>
                    <a:pt x="0" y="122"/>
                  </a:cubicBezTo>
                  <a:cubicBezTo>
                    <a:pt x="41" y="167"/>
                    <a:pt x="66" y="226"/>
                    <a:pt x="67" y="291"/>
                  </a:cubicBezTo>
                  <a:cubicBezTo>
                    <a:pt x="238" y="291"/>
                    <a:pt x="238" y="291"/>
                    <a:pt x="238" y="291"/>
                  </a:cubicBezTo>
                  <a:cubicBezTo>
                    <a:pt x="238" y="291"/>
                    <a:pt x="238" y="291"/>
                    <a:pt x="239" y="291"/>
                  </a:cubicBezTo>
                  <a:cubicBezTo>
                    <a:pt x="238" y="179"/>
                    <a:pt x="194" y="76"/>
                    <a:pt x="122" y="0"/>
                  </a:cubicBezTo>
                  <a:cubicBezTo>
                    <a:pt x="122" y="0"/>
                    <a:pt x="122" y="0"/>
                    <a:pt x="122" y="0"/>
                  </a:cubicBezTo>
                  <a:close/>
                </a:path>
              </a:pathLst>
            </a:custGeom>
            <a:gradFill>
              <a:gsLst>
                <a:gs pos="0">
                  <a:srgbClr val="244091"/>
                </a:gs>
                <a:gs pos="100000">
                  <a:srgbClr val="1B316F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3" name="Freeform 116"/>
            <p:cNvSpPr>
              <a:spLocks/>
            </p:cNvSpPr>
            <p:nvPr/>
          </p:nvSpPr>
          <p:spPr bwMode="auto">
            <a:xfrm>
              <a:off x="3292" y="2820"/>
              <a:ext cx="697" cy="309"/>
            </a:xfrm>
            <a:custGeom>
              <a:avLst/>
              <a:gdLst>
                <a:gd name="T0" fmla="*/ 292 w 294"/>
                <a:gd name="T1" fmla="*/ 4 h 130"/>
                <a:gd name="T2" fmla="*/ 284 w 294"/>
                <a:gd name="T3" fmla="*/ 1 h 130"/>
                <a:gd name="T4" fmla="*/ 3 w 294"/>
                <a:gd name="T5" fmla="*/ 116 h 130"/>
                <a:gd name="T6" fmla="*/ 0 w 294"/>
                <a:gd name="T7" fmla="*/ 124 h 130"/>
                <a:gd name="T8" fmla="*/ 2 w 294"/>
                <a:gd name="T9" fmla="*/ 130 h 130"/>
                <a:gd name="T10" fmla="*/ 294 w 294"/>
                <a:gd name="T11" fmla="*/ 7 h 130"/>
                <a:gd name="T12" fmla="*/ 292 w 294"/>
                <a:gd name="T13" fmla="*/ 4 h 1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4" h="130">
                  <a:moveTo>
                    <a:pt x="292" y="4"/>
                  </a:moveTo>
                  <a:cubicBezTo>
                    <a:pt x="289" y="2"/>
                    <a:pt x="287" y="0"/>
                    <a:pt x="284" y="1"/>
                  </a:cubicBezTo>
                  <a:cubicBezTo>
                    <a:pt x="178" y="6"/>
                    <a:pt x="81" y="46"/>
                    <a:pt x="3" y="116"/>
                  </a:cubicBezTo>
                  <a:cubicBezTo>
                    <a:pt x="1" y="118"/>
                    <a:pt x="0" y="121"/>
                    <a:pt x="0" y="124"/>
                  </a:cubicBezTo>
                  <a:cubicBezTo>
                    <a:pt x="0" y="126"/>
                    <a:pt x="0" y="129"/>
                    <a:pt x="2" y="130"/>
                  </a:cubicBezTo>
                  <a:cubicBezTo>
                    <a:pt x="78" y="56"/>
                    <a:pt x="180" y="10"/>
                    <a:pt x="294" y="7"/>
                  </a:cubicBezTo>
                  <a:cubicBezTo>
                    <a:pt x="293" y="6"/>
                    <a:pt x="292" y="4"/>
                    <a:pt x="292" y="4"/>
                  </a:cubicBezTo>
                  <a:close/>
                </a:path>
              </a:pathLst>
            </a:custGeom>
            <a:solidFill>
              <a:srgbClr val="FEBE1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4" name="Freeform 117"/>
            <p:cNvSpPr>
              <a:spLocks/>
            </p:cNvSpPr>
            <p:nvPr/>
          </p:nvSpPr>
          <p:spPr bwMode="auto">
            <a:xfrm>
              <a:off x="3297" y="2836"/>
              <a:ext cx="694" cy="585"/>
            </a:xfrm>
            <a:custGeom>
              <a:avLst/>
              <a:gdLst>
                <a:gd name="T0" fmla="*/ 122 w 293"/>
                <a:gd name="T1" fmla="*/ 246 h 246"/>
                <a:gd name="T2" fmla="*/ 293 w 293"/>
                <a:gd name="T3" fmla="*/ 173 h 246"/>
                <a:gd name="T4" fmla="*/ 293 w 293"/>
                <a:gd name="T5" fmla="*/ 4 h 246"/>
                <a:gd name="T6" fmla="*/ 292 w 293"/>
                <a:gd name="T7" fmla="*/ 0 h 246"/>
                <a:gd name="T8" fmla="*/ 0 w 293"/>
                <a:gd name="T9" fmla="*/ 123 h 246"/>
                <a:gd name="T10" fmla="*/ 1 w 293"/>
                <a:gd name="T11" fmla="*/ 125 h 246"/>
                <a:gd name="T12" fmla="*/ 122 w 293"/>
                <a:gd name="T13" fmla="*/ 246 h 24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93" h="246">
                  <a:moveTo>
                    <a:pt x="122" y="246"/>
                  </a:moveTo>
                  <a:cubicBezTo>
                    <a:pt x="167" y="203"/>
                    <a:pt x="227" y="175"/>
                    <a:pt x="293" y="173"/>
                  </a:cubicBezTo>
                  <a:cubicBezTo>
                    <a:pt x="293" y="4"/>
                    <a:pt x="293" y="4"/>
                    <a:pt x="293" y="4"/>
                  </a:cubicBezTo>
                  <a:cubicBezTo>
                    <a:pt x="293" y="3"/>
                    <a:pt x="292" y="1"/>
                    <a:pt x="292" y="0"/>
                  </a:cubicBezTo>
                  <a:cubicBezTo>
                    <a:pt x="178" y="3"/>
                    <a:pt x="76" y="49"/>
                    <a:pt x="0" y="123"/>
                  </a:cubicBezTo>
                  <a:cubicBezTo>
                    <a:pt x="0" y="124"/>
                    <a:pt x="0" y="124"/>
                    <a:pt x="1" y="125"/>
                  </a:cubicBezTo>
                  <a:lnTo>
                    <a:pt x="122" y="246"/>
                  </a:lnTo>
                  <a:close/>
                </a:path>
              </a:pathLst>
            </a:custGeom>
            <a:gradFill>
              <a:gsLst>
                <a:gs pos="26000">
                  <a:srgbClr val="FEBE10"/>
                </a:gs>
                <a:gs pos="100000">
                  <a:srgbClr val="D08D06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5" name="Freeform 118"/>
            <p:cNvSpPr>
              <a:spLocks/>
            </p:cNvSpPr>
            <p:nvPr/>
          </p:nvSpPr>
          <p:spPr bwMode="auto">
            <a:xfrm>
              <a:off x="2967" y="3160"/>
              <a:ext cx="294" cy="693"/>
            </a:xfrm>
            <a:custGeom>
              <a:avLst/>
              <a:gdLst>
                <a:gd name="T0" fmla="*/ 117 w 124"/>
                <a:gd name="T1" fmla="*/ 0 h 292"/>
                <a:gd name="T2" fmla="*/ 110 w 124"/>
                <a:gd name="T3" fmla="*/ 4 h 292"/>
                <a:gd name="T4" fmla="*/ 0 w 124"/>
                <a:gd name="T5" fmla="*/ 281 h 292"/>
                <a:gd name="T6" fmla="*/ 3 w 124"/>
                <a:gd name="T7" fmla="*/ 289 h 292"/>
                <a:gd name="T8" fmla="*/ 9 w 124"/>
                <a:gd name="T9" fmla="*/ 292 h 292"/>
                <a:gd name="T10" fmla="*/ 124 w 124"/>
                <a:gd name="T11" fmla="*/ 3 h 292"/>
                <a:gd name="T12" fmla="*/ 117 w 124"/>
                <a:gd name="T13" fmla="*/ 0 h 29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24" h="292">
                  <a:moveTo>
                    <a:pt x="117" y="0"/>
                  </a:moveTo>
                  <a:cubicBezTo>
                    <a:pt x="114" y="0"/>
                    <a:pt x="111" y="2"/>
                    <a:pt x="110" y="4"/>
                  </a:cubicBezTo>
                  <a:cubicBezTo>
                    <a:pt x="42" y="81"/>
                    <a:pt x="3" y="179"/>
                    <a:pt x="0" y="281"/>
                  </a:cubicBezTo>
                  <a:cubicBezTo>
                    <a:pt x="0" y="284"/>
                    <a:pt x="1" y="287"/>
                    <a:pt x="3" y="289"/>
                  </a:cubicBezTo>
                  <a:cubicBezTo>
                    <a:pt x="5" y="291"/>
                    <a:pt x="7" y="292"/>
                    <a:pt x="9" y="292"/>
                  </a:cubicBezTo>
                  <a:cubicBezTo>
                    <a:pt x="10" y="180"/>
                    <a:pt x="54" y="79"/>
                    <a:pt x="124" y="3"/>
                  </a:cubicBezTo>
                  <a:cubicBezTo>
                    <a:pt x="122" y="1"/>
                    <a:pt x="120" y="0"/>
                    <a:pt x="117" y="0"/>
                  </a:cubicBezTo>
                  <a:close/>
                </a:path>
              </a:pathLst>
            </a:custGeom>
            <a:solidFill>
              <a:srgbClr val="EF382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6" name="Freeform 119"/>
            <p:cNvSpPr>
              <a:spLocks/>
            </p:cNvSpPr>
            <p:nvPr/>
          </p:nvSpPr>
          <p:spPr bwMode="auto">
            <a:xfrm>
              <a:off x="2989" y="3167"/>
              <a:ext cx="564" cy="686"/>
            </a:xfrm>
            <a:custGeom>
              <a:avLst/>
              <a:gdLst>
                <a:gd name="T0" fmla="*/ 172 w 238"/>
                <a:gd name="T1" fmla="*/ 289 h 289"/>
                <a:gd name="T2" fmla="*/ 238 w 238"/>
                <a:gd name="T3" fmla="*/ 122 h 289"/>
                <a:gd name="T4" fmla="*/ 116 w 238"/>
                <a:gd name="T5" fmla="*/ 0 h 289"/>
                <a:gd name="T6" fmla="*/ 115 w 238"/>
                <a:gd name="T7" fmla="*/ 0 h 289"/>
                <a:gd name="T8" fmla="*/ 0 w 238"/>
                <a:gd name="T9" fmla="*/ 289 h 289"/>
                <a:gd name="T10" fmla="*/ 1 w 238"/>
                <a:gd name="T11" fmla="*/ 289 h 289"/>
                <a:gd name="T12" fmla="*/ 172 w 238"/>
                <a:gd name="T13" fmla="*/ 289 h 2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38" h="289">
                  <a:moveTo>
                    <a:pt x="172" y="289"/>
                  </a:moveTo>
                  <a:cubicBezTo>
                    <a:pt x="174" y="225"/>
                    <a:pt x="198" y="167"/>
                    <a:pt x="238" y="122"/>
                  </a:cubicBezTo>
                  <a:cubicBezTo>
                    <a:pt x="116" y="0"/>
                    <a:pt x="116" y="0"/>
                    <a:pt x="116" y="0"/>
                  </a:cubicBezTo>
                  <a:cubicBezTo>
                    <a:pt x="116" y="0"/>
                    <a:pt x="115" y="0"/>
                    <a:pt x="115" y="0"/>
                  </a:cubicBezTo>
                  <a:cubicBezTo>
                    <a:pt x="45" y="76"/>
                    <a:pt x="1" y="177"/>
                    <a:pt x="0" y="289"/>
                  </a:cubicBezTo>
                  <a:cubicBezTo>
                    <a:pt x="1" y="289"/>
                    <a:pt x="1" y="289"/>
                    <a:pt x="1" y="289"/>
                  </a:cubicBezTo>
                  <a:lnTo>
                    <a:pt x="172" y="289"/>
                  </a:lnTo>
                  <a:close/>
                </a:path>
              </a:pathLst>
            </a:custGeom>
            <a:gradFill>
              <a:gsLst>
                <a:gs pos="0">
                  <a:srgbClr val="EF3824"/>
                </a:gs>
                <a:gs pos="100000">
                  <a:srgbClr val="B82414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17" name="Freeform 120"/>
            <p:cNvSpPr>
              <a:spLocks/>
            </p:cNvSpPr>
            <p:nvPr/>
          </p:nvSpPr>
          <p:spPr bwMode="auto">
            <a:xfrm>
              <a:off x="3390" y="3453"/>
              <a:ext cx="277" cy="396"/>
            </a:xfrm>
            <a:custGeom>
              <a:avLst/>
              <a:gdLst>
                <a:gd name="T0" fmla="*/ 79 w 117"/>
                <a:gd name="T1" fmla="*/ 157 h 167"/>
                <a:gd name="T2" fmla="*/ 114 w 117"/>
                <a:gd name="T3" fmla="*/ 62 h 167"/>
                <a:gd name="T4" fmla="*/ 113 w 117"/>
                <a:gd name="T5" fmla="*/ 49 h 167"/>
                <a:gd name="T6" fmla="*/ 65 w 117"/>
                <a:gd name="T7" fmla="*/ 0 h 167"/>
                <a:gd name="T8" fmla="*/ 0 w 117"/>
                <a:gd name="T9" fmla="*/ 167 h 167"/>
                <a:gd name="T10" fmla="*/ 68 w 117"/>
                <a:gd name="T11" fmla="*/ 167 h 167"/>
                <a:gd name="T12" fmla="*/ 79 w 117"/>
                <a:gd name="T13" fmla="*/ 157 h 16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17" h="167">
                  <a:moveTo>
                    <a:pt x="79" y="157"/>
                  </a:moveTo>
                  <a:cubicBezTo>
                    <a:pt x="81" y="123"/>
                    <a:pt x="94" y="90"/>
                    <a:pt x="114" y="62"/>
                  </a:cubicBezTo>
                  <a:cubicBezTo>
                    <a:pt x="117" y="58"/>
                    <a:pt x="117" y="52"/>
                    <a:pt x="113" y="49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25" y="45"/>
                    <a:pt x="1" y="103"/>
                    <a:pt x="0" y="167"/>
                  </a:cubicBezTo>
                  <a:cubicBezTo>
                    <a:pt x="68" y="167"/>
                    <a:pt x="68" y="167"/>
                    <a:pt x="68" y="167"/>
                  </a:cubicBezTo>
                  <a:cubicBezTo>
                    <a:pt x="74" y="167"/>
                    <a:pt x="78" y="163"/>
                    <a:pt x="79" y="157"/>
                  </a:cubicBezTo>
                  <a:close/>
                </a:path>
              </a:pathLst>
            </a:custGeom>
            <a:gradFill>
              <a:gsLst>
                <a:gs pos="26000">
                  <a:srgbClr val="EF3824"/>
                </a:gs>
                <a:gs pos="100000">
                  <a:srgbClr val="BE1F0E"/>
                </a:gs>
              </a:gsLst>
              <a:path path="circle">
                <a:fillToRect l="50000" t="50000" r="50000" b="50000"/>
              </a:path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5" name="Freeform 127"/>
            <p:cNvSpPr>
              <a:spLocks/>
            </p:cNvSpPr>
            <p:nvPr/>
          </p:nvSpPr>
          <p:spPr bwMode="auto">
            <a:xfrm>
              <a:off x="3046" y="3571"/>
              <a:ext cx="149" cy="90"/>
            </a:xfrm>
            <a:custGeom>
              <a:avLst/>
              <a:gdLst>
                <a:gd name="T0" fmla="*/ 35 w 149"/>
                <a:gd name="T1" fmla="*/ 7 h 90"/>
                <a:gd name="T2" fmla="*/ 26 w 149"/>
                <a:gd name="T3" fmla="*/ 35 h 90"/>
                <a:gd name="T4" fmla="*/ 64 w 149"/>
                <a:gd name="T5" fmla="*/ 47 h 90"/>
                <a:gd name="T6" fmla="*/ 71 w 149"/>
                <a:gd name="T7" fmla="*/ 26 h 90"/>
                <a:gd name="T8" fmla="*/ 92 w 149"/>
                <a:gd name="T9" fmla="*/ 33 h 90"/>
                <a:gd name="T10" fmla="*/ 87 w 149"/>
                <a:gd name="T11" fmla="*/ 52 h 90"/>
                <a:gd name="T12" fmla="*/ 149 w 149"/>
                <a:gd name="T13" fmla="*/ 69 h 90"/>
                <a:gd name="T14" fmla="*/ 144 w 149"/>
                <a:gd name="T15" fmla="*/ 90 h 90"/>
                <a:gd name="T16" fmla="*/ 0 w 149"/>
                <a:gd name="T17" fmla="*/ 52 h 90"/>
                <a:gd name="T18" fmla="*/ 14 w 149"/>
                <a:gd name="T19" fmla="*/ 0 h 90"/>
                <a:gd name="T20" fmla="*/ 35 w 149"/>
                <a:gd name="T21" fmla="*/ 7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49" h="90">
                  <a:moveTo>
                    <a:pt x="35" y="7"/>
                  </a:moveTo>
                  <a:lnTo>
                    <a:pt x="26" y="35"/>
                  </a:lnTo>
                  <a:lnTo>
                    <a:pt x="64" y="47"/>
                  </a:lnTo>
                  <a:lnTo>
                    <a:pt x="71" y="26"/>
                  </a:lnTo>
                  <a:lnTo>
                    <a:pt x="92" y="33"/>
                  </a:lnTo>
                  <a:lnTo>
                    <a:pt x="87" y="52"/>
                  </a:lnTo>
                  <a:lnTo>
                    <a:pt x="149" y="69"/>
                  </a:lnTo>
                  <a:lnTo>
                    <a:pt x="144" y="90"/>
                  </a:lnTo>
                  <a:lnTo>
                    <a:pt x="0" y="52"/>
                  </a:lnTo>
                  <a:lnTo>
                    <a:pt x="14" y="0"/>
                  </a:lnTo>
                  <a:lnTo>
                    <a:pt x="35" y="7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6" name="Freeform 128"/>
            <p:cNvSpPr>
              <a:spLocks noEditPoints="1"/>
            </p:cNvSpPr>
            <p:nvPr/>
          </p:nvSpPr>
          <p:spPr bwMode="auto">
            <a:xfrm>
              <a:off x="3069" y="3514"/>
              <a:ext cx="159" cy="97"/>
            </a:xfrm>
            <a:custGeom>
              <a:avLst/>
              <a:gdLst>
                <a:gd name="T0" fmla="*/ 133 w 159"/>
                <a:gd name="T1" fmla="*/ 97 h 97"/>
                <a:gd name="T2" fmla="*/ 0 w 159"/>
                <a:gd name="T3" fmla="*/ 26 h 97"/>
                <a:gd name="T4" fmla="*/ 10 w 159"/>
                <a:gd name="T5" fmla="*/ 0 h 97"/>
                <a:gd name="T6" fmla="*/ 159 w 159"/>
                <a:gd name="T7" fmla="*/ 28 h 97"/>
                <a:gd name="T8" fmla="*/ 150 w 159"/>
                <a:gd name="T9" fmla="*/ 50 h 97"/>
                <a:gd name="T10" fmla="*/ 121 w 159"/>
                <a:gd name="T11" fmla="*/ 42 h 97"/>
                <a:gd name="T12" fmla="*/ 114 w 159"/>
                <a:gd name="T13" fmla="*/ 61 h 97"/>
                <a:gd name="T14" fmla="*/ 140 w 159"/>
                <a:gd name="T15" fmla="*/ 76 h 97"/>
                <a:gd name="T16" fmla="*/ 133 w 159"/>
                <a:gd name="T17" fmla="*/ 97 h 97"/>
                <a:gd name="T18" fmla="*/ 52 w 159"/>
                <a:gd name="T19" fmla="*/ 28 h 97"/>
                <a:gd name="T20" fmla="*/ 48 w 159"/>
                <a:gd name="T21" fmla="*/ 26 h 97"/>
                <a:gd name="T22" fmla="*/ 48 w 159"/>
                <a:gd name="T23" fmla="*/ 28 h 97"/>
                <a:gd name="T24" fmla="*/ 50 w 159"/>
                <a:gd name="T25" fmla="*/ 31 h 97"/>
                <a:gd name="T26" fmla="*/ 93 w 159"/>
                <a:gd name="T27" fmla="*/ 52 h 97"/>
                <a:gd name="T28" fmla="*/ 97 w 159"/>
                <a:gd name="T29" fmla="*/ 38 h 97"/>
                <a:gd name="T30" fmla="*/ 52 w 159"/>
                <a:gd name="T31" fmla="*/ 28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159" h="97">
                  <a:moveTo>
                    <a:pt x="133" y="97"/>
                  </a:moveTo>
                  <a:lnTo>
                    <a:pt x="0" y="26"/>
                  </a:lnTo>
                  <a:lnTo>
                    <a:pt x="10" y="0"/>
                  </a:lnTo>
                  <a:lnTo>
                    <a:pt x="159" y="28"/>
                  </a:lnTo>
                  <a:lnTo>
                    <a:pt x="150" y="50"/>
                  </a:lnTo>
                  <a:lnTo>
                    <a:pt x="121" y="42"/>
                  </a:lnTo>
                  <a:lnTo>
                    <a:pt x="114" y="61"/>
                  </a:lnTo>
                  <a:lnTo>
                    <a:pt x="140" y="76"/>
                  </a:lnTo>
                  <a:lnTo>
                    <a:pt x="133" y="97"/>
                  </a:lnTo>
                  <a:close/>
                  <a:moveTo>
                    <a:pt x="52" y="28"/>
                  </a:moveTo>
                  <a:lnTo>
                    <a:pt x="48" y="26"/>
                  </a:lnTo>
                  <a:lnTo>
                    <a:pt x="48" y="28"/>
                  </a:lnTo>
                  <a:lnTo>
                    <a:pt x="50" y="31"/>
                  </a:lnTo>
                  <a:lnTo>
                    <a:pt x="93" y="52"/>
                  </a:lnTo>
                  <a:lnTo>
                    <a:pt x="97" y="38"/>
                  </a:lnTo>
                  <a:lnTo>
                    <a:pt x="52" y="28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7" name="Freeform 129"/>
            <p:cNvSpPr>
              <a:spLocks/>
            </p:cNvSpPr>
            <p:nvPr/>
          </p:nvSpPr>
          <p:spPr bwMode="auto">
            <a:xfrm>
              <a:off x="3093" y="3457"/>
              <a:ext cx="147" cy="78"/>
            </a:xfrm>
            <a:custGeom>
              <a:avLst/>
              <a:gdLst>
                <a:gd name="T0" fmla="*/ 0 w 147"/>
                <a:gd name="T1" fmla="*/ 19 h 78"/>
                <a:gd name="T2" fmla="*/ 9 w 147"/>
                <a:gd name="T3" fmla="*/ 0 h 78"/>
                <a:gd name="T4" fmla="*/ 147 w 147"/>
                <a:gd name="T5" fmla="*/ 59 h 78"/>
                <a:gd name="T6" fmla="*/ 137 w 147"/>
                <a:gd name="T7" fmla="*/ 78 h 78"/>
                <a:gd name="T8" fmla="*/ 0 w 147"/>
                <a:gd name="T9" fmla="*/ 19 h 7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47" h="78">
                  <a:moveTo>
                    <a:pt x="0" y="19"/>
                  </a:moveTo>
                  <a:lnTo>
                    <a:pt x="9" y="0"/>
                  </a:lnTo>
                  <a:lnTo>
                    <a:pt x="147" y="59"/>
                  </a:lnTo>
                  <a:lnTo>
                    <a:pt x="137" y="78"/>
                  </a:lnTo>
                  <a:lnTo>
                    <a:pt x="0" y="19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8" name="Freeform 130"/>
            <p:cNvSpPr>
              <a:spLocks noEditPoints="1"/>
            </p:cNvSpPr>
            <p:nvPr/>
          </p:nvSpPr>
          <p:spPr bwMode="auto">
            <a:xfrm>
              <a:off x="3112" y="3388"/>
              <a:ext cx="161" cy="114"/>
            </a:xfrm>
            <a:custGeom>
              <a:avLst/>
              <a:gdLst>
                <a:gd name="T0" fmla="*/ 63 w 68"/>
                <a:gd name="T1" fmla="*/ 34 h 48"/>
                <a:gd name="T2" fmla="*/ 38 w 68"/>
                <a:gd name="T3" fmla="*/ 26 h 48"/>
                <a:gd name="T4" fmla="*/ 37 w 68"/>
                <a:gd name="T5" fmla="*/ 28 h 48"/>
                <a:gd name="T6" fmla="*/ 60 w 68"/>
                <a:gd name="T7" fmla="*/ 40 h 48"/>
                <a:gd name="T8" fmla="*/ 56 w 68"/>
                <a:gd name="T9" fmla="*/ 48 h 48"/>
                <a:gd name="T10" fmla="*/ 0 w 68"/>
                <a:gd name="T11" fmla="*/ 20 h 48"/>
                <a:gd name="T12" fmla="*/ 4 w 68"/>
                <a:gd name="T13" fmla="*/ 12 h 48"/>
                <a:gd name="T14" fmla="*/ 27 w 68"/>
                <a:gd name="T15" fmla="*/ 6 h 48"/>
                <a:gd name="T16" fmla="*/ 38 w 68"/>
                <a:gd name="T17" fmla="*/ 17 h 48"/>
                <a:gd name="T18" fmla="*/ 68 w 68"/>
                <a:gd name="T19" fmla="*/ 26 h 48"/>
                <a:gd name="T20" fmla="*/ 63 w 68"/>
                <a:gd name="T21" fmla="*/ 34 h 48"/>
                <a:gd name="T22" fmla="*/ 29 w 68"/>
                <a:gd name="T23" fmla="*/ 24 h 48"/>
                <a:gd name="T24" fmla="*/ 30 w 68"/>
                <a:gd name="T25" fmla="*/ 20 h 48"/>
                <a:gd name="T26" fmla="*/ 24 w 68"/>
                <a:gd name="T27" fmla="*/ 14 h 48"/>
                <a:gd name="T28" fmla="*/ 15 w 68"/>
                <a:gd name="T29" fmla="*/ 13 h 48"/>
                <a:gd name="T30" fmla="*/ 12 w 68"/>
                <a:gd name="T31" fmla="*/ 16 h 48"/>
                <a:gd name="T32" fmla="*/ 29 w 68"/>
                <a:gd name="T33" fmla="*/ 24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68" h="48">
                  <a:moveTo>
                    <a:pt x="63" y="34"/>
                  </a:moveTo>
                  <a:cubicBezTo>
                    <a:pt x="38" y="26"/>
                    <a:pt x="38" y="26"/>
                    <a:pt x="38" y="26"/>
                  </a:cubicBezTo>
                  <a:cubicBezTo>
                    <a:pt x="37" y="28"/>
                    <a:pt x="37" y="28"/>
                    <a:pt x="37" y="28"/>
                  </a:cubicBezTo>
                  <a:cubicBezTo>
                    <a:pt x="60" y="40"/>
                    <a:pt x="60" y="40"/>
                    <a:pt x="60" y="40"/>
                  </a:cubicBezTo>
                  <a:cubicBezTo>
                    <a:pt x="56" y="48"/>
                    <a:pt x="56" y="48"/>
                    <a:pt x="56" y="48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4" y="12"/>
                    <a:pt x="4" y="12"/>
                    <a:pt x="4" y="12"/>
                  </a:cubicBezTo>
                  <a:cubicBezTo>
                    <a:pt x="9" y="2"/>
                    <a:pt x="17" y="0"/>
                    <a:pt x="27" y="6"/>
                  </a:cubicBezTo>
                  <a:cubicBezTo>
                    <a:pt x="33" y="9"/>
                    <a:pt x="37" y="13"/>
                    <a:pt x="38" y="17"/>
                  </a:cubicBezTo>
                  <a:cubicBezTo>
                    <a:pt x="68" y="26"/>
                    <a:pt x="68" y="26"/>
                    <a:pt x="68" y="26"/>
                  </a:cubicBezTo>
                  <a:lnTo>
                    <a:pt x="63" y="34"/>
                  </a:lnTo>
                  <a:close/>
                  <a:moveTo>
                    <a:pt x="29" y="24"/>
                  </a:moveTo>
                  <a:cubicBezTo>
                    <a:pt x="29" y="23"/>
                    <a:pt x="30" y="22"/>
                    <a:pt x="30" y="20"/>
                  </a:cubicBezTo>
                  <a:cubicBezTo>
                    <a:pt x="29" y="18"/>
                    <a:pt x="28" y="16"/>
                    <a:pt x="24" y="14"/>
                  </a:cubicBezTo>
                  <a:cubicBezTo>
                    <a:pt x="20" y="12"/>
                    <a:pt x="17" y="12"/>
                    <a:pt x="15" y="13"/>
                  </a:cubicBezTo>
                  <a:cubicBezTo>
                    <a:pt x="14" y="13"/>
                    <a:pt x="13" y="15"/>
                    <a:pt x="12" y="16"/>
                  </a:cubicBezTo>
                  <a:lnTo>
                    <a:pt x="29" y="24"/>
                  </a:lnTo>
                  <a:close/>
                </a:path>
              </a:pathLst>
            </a:custGeom>
            <a:solidFill>
              <a:srgbClr val="FCBE8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29" name="Freeform 131"/>
            <p:cNvSpPr>
              <a:spLocks/>
            </p:cNvSpPr>
            <p:nvPr/>
          </p:nvSpPr>
          <p:spPr bwMode="auto">
            <a:xfrm>
              <a:off x="3501" y="2991"/>
              <a:ext cx="116" cy="142"/>
            </a:xfrm>
            <a:custGeom>
              <a:avLst/>
              <a:gdLst>
                <a:gd name="T0" fmla="*/ 20 w 49"/>
                <a:gd name="T1" fmla="*/ 20 h 60"/>
                <a:gd name="T2" fmla="*/ 15 w 49"/>
                <a:gd name="T3" fmla="*/ 12 h 60"/>
                <a:gd name="T4" fmla="*/ 12 w 49"/>
                <a:gd name="T5" fmla="*/ 9 h 60"/>
                <a:gd name="T6" fmla="*/ 10 w 49"/>
                <a:gd name="T7" fmla="*/ 9 h 60"/>
                <a:gd name="T8" fmla="*/ 9 w 49"/>
                <a:gd name="T9" fmla="*/ 13 h 60"/>
                <a:gd name="T10" fmla="*/ 10 w 49"/>
                <a:gd name="T11" fmla="*/ 15 h 60"/>
                <a:gd name="T12" fmla="*/ 29 w 49"/>
                <a:gd name="T13" fmla="*/ 48 h 60"/>
                <a:gd name="T14" fmla="*/ 32 w 49"/>
                <a:gd name="T15" fmla="*/ 51 h 60"/>
                <a:gd name="T16" fmla="*/ 34 w 49"/>
                <a:gd name="T17" fmla="*/ 50 h 60"/>
                <a:gd name="T18" fmla="*/ 35 w 49"/>
                <a:gd name="T19" fmla="*/ 47 h 60"/>
                <a:gd name="T20" fmla="*/ 34 w 49"/>
                <a:gd name="T21" fmla="*/ 45 h 60"/>
                <a:gd name="T22" fmla="*/ 29 w 49"/>
                <a:gd name="T23" fmla="*/ 35 h 60"/>
                <a:gd name="T24" fmla="*/ 26 w 49"/>
                <a:gd name="T25" fmla="*/ 37 h 60"/>
                <a:gd name="T26" fmla="*/ 22 w 49"/>
                <a:gd name="T27" fmla="*/ 30 h 60"/>
                <a:gd name="T28" fmla="*/ 33 w 49"/>
                <a:gd name="T29" fmla="*/ 23 h 60"/>
                <a:gd name="T30" fmla="*/ 49 w 49"/>
                <a:gd name="T31" fmla="*/ 51 h 60"/>
                <a:gd name="T32" fmla="*/ 44 w 49"/>
                <a:gd name="T33" fmla="*/ 53 h 60"/>
                <a:gd name="T34" fmla="*/ 41 w 49"/>
                <a:gd name="T35" fmla="*/ 51 h 60"/>
                <a:gd name="T36" fmla="*/ 37 w 49"/>
                <a:gd name="T37" fmla="*/ 58 h 60"/>
                <a:gd name="T38" fmla="*/ 30 w 49"/>
                <a:gd name="T39" fmla="*/ 60 h 60"/>
                <a:gd name="T40" fmla="*/ 25 w 49"/>
                <a:gd name="T41" fmla="*/ 57 h 60"/>
                <a:gd name="T42" fmla="*/ 21 w 49"/>
                <a:gd name="T43" fmla="*/ 52 h 60"/>
                <a:gd name="T44" fmla="*/ 2 w 49"/>
                <a:gd name="T45" fmla="*/ 20 h 60"/>
                <a:gd name="T46" fmla="*/ 0 w 49"/>
                <a:gd name="T47" fmla="*/ 13 h 60"/>
                <a:gd name="T48" fmla="*/ 1 w 49"/>
                <a:gd name="T49" fmla="*/ 7 h 60"/>
                <a:gd name="T50" fmla="*/ 6 w 49"/>
                <a:gd name="T51" fmla="*/ 2 h 60"/>
                <a:gd name="T52" fmla="*/ 13 w 49"/>
                <a:gd name="T53" fmla="*/ 0 h 60"/>
                <a:gd name="T54" fmla="*/ 19 w 49"/>
                <a:gd name="T55" fmla="*/ 2 h 60"/>
                <a:gd name="T56" fmla="*/ 23 w 49"/>
                <a:gd name="T57" fmla="*/ 7 h 60"/>
                <a:gd name="T58" fmla="*/ 28 w 49"/>
                <a:gd name="T59" fmla="*/ 16 h 60"/>
                <a:gd name="T60" fmla="*/ 20 w 49"/>
                <a:gd name="T61" fmla="*/ 20 h 6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49" h="60">
                  <a:moveTo>
                    <a:pt x="20" y="20"/>
                  </a:moveTo>
                  <a:cubicBezTo>
                    <a:pt x="15" y="12"/>
                    <a:pt x="15" y="12"/>
                    <a:pt x="15" y="12"/>
                  </a:cubicBezTo>
                  <a:cubicBezTo>
                    <a:pt x="15" y="10"/>
                    <a:pt x="14" y="10"/>
                    <a:pt x="12" y="9"/>
                  </a:cubicBezTo>
                  <a:cubicBezTo>
                    <a:pt x="12" y="9"/>
                    <a:pt x="11" y="9"/>
                    <a:pt x="10" y="9"/>
                  </a:cubicBezTo>
                  <a:cubicBezTo>
                    <a:pt x="9" y="10"/>
                    <a:pt x="9" y="12"/>
                    <a:pt x="9" y="13"/>
                  </a:cubicBezTo>
                  <a:cubicBezTo>
                    <a:pt x="9" y="13"/>
                    <a:pt x="10" y="14"/>
                    <a:pt x="10" y="15"/>
                  </a:cubicBezTo>
                  <a:cubicBezTo>
                    <a:pt x="29" y="48"/>
                    <a:pt x="29" y="48"/>
                    <a:pt x="29" y="48"/>
                  </a:cubicBezTo>
                  <a:cubicBezTo>
                    <a:pt x="30" y="49"/>
                    <a:pt x="31" y="50"/>
                    <a:pt x="32" y="51"/>
                  </a:cubicBezTo>
                  <a:cubicBezTo>
                    <a:pt x="33" y="51"/>
                    <a:pt x="33" y="51"/>
                    <a:pt x="34" y="50"/>
                  </a:cubicBezTo>
                  <a:cubicBezTo>
                    <a:pt x="35" y="49"/>
                    <a:pt x="36" y="48"/>
                    <a:pt x="35" y="47"/>
                  </a:cubicBezTo>
                  <a:cubicBezTo>
                    <a:pt x="35" y="46"/>
                    <a:pt x="35" y="45"/>
                    <a:pt x="34" y="45"/>
                  </a:cubicBezTo>
                  <a:cubicBezTo>
                    <a:pt x="29" y="35"/>
                    <a:pt x="29" y="35"/>
                    <a:pt x="29" y="35"/>
                  </a:cubicBezTo>
                  <a:cubicBezTo>
                    <a:pt x="26" y="37"/>
                    <a:pt x="26" y="37"/>
                    <a:pt x="26" y="37"/>
                  </a:cubicBezTo>
                  <a:cubicBezTo>
                    <a:pt x="22" y="30"/>
                    <a:pt x="22" y="30"/>
                    <a:pt x="22" y="30"/>
                  </a:cubicBezTo>
                  <a:cubicBezTo>
                    <a:pt x="33" y="23"/>
                    <a:pt x="33" y="23"/>
                    <a:pt x="33" y="23"/>
                  </a:cubicBezTo>
                  <a:cubicBezTo>
                    <a:pt x="49" y="51"/>
                    <a:pt x="49" y="51"/>
                    <a:pt x="49" y="51"/>
                  </a:cubicBezTo>
                  <a:cubicBezTo>
                    <a:pt x="44" y="53"/>
                    <a:pt x="44" y="53"/>
                    <a:pt x="44" y="53"/>
                  </a:cubicBezTo>
                  <a:cubicBezTo>
                    <a:pt x="41" y="51"/>
                    <a:pt x="41" y="51"/>
                    <a:pt x="41" y="51"/>
                  </a:cubicBezTo>
                  <a:cubicBezTo>
                    <a:pt x="41" y="54"/>
                    <a:pt x="40" y="57"/>
                    <a:pt x="37" y="58"/>
                  </a:cubicBezTo>
                  <a:cubicBezTo>
                    <a:pt x="34" y="60"/>
                    <a:pt x="32" y="60"/>
                    <a:pt x="30" y="60"/>
                  </a:cubicBezTo>
                  <a:cubicBezTo>
                    <a:pt x="28" y="59"/>
                    <a:pt x="26" y="58"/>
                    <a:pt x="25" y="57"/>
                  </a:cubicBezTo>
                  <a:cubicBezTo>
                    <a:pt x="23" y="56"/>
                    <a:pt x="22" y="54"/>
                    <a:pt x="21" y="52"/>
                  </a:cubicBezTo>
                  <a:cubicBezTo>
                    <a:pt x="2" y="20"/>
                    <a:pt x="2" y="20"/>
                    <a:pt x="2" y="20"/>
                  </a:cubicBezTo>
                  <a:cubicBezTo>
                    <a:pt x="1" y="17"/>
                    <a:pt x="0" y="15"/>
                    <a:pt x="0" y="13"/>
                  </a:cubicBezTo>
                  <a:cubicBezTo>
                    <a:pt x="0" y="11"/>
                    <a:pt x="0" y="9"/>
                    <a:pt x="1" y="7"/>
                  </a:cubicBezTo>
                  <a:cubicBezTo>
                    <a:pt x="2" y="5"/>
                    <a:pt x="3" y="3"/>
                    <a:pt x="6" y="2"/>
                  </a:cubicBezTo>
                  <a:cubicBezTo>
                    <a:pt x="9" y="0"/>
                    <a:pt x="11" y="0"/>
                    <a:pt x="13" y="0"/>
                  </a:cubicBezTo>
                  <a:cubicBezTo>
                    <a:pt x="15" y="0"/>
                    <a:pt x="17" y="1"/>
                    <a:pt x="19" y="2"/>
                  </a:cubicBezTo>
                  <a:cubicBezTo>
                    <a:pt x="21" y="3"/>
                    <a:pt x="22" y="5"/>
                    <a:pt x="23" y="7"/>
                  </a:cubicBezTo>
                  <a:cubicBezTo>
                    <a:pt x="28" y="16"/>
                    <a:pt x="28" y="16"/>
                    <a:pt x="28" y="16"/>
                  </a:cubicBezTo>
                  <a:lnTo>
                    <a:pt x="20" y="20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0" name="Freeform 132"/>
            <p:cNvSpPr>
              <a:spLocks noEditPoints="1"/>
            </p:cNvSpPr>
            <p:nvPr/>
          </p:nvSpPr>
          <p:spPr bwMode="auto">
            <a:xfrm>
              <a:off x="3572" y="2953"/>
              <a:ext cx="97" cy="145"/>
            </a:xfrm>
            <a:custGeom>
              <a:avLst/>
              <a:gdLst>
                <a:gd name="T0" fmla="*/ 40 w 41"/>
                <a:gd name="T1" fmla="*/ 42 h 61"/>
                <a:gd name="T2" fmla="*/ 41 w 41"/>
                <a:gd name="T3" fmla="*/ 49 h 61"/>
                <a:gd name="T4" fmla="*/ 40 w 41"/>
                <a:gd name="T5" fmla="*/ 55 h 61"/>
                <a:gd name="T6" fmla="*/ 34 w 41"/>
                <a:gd name="T7" fmla="*/ 60 h 61"/>
                <a:gd name="T8" fmla="*/ 27 w 41"/>
                <a:gd name="T9" fmla="*/ 61 h 61"/>
                <a:gd name="T10" fmla="*/ 22 w 41"/>
                <a:gd name="T11" fmla="*/ 58 h 61"/>
                <a:gd name="T12" fmla="*/ 17 w 41"/>
                <a:gd name="T13" fmla="*/ 53 h 61"/>
                <a:gd name="T14" fmla="*/ 1 w 41"/>
                <a:gd name="T15" fmla="*/ 19 h 61"/>
                <a:gd name="T16" fmla="*/ 0 w 41"/>
                <a:gd name="T17" fmla="*/ 12 h 61"/>
                <a:gd name="T18" fmla="*/ 1 w 41"/>
                <a:gd name="T19" fmla="*/ 7 h 61"/>
                <a:gd name="T20" fmla="*/ 7 w 41"/>
                <a:gd name="T21" fmla="*/ 1 h 61"/>
                <a:gd name="T22" fmla="*/ 14 w 41"/>
                <a:gd name="T23" fmla="*/ 0 h 61"/>
                <a:gd name="T24" fmla="*/ 19 w 41"/>
                <a:gd name="T25" fmla="*/ 3 h 61"/>
                <a:gd name="T26" fmla="*/ 24 w 41"/>
                <a:gd name="T27" fmla="*/ 9 h 61"/>
                <a:gd name="T28" fmla="*/ 40 w 41"/>
                <a:gd name="T29" fmla="*/ 42 h 61"/>
                <a:gd name="T30" fmla="*/ 15 w 41"/>
                <a:gd name="T31" fmla="*/ 12 h 61"/>
                <a:gd name="T32" fmla="*/ 13 w 41"/>
                <a:gd name="T33" fmla="*/ 9 h 61"/>
                <a:gd name="T34" fmla="*/ 11 w 41"/>
                <a:gd name="T35" fmla="*/ 10 h 61"/>
                <a:gd name="T36" fmla="*/ 9 w 41"/>
                <a:gd name="T37" fmla="*/ 13 h 61"/>
                <a:gd name="T38" fmla="*/ 10 w 41"/>
                <a:gd name="T39" fmla="*/ 15 h 61"/>
                <a:gd name="T40" fmla="*/ 26 w 41"/>
                <a:gd name="T41" fmla="*/ 49 h 61"/>
                <a:gd name="T42" fmla="*/ 28 w 41"/>
                <a:gd name="T43" fmla="*/ 52 h 61"/>
                <a:gd name="T44" fmla="*/ 30 w 41"/>
                <a:gd name="T45" fmla="*/ 52 h 61"/>
                <a:gd name="T46" fmla="*/ 32 w 41"/>
                <a:gd name="T47" fmla="*/ 48 h 61"/>
                <a:gd name="T48" fmla="*/ 31 w 41"/>
                <a:gd name="T49" fmla="*/ 46 h 61"/>
                <a:gd name="T50" fmla="*/ 15 w 41"/>
                <a:gd name="T51" fmla="*/ 12 h 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41" h="61">
                  <a:moveTo>
                    <a:pt x="40" y="42"/>
                  </a:moveTo>
                  <a:cubicBezTo>
                    <a:pt x="41" y="44"/>
                    <a:pt x="41" y="47"/>
                    <a:pt x="41" y="49"/>
                  </a:cubicBezTo>
                  <a:cubicBezTo>
                    <a:pt x="41" y="51"/>
                    <a:pt x="41" y="53"/>
                    <a:pt x="40" y="55"/>
                  </a:cubicBezTo>
                  <a:cubicBezTo>
                    <a:pt x="39" y="57"/>
                    <a:pt x="37" y="58"/>
                    <a:pt x="34" y="60"/>
                  </a:cubicBezTo>
                  <a:cubicBezTo>
                    <a:pt x="31" y="61"/>
                    <a:pt x="29" y="61"/>
                    <a:pt x="27" y="61"/>
                  </a:cubicBezTo>
                  <a:cubicBezTo>
                    <a:pt x="25" y="60"/>
                    <a:pt x="23" y="59"/>
                    <a:pt x="22" y="58"/>
                  </a:cubicBezTo>
                  <a:cubicBezTo>
                    <a:pt x="20" y="57"/>
                    <a:pt x="18" y="55"/>
                    <a:pt x="17" y="53"/>
                  </a:cubicBezTo>
                  <a:cubicBezTo>
                    <a:pt x="1" y="19"/>
                    <a:pt x="1" y="19"/>
                    <a:pt x="1" y="19"/>
                  </a:cubicBezTo>
                  <a:cubicBezTo>
                    <a:pt x="0" y="17"/>
                    <a:pt x="0" y="14"/>
                    <a:pt x="0" y="12"/>
                  </a:cubicBezTo>
                  <a:cubicBezTo>
                    <a:pt x="0" y="10"/>
                    <a:pt x="0" y="8"/>
                    <a:pt x="1" y="7"/>
                  </a:cubicBezTo>
                  <a:cubicBezTo>
                    <a:pt x="2" y="5"/>
                    <a:pt x="4" y="3"/>
                    <a:pt x="7" y="1"/>
                  </a:cubicBezTo>
                  <a:cubicBezTo>
                    <a:pt x="10" y="0"/>
                    <a:pt x="12" y="0"/>
                    <a:pt x="14" y="0"/>
                  </a:cubicBezTo>
                  <a:cubicBezTo>
                    <a:pt x="16" y="1"/>
                    <a:pt x="18" y="2"/>
                    <a:pt x="19" y="3"/>
                  </a:cubicBezTo>
                  <a:cubicBezTo>
                    <a:pt x="21" y="4"/>
                    <a:pt x="23" y="6"/>
                    <a:pt x="24" y="9"/>
                  </a:cubicBezTo>
                  <a:lnTo>
                    <a:pt x="40" y="42"/>
                  </a:lnTo>
                  <a:close/>
                  <a:moveTo>
                    <a:pt x="15" y="12"/>
                  </a:moveTo>
                  <a:cubicBezTo>
                    <a:pt x="15" y="11"/>
                    <a:pt x="14" y="10"/>
                    <a:pt x="13" y="9"/>
                  </a:cubicBezTo>
                  <a:cubicBezTo>
                    <a:pt x="12" y="9"/>
                    <a:pt x="11" y="9"/>
                    <a:pt x="11" y="10"/>
                  </a:cubicBezTo>
                  <a:cubicBezTo>
                    <a:pt x="9" y="10"/>
                    <a:pt x="9" y="12"/>
                    <a:pt x="9" y="13"/>
                  </a:cubicBezTo>
                  <a:cubicBezTo>
                    <a:pt x="9" y="14"/>
                    <a:pt x="9" y="14"/>
                    <a:pt x="10" y="15"/>
                  </a:cubicBezTo>
                  <a:cubicBezTo>
                    <a:pt x="26" y="49"/>
                    <a:pt x="26" y="49"/>
                    <a:pt x="26" y="49"/>
                  </a:cubicBezTo>
                  <a:cubicBezTo>
                    <a:pt x="26" y="50"/>
                    <a:pt x="27" y="51"/>
                    <a:pt x="28" y="52"/>
                  </a:cubicBezTo>
                  <a:cubicBezTo>
                    <a:pt x="29" y="52"/>
                    <a:pt x="30" y="52"/>
                    <a:pt x="30" y="52"/>
                  </a:cubicBezTo>
                  <a:cubicBezTo>
                    <a:pt x="32" y="51"/>
                    <a:pt x="32" y="50"/>
                    <a:pt x="32" y="48"/>
                  </a:cubicBezTo>
                  <a:cubicBezTo>
                    <a:pt x="32" y="48"/>
                    <a:pt x="32" y="47"/>
                    <a:pt x="31" y="46"/>
                  </a:cubicBezTo>
                  <a:lnTo>
                    <a:pt x="15" y="12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1" name="Freeform 133"/>
            <p:cNvSpPr>
              <a:spLocks noEditPoints="1"/>
            </p:cNvSpPr>
            <p:nvPr/>
          </p:nvSpPr>
          <p:spPr bwMode="auto">
            <a:xfrm>
              <a:off x="3643" y="2922"/>
              <a:ext cx="92" cy="150"/>
            </a:xfrm>
            <a:custGeom>
              <a:avLst/>
              <a:gdLst>
                <a:gd name="T0" fmla="*/ 38 w 39"/>
                <a:gd name="T1" fmla="*/ 44 h 63"/>
                <a:gd name="T2" fmla="*/ 39 w 39"/>
                <a:gd name="T3" fmla="*/ 51 h 63"/>
                <a:gd name="T4" fmla="*/ 37 w 39"/>
                <a:gd name="T5" fmla="*/ 57 h 63"/>
                <a:gd name="T6" fmla="*/ 31 w 39"/>
                <a:gd name="T7" fmla="*/ 61 h 63"/>
                <a:gd name="T8" fmla="*/ 23 w 39"/>
                <a:gd name="T9" fmla="*/ 62 h 63"/>
                <a:gd name="T10" fmla="*/ 18 w 39"/>
                <a:gd name="T11" fmla="*/ 59 h 63"/>
                <a:gd name="T12" fmla="*/ 15 w 39"/>
                <a:gd name="T13" fmla="*/ 53 h 63"/>
                <a:gd name="T14" fmla="*/ 2 w 39"/>
                <a:gd name="T15" fmla="*/ 18 h 63"/>
                <a:gd name="T16" fmla="*/ 1 w 39"/>
                <a:gd name="T17" fmla="*/ 11 h 63"/>
                <a:gd name="T18" fmla="*/ 2 w 39"/>
                <a:gd name="T19" fmla="*/ 6 h 63"/>
                <a:gd name="T20" fmla="*/ 8 w 39"/>
                <a:gd name="T21" fmla="*/ 1 h 63"/>
                <a:gd name="T22" fmla="*/ 16 w 39"/>
                <a:gd name="T23" fmla="*/ 1 h 63"/>
                <a:gd name="T24" fmla="*/ 21 w 39"/>
                <a:gd name="T25" fmla="*/ 4 h 63"/>
                <a:gd name="T26" fmla="*/ 25 w 39"/>
                <a:gd name="T27" fmla="*/ 10 h 63"/>
                <a:gd name="T28" fmla="*/ 38 w 39"/>
                <a:gd name="T29" fmla="*/ 44 h 63"/>
                <a:gd name="T30" fmla="*/ 16 w 39"/>
                <a:gd name="T31" fmla="*/ 13 h 63"/>
                <a:gd name="T32" fmla="*/ 13 w 39"/>
                <a:gd name="T33" fmla="*/ 10 h 63"/>
                <a:gd name="T34" fmla="*/ 11 w 39"/>
                <a:gd name="T35" fmla="*/ 10 h 63"/>
                <a:gd name="T36" fmla="*/ 10 w 39"/>
                <a:gd name="T37" fmla="*/ 13 h 63"/>
                <a:gd name="T38" fmla="*/ 10 w 39"/>
                <a:gd name="T39" fmla="*/ 15 h 63"/>
                <a:gd name="T40" fmla="*/ 23 w 39"/>
                <a:gd name="T41" fmla="*/ 50 h 63"/>
                <a:gd name="T42" fmla="*/ 26 w 39"/>
                <a:gd name="T43" fmla="*/ 53 h 63"/>
                <a:gd name="T44" fmla="*/ 28 w 39"/>
                <a:gd name="T45" fmla="*/ 53 h 63"/>
                <a:gd name="T46" fmla="*/ 30 w 39"/>
                <a:gd name="T47" fmla="*/ 50 h 63"/>
                <a:gd name="T48" fmla="*/ 29 w 39"/>
                <a:gd name="T49" fmla="*/ 48 h 63"/>
                <a:gd name="T50" fmla="*/ 16 w 39"/>
                <a:gd name="T51" fmla="*/ 13 h 6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39" h="63">
                  <a:moveTo>
                    <a:pt x="38" y="44"/>
                  </a:moveTo>
                  <a:cubicBezTo>
                    <a:pt x="39" y="47"/>
                    <a:pt x="39" y="49"/>
                    <a:pt x="39" y="51"/>
                  </a:cubicBezTo>
                  <a:cubicBezTo>
                    <a:pt x="39" y="53"/>
                    <a:pt x="38" y="55"/>
                    <a:pt x="37" y="57"/>
                  </a:cubicBezTo>
                  <a:cubicBezTo>
                    <a:pt x="36" y="59"/>
                    <a:pt x="34" y="60"/>
                    <a:pt x="31" y="61"/>
                  </a:cubicBezTo>
                  <a:cubicBezTo>
                    <a:pt x="28" y="62"/>
                    <a:pt x="26" y="63"/>
                    <a:pt x="23" y="62"/>
                  </a:cubicBezTo>
                  <a:cubicBezTo>
                    <a:pt x="21" y="61"/>
                    <a:pt x="20" y="60"/>
                    <a:pt x="18" y="59"/>
                  </a:cubicBezTo>
                  <a:cubicBezTo>
                    <a:pt x="17" y="57"/>
                    <a:pt x="16" y="55"/>
                    <a:pt x="15" y="53"/>
                  </a:cubicBezTo>
                  <a:cubicBezTo>
                    <a:pt x="2" y="18"/>
                    <a:pt x="2" y="18"/>
                    <a:pt x="2" y="18"/>
                  </a:cubicBezTo>
                  <a:cubicBezTo>
                    <a:pt x="1" y="16"/>
                    <a:pt x="0" y="14"/>
                    <a:pt x="1" y="11"/>
                  </a:cubicBezTo>
                  <a:cubicBezTo>
                    <a:pt x="1" y="10"/>
                    <a:pt x="1" y="8"/>
                    <a:pt x="2" y="6"/>
                  </a:cubicBezTo>
                  <a:cubicBezTo>
                    <a:pt x="3" y="4"/>
                    <a:pt x="5" y="2"/>
                    <a:pt x="8" y="1"/>
                  </a:cubicBezTo>
                  <a:cubicBezTo>
                    <a:pt x="11" y="0"/>
                    <a:pt x="14" y="0"/>
                    <a:pt x="16" y="1"/>
                  </a:cubicBezTo>
                  <a:cubicBezTo>
                    <a:pt x="18" y="1"/>
                    <a:pt x="19" y="2"/>
                    <a:pt x="21" y="4"/>
                  </a:cubicBezTo>
                  <a:cubicBezTo>
                    <a:pt x="22" y="5"/>
                    <a:pt x="24" y="7"/>
                    <a:pt x="25" y="10"/>
                  </a:cubicBezTo>
                  <a:lnTo>
                    <a:pt x="38" y="44"/>
                  </a:lnTo>
                  <a:close/>
                  <a:moveTo>
                    <a:pt x="16" y="13"/>
                  </a:moveTo>
                  <a:cubicBezTo>
                    <a:pt x="15" y="11"/>
                    <a:pt x="15" y="10"/>
                    <a:pt x="13" y="10"/>
                  </a:cubicBezTo>
                  <a:cubicBezTo>
                    <a:pt x="13" y="9"/>
                    <a:pt x="12" y="9"/>
                    <a:pt x="11" y="10"/>
                  </a:cubicBezTo>
                  <a:cubicBezTo>
                    <a:pt x="10" y="10"/>
                    <a:pt x="10" y="12"/>
                    <a:pt x="10" y="13"/>
                  </a:cubicBezTo>
                  <a:cubicBezTo>
                    <a:pt x="10" y="13"/>
                    <a:pt x="10" y="14"/>
                    <a:pt x="10" y="15"/>
                  </a:cubicBezTo>
                  <a:cubicBezTo>
                    <a:pt x="23" y="50"/>
                    <a:pt x="23" y="50"/>
                    <a:pt x="23" y="50"/>
                  </a:cubicBezTo>
                  <a:cubicBezTo>
                    <a:pt x="24" y="51"/>
                    <a:pt x="25" y="52"/>
                    <a:pt x="26" y="53"/>
                  </a:cubicBezTo>
                  <a:cubicBezTo>
                    <a:pt x="26" y="53"/>
                    <a:pt x="27" y="53"/>
                    <a:pt x="28" y="53"/>
                  </a:cubicBezTo>
                  <a:cubicBezTo>
                    <a:pt x="29" y="52"/>
                    <a:pt x="30" y="51"/>
                    <a:pt x="30" y="50"/>
                  </a:cubicBezTo>
                  <a:cubicBezTo>
                    <a:pt x="30" y="49"/>
                    <a:pt x="29" y="48"/>
                    <a:pt x="29" y="48"/>
                  </a:cubicBezTo>
                  <a:lnTo>
                    <a:pt x="16" y="13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2" name="Freeform 134"/>
            <p:cNvSpPr>
              <a:spLocks noEditPoints="1"/>
            </p:cNvSpPr>
            <p:nvPr/>
          </p:nvSpPr>
          <p:spPr bwMode="auto">
            <a:xfrm>
              <a:off x="3714" y="2898"/>
              <a:ext cx="90" cy="155"/>
            </a:xfrm>
            <a:custGeom>
              <a:avLst/>
              <a:gdLst>
                <a:gd name="T0" fmla="*/ 17 w 38"/>
                <a:gd name="T1" fmla="*/ 65 h 65"/>
                <a:gd name="T2" fmla="*/ 0 w 38"/>
                <a:gd name="T3" fmla="*/ 4 h 65"/>
                <a:gd name="T4" fmla="*/ 7 w 38"/>
                <a:gd name="T5" fmla="*/ 2 h 65"/>
                <a:gd name="T6" fmla="*/ 24 w 38"/>
                <a:gd name="T7" fmla="*/ 4 h 65"/>
                <a:gd name="T8" fmla="*/ 33 w 38"/>
                <a:gd name="T9" fmla="*/ 28 h 65"/>
                <a:gd name="T10" fmla="*/ 37 w 38"/>
                <a:gd name="T11" fmla="*/ 52 h 65"/>
                <a:gd name="T12" fmla="*/ 24 w 38"/>
                <a:gd name="T13" fmla="*/ 63 h 65"/>
                <a:gd name="T14" fmla="*/ 17 w 38"/>
                <a:gd name="T15" fmla="*/ 65 h 65"/>
                <a:gd name="T16" fmla="*/ 23 w 38"/>
                <a:gd name="T17" fmla="*/ 53 h 65"/>
                <a:gd name="T18" fmla="*/ 28 w 38"/>
                <a:gd name="T19" fmla="*/ 48 h 65"/>
                <a:gd name="T20" fmla="*/ 27 w 38"/>
                <a:gd name="T21" fmla="*/ 42 h 65"/>
                <a:gd name="T22" fmla="*/ 24 w 38"/>
                <a:gd name="T23" fmla="*/ 30 h 65"/>
                <a:gd name="T24" fmla="*/ 20 w 38"/>
                <a:gd name="T25" fmla="*/ 18 h 65"/>
                <a:gd name="T26" fmla="*/ 18 w 38"/>
                <a:gd name="T27" fmla="*/ 12 h 65"/>
                <a:gd name="T28" fmla="*/ 11 w 38"/>
                <a:gd name="T29" fmla="*/ 11 h 65"/>
                <a:gd name="T30" fmla="*/ 23 w 38"/>
                <a:gd name="T31" fmla="*/ 53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38" h="65">
                  <a:moveTo>
                    <a:pt x="17" y="65"/>
                  </a:moveTo>
                  <a:cubicBezTo>
                    <a:pt x="0" y="4"/>
                    <a:pt x="0" y="4"/>
                    <a:pt x="0" y="4"/>
                  </a:cubicBezTo>
                  <a:cubicBezTo>
                    <a:pt x="7" y="2"/>
                    <a:pt x="7" y="2"/>
                    <a:pt x="7" y="2"/>
                  </a:cubicBezTo>
                  <a:cubicBezTo>
                    <a:pt x="15" y="0"/>
                    <a:pt x="20" y="0"/>
                    <a:pt x="24" y="4"/>
                  </a:cubicBezTo>
                  <a:cubicBezTo>
                    <a:pt x="27" y="8"/>
                    <a:pt x="30" y="16"/>
                    <a:pt x="33" y="28"/>
                  </a:cubicBezTo>
                  <a:cubicBezTo>
                    <a:pt x="36" y="39"/>
                    <a:pt x="38" y="47"/>
                    <a:pt x="37" y="52"/>
                  </a:cubicBezTo>
                  <a:cubicBezTo>
                    <a:pt x="36" y="58"/>
                    <a:pt x="32" y="60"/>
                    <a:pt x="24" y="63"/>
                  </a:cubicBezTo>
                  <a:lnTo>
                    <a:pt x="17" y="65"/>
                  </a:lnTo>
                  <a:close/>
                  <a:moveTo>
                    <a:pt x="23" y="53"/>
                  </a:moveTo>
                  <a:cubicBezTo>
                    <a:pt x="26" y="52"/>
                    <a:pt x="28" y="52"/>
                    <a:pt x="28" y="48"/>
                  </a:cubicBezTo>
                  <a:cubicBezTo>
                    <a:pt x="28" y="47"/>
                    <a:pt x="28" y="45"/>
                    <a:pt x="27" y="42"/>
                  </a:cubicBezTo>
                  <a:cubicBezTo>
                    <a:pt x="26" y="39"/>
                    <a:pt x="25" y="35"/>
                    <a:pt x="24" y="30"/>
                  </a:cubicBezTo>
                  <a:cubicBezTo>
                    <a:pt x="22" y="25"/>
                    <a:pt x="21" y="21"/>
                    <a:pt x="20" y="18"/>
                  </a:cubicBezTo>
                  <a:cubicBezTo>
                    <a:pt x="20" y="16"/>
                    <a:pt x="19" y="14"/>
                    <a:pt x="18" y="12"/>
                  </a:cubicBezTo>
                  <a:cubicBezTo>
                    <a:pt x="16" y="10"/>
                    <a:pt x="14" y="10"/>
                    <a:pt x="11" y="11"/>
                  </a:cubicBezTo>
                  <a:lnTo>
                    <a:pt x="23" y="53"/>
                  </a:lnTo>
                  <a:close/>
                </a:path>
              </a:pathLst>
            </a:custGeom>
            <a:solidFill>
              <a:srgbClr val="FFF79B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3" name="Freeform 135"/>
            <p:cNvSpPr>
              <a:spLocks noEditPoints="1"/>
            </p:cNvSpPr>
            <p:nvPr/>
          </p:nvSpPr>
          <p:spPr bwMode="auto">
            <a:xfrm>
              <a:off x="4181" y="2882"/>
              <a:ext cx="87" cy="154"/>
            </a:xfrm>
            <a:custGeom>
              <a:avLst/>
              <a:gdLst>
                <a:gd name="T0" fmla="*/ 0 w 37"/>
                <a:gd name="T1" fmla="*/ 61 h 65"/>
                <a:gd name="T2" fmla="*/ 15 w 37"/>
                <a:gd name="T3" fmla="*/ 0 h 65"/>
                <a:gd name="T4" fmla="*/ 22 w 37"/>
                <a:gd name="T5" fmla="*/ 2 h 65"/>
                <a:gd name="T6" fmla="*/ 34 w 37"/>
                <a:gd name="T7" fmla="*/ 9 h 65"/>
                <a:gd name="T8" fmla="*/ 35 w 37"/>
                <a:gd name="T9" fmla="*/ 22 h 65"/>
                <a:gd name="T10" fmla="*/ 32 w 37"/>
                <a:gd name="T11" fmla="*/ 29 h 65"/>
                <a:gd name="T12" fmla="*/ 27 w 37"/>
                <a:gd name="T13" fmla="*/ 34 h 65"/>
                <a:gd name="T14" fmla="*/ 30 w 37"/>
                <a:gd name="T15" fmla="*/ 42 h 65"/>
                <a:gd name="T16" fmla="*/ 29 w 37"/>
                <a:gd name="T17" fmla="*/ 50 h 65"/>
                <a:gd name="T18" fmla="*/ 24 w 37"/>
                <a:gd name="T19" fmla="*/ 61 h 65"/>
                <a:gd name="T20" fmla="*/ 11 w 37"/>
                <a:gd name="T21" fmla="*/ 64 h 65"/>
                <a:gd name="T22" fmla="*/ 0 w 37"/>
                <a:gd name="T23" fmla="*/ 61 h 65"/>
                <a:gd name="T24" fmla="*/ 11 w 37"/>
                <a:gd name="T25" fmla="*/ 55 h 65"/>
                <a:gd name="T26" fmla="*/ 16 w 37"/>
                <a:gd name="T27" fmla="*/ 55 h 65"/>
                <a:gd name="T28" fmla="*/ 20 w 37"/>
                <a:gd name="T29" fmla="*/ 47 h 65"/>
                <a:gd name="T30" fmla="*/ 19 w 37"/>
                <a:gd name="T31" fmla="*/ 38 h 65"/>
                <a:gd name="T32" fmla="*/ 16 w 37"/>
                <a:gd name="T33" fmla="*/ 36 h 65"/>
                <a:gd name="T34" fmla="*/ 11 w 37"/>
                <a:gd name="T35" fmla="*/ 55 h 65"/>
                <a:gd name="T36" fmla="*/ 18 w 37"/>
                <a:gd name="T37" fmla="*/ 28 h 65"/>
                <a:gd name="T38" fmla="*/ 22 w 37"/>
                <a:gd name="T39" fmla="*/ 28 h 65"/>
                <a:gd name="T40" fmla="*/ 26 w 37"/>
                <a:gd name="T41" fmla="*/ 21 h 65"/>
                <a:gd name="T42" fmla="*/ 25 w 37"/>
                <a:gd name="T43" fmla="*/ 13 h 65"/>
                <a:gd name="T44" fmla="*/ 21 w 37"/>
                <a:gd name="T45" fmla="*/ 11 h 65"/>
                <a:gd name="T46" fmla="*/ 18 w 37"/>
                <a:gd name="T47" fmla="*/ 28 h 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37" h="65">
                  <a:moveTo>
                    <a:pt x="0" y="61"/>
                  </a:moveTo>
                  <a:cubicBezTo>
                    <a:pt x="15" y="0"/>
                    <a:pt x="15" y="0"/>
                    <a:pt x="15" y="0"/>
                  </a:cubicBezTo>
                  <a:cubicBezTo>
                    <a:pt x="22" y="2"/>
                    <a:pt x="22" y="2"/>
                    <a:pt x="22" y="2"/>
                  </a:cubicBezTo>
                  <a:cubicBezTo>
                    <a:pt x="28" y="3"/>
                    <a:pt x="32" y="5"/>
                    <a:pt x="34" y="9"/>
                  </a:cubicBezTo>
                  <a:cubicBezTo>
                    <a:pt x="36" y="12"/>
                    <a:pt x="37" y="16"/>
                    <a:pt x="35" y="22"/>
                  </a:cubicBezTo>
                  <a:cubicBezTo>
                    <a:pt x="34" y="25"/>
                    <a:pt x="34" y="27"/>
                    <a:pt x="32" y="29"/>
                  </a:cubicBezTo>
                  <a:cubicBezTo>
                    <a:pt x="31" y="31"/>
                    <a:pt x="29" y="32"/>
                    <a:pt x="27" y="34"/>
                  </a:cubicBezTo>
                  <a:cubicBezTo>
                    <a:pt x="28" y="35"/>
                    <a:pt x="30" y="38"/>
                    <a:pt x="30" y="42"/>
                  </a:cubicBezTo>
                  <a:cubicBezTo>
                    <a:pt x="30" y="44"/>
                    <a:pt x="30" y="47"/>
                    <a:pt x="29" y="50"/>
                  </a:cubicBezTo>
                  <a:cubicBezTo>
                    <a:pt x="28" y="55"/>
                    <a:pt x="26" y="58"/>
                    <a:pt x="24" y="61"/>
                  </a:cubicBezTo>
                  <a:cubicBezTo>
                    <a:pt x="21" y="64"/>
                    <a:pt x="17" y="65"/>
                    <a:pt x="11" y="64"/>
                  </a:cubicBezTo>
                  <a:lnTo>
                    <a:pt x="0" y="61"/>
                  </a:lnTo>
                  <a:close/>
                  <a:moveTo>
                    <a:pt x="11" y="55"/>
                  </a:moveTo>
                  <a:cubicBezTo>
                    <a:pt x="12" y="55"/>
                    <a:pt x="14" y="55"/>
                    <a:pt x="16" y="55"/>
                  </a:cubicBezTo>
                  <a:cubicBezTo>
                    <a:pt x="17" y="54"/>
                    <a:pt x="19" y="52"/>
                    <a:pt x="20" y="47"/>
                  </a:cubicBezTo>
                  <a:cubicBezTo>
                    <a:pt x="21" y="42"/>
                    <a:pt x="21" y="39"/>
                    <a:pt x="19" y="38"/>
                  </a:cubicBezTo>
                  <a:cubicBezTo>
                    <a:pt x="18" y="36"/>
                    <a:pt x="16" y="36"/>
                    <a:pt x="16" y="36"/>
                  </a:cubicBezTo>
                  <a:lnTo>
                    <a:pt x="11" y="55"/>
                  </a:lnTo>
                  <a:close/>
                  <a:moveTo>
                    <a:pt x="18" y="28"/>
                  </a:moveTo>
                  <a:cubicBezTo>
                    <a:pt x="18" y="28"/>
                    <a:pt x="20" y="28"/>
                    <a:pt x="22" y="28"/>
                  </a:cubicBezTo>
                  <a:cubicBezTo>
                    <a:pt x="24" y="27"/>
                    <a:pt x="25" y="25"/>
                    <a:pt x="26" y="21"/>
                  </a:cubicBezTo>
                  <a:cubicBezTo>
                    <a:pt x="27" y="17"/>
                    <a:pt x="27" y="14"/>
                    <a:pt x="25" y="13"/>
                  </a:cubicBezTo>
                  <a:cubicBezTo>
                    <a:pt x="24" y="12"/>
                    <a:pt x="22" y="11"/>
                    <a:pt x="21" y="11"/>
                  </a:cubicBezTo>
                  <a:lnTo>
                    <a:pt x="18" y="28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4" name="Freeform 136"/>
            <p:cNvSpPr>
              <a:spLocks/>
            </p:cNvSpPr>
            <p:nvPr/>
          </p:nvSpPr>
          <p:spPr bwMode="auto">
            <a:xfrm>
              <a:off x="4249" y="2903"/>
              <a:ext cx="93" cy="157"/>
            </a:xfrm>
            <a:custGeom>
              <a:avLst/>
              <a:gdLst>
                <a:gd name="T0" fmla="*/ 45 w 93"/>
                <a:gd name="T1" fmla="*/ 0 h 157"/>
                <a:gd name="T2" fmla="*/ 93 w 93"/>
                <a:gd name="T3" fmla="*/ 14 h 157"/>
                <a:gd name="T4" fmla="*/ 88 w 93"/>
                <a:gd name="T5" fmla="*/ 36 h 157"/>
                <a:gd name="T6" fmla="*/ 59 w 93"/>
                <a:gd name="T7" fmla="*/ 26 h 157"/>
                <a:gd name="T8" fmla="*/ 48 w 93"/>
                <a:gd name="T9" fmla="*/ 64 h 157"/>
                <a:gd name="T10" fmla="*/ 67 w 93"/>
                <a:gd name="T11" fmla="*/ 71 h 157"/>
                <a:gd name="T12" fmla="*/ 59 w 93"/>
                <a:gd name="T13" fmla="*/ 93 h 157"/>
                <a:gd name="T14" fmla="*/ 41 w 93"/>
                <a:gd name="T15" fmla="*/ 88 h 157"/>
                <a:gd name="T16" fmla="*/ 29 w 93"/>
                <a:gd name="T17" fmla="*/ 126 h 157"/>
                <a:gd name="T18" fmla="*/ 55 w 93"/>
                <a:gd name="T19" fmla="*/ 135 h 157"/>
                <a:gd name="T20" fmla="*/ 48 w 93"/>
                <a:gd name="T21" fmla="*/ 157 h 157"/>
                <a:gd name="T22" fmla="*/ 0 w 93"/>
                <a:gd name="T23" fmla="*/ 143 h 157"/>
                <a:gd name="T24" fmla="*/ 45 w 93"/>
                <a:gd name="T25" fmla="*/ 0 h 15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3" h="157">
                  <a:moveTo>
                    <a:pt x="45" y="0"/>
                  </a:moveTo>
                  <a:lnTo>
                    <a:pt x="93" y="14"/>
                  </a:lnTo>
                  <a:lnTo>
                    <a:pt x="88" y="36"/>
                  </a:lnTo>
                  <a:lnTo>
                    <a:pt x="59" y="26"/>
                  </a:lnTo>
                  <a:lnTo>
                    <a:pt x="48" y="64"/>
                  </a:lnTo>
                  <a:lnTo>
                    <a:pt x="67" y="71"/>
                  </a:lnTo>
                  <a:lnTo>
                    <a:pt x="59" y="93"/>
                  </a:lnTo>
                  <a:lnTo>
                    <a:pt x="41" y="88"/>
                  </a:lnTo>
                  <a:lnTo>
                    <a:pt x="29" y="126"/>
                  </a:lnTo>
                  <a:lnTo>
                    <a:pt x="55" y="135"/>
                  </a:lnTo>
                  <a:lnTo>
                    <a:pt x="48" y="157"/>
                  </a:lnTo>
                  <a:lnTo>
                    <a:pt x="0" y="143"/>
                  </a:lnTo>
                  <a:lnTo>
                    <a:pt x="45" y="0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5" name="Freeform 137"/>
            <p:cNvSpPr>
              <a:spLocks/>
            </p:cNvSpPr>
            <p:nvPr/>
          </p:nvSpPr>
          <p:spPr bwMode="auto">
            <a:xfrm>
              <a:off x="4318" y="2922"/>
              <a:ext cx="95" cy="154"/>
            </a:xfrm>
            <a:custGeom>
              <a:avLst/>
              <a:gdLst>
                <a:gd name="T0" fmla="*/ 28 w 95"/>
                <a:gd name="T1" fmla="*/ 21 h 154"/>
                <a:gd name="T2" fmla="*/ 38 w 95"/>
                <a:gd name="T3" fmla="*/ 0 h 154"/>
                <a:gd name="T4" fmla="*/ 95 w 95"/>
                <a:gd name="T5" fmla="*/ 24 h 154"/>
                <a:gd name="T6" fmla="*/ 88 w 95"/>
                <a:gd name="T7" fmla="*/ 43 h 154"/>
                <a:gd name="T8" fmla="*/ 69 w 95"/>
                <a:gd name="T9" fmla="*/ 36 h 154"/>
                <a:gd name="T10" fmla="*/ 21 w 95"/>
                <a:gd name="T11" fmla="*/ 154 h 154"/>
                <a:gd name="T12" fmla="*/ 0 w 95"/>
                <a:gd name="T13" fmla="*/ 145 h 154"/>
                <a:gd name="T14" fmla="*/ 47 w 95"/>
                <a:gd name="T15" fmla="*/ 29 h 154"/>
                <a:gd name="T16" fmla="*/ 28 w 95"/>
                <a:gd name="T17" fmla="*/ 21 h 1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95" h="154">
                  <a:moveTo>
                    <a:pt x="28" y="21"/>
                  </a:moveTo>
                  <a:lnTo>
                    <a:pt x="38" y="0"/>
                  </a:lnTo>
                  <a:lnTo>
                    <a:pt x="95" y="24"/>
                  </a:lnTo>
                  <a:lnTo>
                    <a:pt x="88" y="43"/>
                  </a:lnTo>
                  <a:lnTo>
                    <a:pt x="69" y="36"/>
                  </a:lnTo>
                  <a:lnTo>
                    <a:pt x="21" y="154"/>
                  </a:lnTo>
                  <a:lnTo>
                    <a:pt x="0" y="145"/>
                  </a:lnTo>
                  <a:lnTo>
                    <a:pt x="47" y="29"/>
                  </a:lnTo>
                  <a:lnTo>
                    <a:pt x="28" y="21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6" name="Freeform 138"/>
            <p:cNvSpPr>
              <a:spLocks/>
            </p:cNvSpPr>
            <p:nvPr/>
          </p:nvSpPr>
          <p:spPr bwMode="auto">
            <a:xfrm>
              <a:off x="4377" y="2948"/>
              <a:ext cx="102" cy="155"/>
            </a:xfrm>
            <a:custGeom>
              <a:avLst/>
              <a:gdLst>
                <a:gd name="T0" fmla="*/ 36 w 102"/>
                <a:gd name="T1" fmla="*/ 22 h 155"/>
                <a:gd name="T2" fmla="*/ 45 w 102"/>
                <a:gd name="T3" fmla="*/ 0 h 155"/>
                <a:gd name="T4" fmla="*/ 102 w 102"/>
                <a:gd name="T5" fmla="*/ 29 h 155"/>
                <a:gd name="T6" fmla="*/ 93 w 102"/>
                <a:gd name="T7" fmla="*/ 50 h 155"/>
                <a:gd name="T8" fmla="*/ 74 w 102"/>
                <a:gd name="T9" fmla="*/ 41 h 155"/>
                <a:gd name="T10" fmla="*/ 19 w 102"/>
                <a:gd name="T11" fmla="*/ 155 h 155"/>
                <a:gd name="T12" fmla="*/ 0 w 102"/>
                <a:gd name="T13" fmla="*/ 145 h 155"/>
                <a:gd name="T14" fmla="*/ 55 w 102"/>
                <a:gd name="T15" fmla="*/ 31 h 155"/>
                <a:gd name="T16" fmla="*/ 36 w 102"/>
                <a:gd name="T17" fmla="*/ 22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02" h="155">
                  <a:moveTo>
                    <a:pt x="36" y="22"/>
                  </a:moveTo>
                  <a:lnTo>
                    <a:pt x="45" y="0"/>
                  </a:lnTo>
                  <a:lnTo>
                    <a:pt x="102" y="29"/>
                  </a:lnTo>
                  <a:lnTo>
                    <a:pt x="93" y="50"/>
                  </a:lnTo>
                  <a:lnTo>
                    <a:pt x="74" y="41"/>
                  </a:lnTo>
                  <a:lnTo>
                    <a:pt x="19" y="155"/>
                  </a:lnTo>
                  <a:lnTo>
                    <a:pt x="0" y="145"/>
                  </a:lnTo>
                  <a:lnTo>
                    <a:pt x="55" y="31"/>
                  </a:lnTo>
                  <a:lnTo>
                    <a:pt x="36" y="22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7" name="Freeform 139"/>
            <p:cNvSpPr>
              <a:spLocks/>
            </p:cNvSpPr>
            <p:nvPr/>
          </p:nvSpPr>
          <p:spPr bwMode="auto">
            <a:xfrm>
              <a:off x="4420" y="2986"/>
              <a:ext cx="118" cy="155"/>
            </a:xfrm>
            <a:custGeom>
              <a:avLst/>
              <a:gdLst>
                <a:gd name="T0" fmla="*/ 76 w 118"/>
                <a:gd name="T1" fmla="*/ 0 h 155"/>
                <a:gd name="T2" fmla="*/ 118 w 118"/>
                <a:gd name="T3" fmla="*/ 24 h 155"/>
                <a:gd name="T4" fmla="*/ 106 w 118"/>
                <a:gd name="T5" fmla="*/ 43 h 155"/>
                <a:gd name="T6" fmla="*/ 83 w 118"/>
                <a:gd name="T7" fmla="*/ 29 h 155"/>
                <a:gd name="T8" fmla="*/ 64 w 118"/>
                <a:gd name="T9" fmla="*/ 64 h 155"/>
                <a:gd name="T10" fmla="*/ 80 w 118"/>
                <a:gd name="T11" fmla="*/ 74 h 155"/>
                <a:gd name="T12" fmla="*/ 69 w 118"/>
                <a:gd name="T13" fmla="*/ 95 h 155"/>
                <a:gd name="T14" fmla="*/ 52 w 118"/>
                <a:gd name="T15" fmla="*/ 86 h 155"/>
                <a:gd name="T16" fmla="*/ 31 w 118"/>
                <a:gd name="T17" fmla="*/ 119 h 155"/>
                <a:gd name="T18" fmla="*/ 54 w 118"/>
                <a:gd name="T19" fmla="*/ 133 h 155"/>
                <a:gd name="T20" fmla="*/ 42 w 118"/>
                <a:gd name="T21" fmla="*/ 155 h 155"/>
                <a:gd name="T22" fmla="*/ 0 w 118"/>
                <a:gd name="T23" fmla="*/ 128 h 155"/>
                <a:gd name="T24" fmla="*/ 76 w 118"/>
                <a:gd name="T25" fmla="*/ 0 h 1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18" h="155">
                  <a:moveTo>
                    <a:pt x="76" y="0"/>
                  </a:moveTo>
                  <a:lnTo>
                    <a:pt x="118" y="24"/>
                  </a:lnTo>
                  <a:lnTo>
                    <a:pt x="106" y="43"/>
                  </a:lnTo>
                  <a:lnTo>
                    <a:pt x="83" y="29"/>
                  </a:lnTo>
                  <a:lnTo>
                    <a:pt x="64" y="64"/>
                  </a:lnTo>
                  <a:lnTo>
                    <a:pt x="80" y="74"/>
                  </a:lnTo>
                  <a:lnTo>
                    <a:pt x="69" y="95"/>
                  </a:lnTo>
                  <a:lnTo>
                    <a:pt x="52" y="86"/>
                  </a:lnTo>
                  <a:lnTo>
                    <a:pt x="31" y="119"/>
                  </a:lnTo>
                  <a:lnTo>
                    <a:pt x="54" y="133"/>
                  </a:lnTo>
                  <a:lnTo>
                    <a:pt x="42" y="155"/>
                  </a:lnTo>
                  <a:lnTo>
                    <a:pt x="0" y="128"/>
                  </a:lnTo>
                  <a:lnTo>
                    <a:pt x="76" y="0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8" name="Freeform 140"/>
            <p:cNvSpPr>
              <a:spLocks noEditPoints="1"/>
            </p:cNvSpPr>
            <p:nvPr/>
          </p:nvSpPr>
          <p:spPr bwMode="auto">
            <a:xfrm>
              <a:off x="4472" y="3022"/>
              <a:ext cx="123" cy="157"/>
            </a:xfrm>
            <a:custGeom>
              <a:avLst/>
              <a:gdLst>
                <a:gd name="T0" fmla="*/ 13 w 52"/>
                <a:gd name="T1" fmla="*/ 61 h 66"/>
                <a:gd name="T2" fmla="*/ 24 w 52"/>
                <a:gd name="T3" fmla="*/ 36 h 66"/>
                <a:gd name="T4" fmla="*/ 22 w 52"/>
                <a:gd name="T5" fmla="*/ 35 h 66"/>
                <a:gd name="T6" fmla="*/ 7 w 52"/>
                <a:gd name="T7" fmla="*/ 57 h 66"/>
                <a:gd name="T8" fmla="*/ 0 w 52"/>
                <a:gd name="T9" fmla="*/ 52 h 66"/>
                <a:gd name="T10" fmla="*/ 35 w 52"/>
                <a:gd name="T11" fmla="*/ 0 h 66"/>
                <a:gd name="T12" fmla="*/ 43 w 52"/>
                <a:gd name="T13" fmla="*/ 5 h 66"/>
                <a:gd name="T14" fmla="*/ 46 w 52"/>
                <a:gd name="T15" fmla="*/ 29 h 66"/>
                <a:gd name="T16" fmla="*/ 33 w 52"/>
                <a:gd name="T17" fmla="*/ 38 h 66"/>
                <a:gd name="T18" fmla="*/ 21 w 52"/>
                <a:gd name="T19" fmla="*/ 66 h 66"/>
                <a:gd name="T20" fmla="*/ 13 w 52"/>
                <a:gd name="T21" fmla="*/ 61 h 66"/>
                <a:gd name="T22" fmla="*/ 27 w 52"/>
                <a:gd name="T23" fmla="*/ 28 h 66"/>
                <a:gd name="T24" fmla="*/ 32 w 52"/>
                <a:gd name="T25" fmla="*/ 29 h 66"/>
                <a:gd name="T26" fmla="*/ 38 w 52"/>
                <a:gd name="T27" fmla="*/ 24 h 66"/>
                <a:gd name="T28" fmla="*/ 41 w 52"/>
                <a:gd name="T29" fmla="*/ 16 h 66"/>
                <a:gd name="T30" fmla="*/ 38 w 52"/>
                <a:gd name="T31" fmla="*/ 13 h 66"/>
                <a:gd name="T32" fmla="*/ 27 w 52"/>
                <a:gd name="T33" fmla="*/ 28 h 6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52" h="66">
                  <a:moveTo>
                    <a:pt x="13" y="61"/>
                  </a:moveTo>
                  <a:cubicBezTo>
                    <a:pt x="24" y="36"/>
                    <a:pt x="24" y="36"/>
                    <a:pt x="24" y="36"/>
                  </a:cubicBezTo>
                  <a:cubicBezTo>
                    <a:pt x="22" y="35"/>
                    <a:pt x="22" y="35"/>
                    <a:pt x="22" y="35"/>
                  </a:cubicBezTo>
                  <a:cubicBezTo>
                    <a:pt x="7" y="57"/>
                    <a:pt x="7" y="57"/>
                    <a:pt x="7" y="57"/>
                  </a:cubicBezTo>
                  <a:cubicBezTo>
                    <a:pt x="0" y="52"/>
                    <a:pt x="0" y="52"/>
                    <a:pt x="0" y="52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43" y="5"/>
                    <a:pt x="43" y="5"/>
                    <a:pt x="43" y="5"/>
                  </a:cubicBezTo>
                  <a:cubicBezTo>
                    <a:pt x="52" y="11"/>
                    <a:pt x="52" y="19"/>
                    <a:pt x="46" y="29"/>
                  </a:cubicBezTo>
                  <a:cubicBezTo>
                    <a:pt x="42" y="34"/>
                    <a:pt x="38" y="38"/>
                    <a:pt x="33" y="38"/>
                  </a:cubicBezTo>
                  <a:cubicBezTo>
                    <a:pt x="21" y="66"/>
                    <a:pt x="21" y="66"/>
                    <a:pt x="21" y="66"/>
                  </a:cubicBezTo>
                  <a:lnTo>
                    <a:pt x="13" y="61"/>
                  </a:lnTo>
                  <a:close/>
                  <a:moveTo>
                    <a:pt x="27" y="28"/>
                  </a:moveTo>
                  <a:cubicBezTo>
                    <a:pt x="28" y="29"/>
                    <a:pt x="30" y="30"/>
                    <a:pt x="32" y="29"/>
                  </a:cubicBezTo>
                  <a:cubicBezTo>
                    <a:pt x="33" y="29"/>
                    <a:pt x="36" y="28"/>
                    <a:pt x="38" y="24"/>
                  </a:cubicBezTo>
                  <a:cubicBezTo>
                    <a:pt x="41" y="21"/>
                    <a:pt x="41" y="18"/>
                    <a:pt x="41" y="16"/>
                  </a:cubicBezTo>
                  <a:cubicBezTo>
                    <a:pt x="40" y="14"/>
                    <a:pt x="39" y="13"/>
                    <a:pt x="38" y="13"/>
                  </a:cubicBezTo>
                  <a:lnTo>
                    <a:pt x="27" y="28"/>
                  </a:lnTo>
                  <a:close/>
                </a:path>
              </a:pathLst>
            </a:custGeom>
            <a:solidFill>
              <a:srgbClr val="D2E0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39" name="Freeform 141"/>
            <p:cNvSpPr>
              <a:spLocks noEditPoints="1"/>
            </p:cNvSpPr>
            <p:nvPr/>
          </p:nvSpPr>
          <p:spPr bwMode="auto">
            <a:xfrm>
              <a:off x="4747" y="3359"/>
              <a:ext cx="149" cy="114"/>
            </a:xfrm>
            <a:custGeom>
              <a:avLst/>
              <a:gdLst>
                <a:gd name="T0" fmla="*/ 0 w 63"/>
                <a:gd name="T1" fmla="*/ 30 h 48"/>
                <a:gd name="T2" fmla="*/ 55 w 63"/>
                <a:gd name="T3" fmla="*/ 0 h 48"/>
                <a:gd name="T4" fmla="*/ 59 w 63"/>
                <a:gd name="T5" fmla="*/ 7 h 48"/>
                <a:gd name="T6" fmla="*/ 62 w 63"/>
                <a:gd name="T7" fmla="*/ 20 h 48"/>
                <a:gd name="T8" fmla="*/ 53 w 63"/>
                <a:gd name="T9" fmla="*/ 30 h 48"/>
                <a:gd name="T10" fmla="*/ 46 w 63"/>
                <a:gd name="T11" fmla="*/ 32 h 48"/>
                <a:gd name="T12" fmla="*/ 38 w 63"/>
                <a:gd name="T13" fmla="*/ 31 h 48"/>
                <a:gd name="T14" fmla="*/ 34 w 63"/>
                <a:gd name="T15" fmla="*/ 40 h 48"/>
                <a:gd name="T16" fmla="*/ 28 w 63"/>
                <a:gd name="T17" fmla="*/ 44 h 48"/>
                <a:gd name="T18" fmla="*/ 16 w 63"/>
                <a:gd name="T19" fmla="*/ 47 h 48"/>
                <a:gd name="T20" fmla="*/ 5 w 63"/>
                <a:gd name="T21" fmla="*/ 40 h 48"/>
                <a:gd name="T22" fmla="*/ 0 w 63"/>
                <a:gd name="T23" fmla="*/ 30 h 48"/>
                <a:gd name="T24" fmla="*/ 12 w 63"/>
                <a:gd name="T25" fmla="*/ 34 h 48"/>
                <a:gd name="T26" fmla="*/ 15 w 63"/>
                <a:gd name="T27" fmla="*/ 37 h 48"/>
                <a:gd name="T28" fmla="*/ 24 w 63"/>
                <a:gd name="T29" fmla="*/ 35 h 48"/>
                <a:gd name="T30" fmla="*/ 31 w 63"/>
                <a:gd name="T31" fmla="*/ 29 h 48"/>
                <a:gd name="T32" fmla="*/ 29 w 63"/>
                <a:gd name="T33" fmla="*/ 25 h 48"/>
                <a:gd name="T34" fmla="*/ 12 w 63"/>
                <a:gd name="T35" fmla="*/ 34 h 48"/>
                <a:gd name="T36" fmla="*/ 37 w 63"/>
                <a:gd name="T37" fmla="*/ 20 h 48"/>
                <a:gd name="T38" fmla="*/ 40 w 63"/>
                <a:gd name="T39" fmla="*/ 24 h 48"/>
                <a:gd name="T40" fmla="*/ 48 w 63"/>
                <a:gd name="T41" fmla="*/ 22 h 48"/>
                <a:gd name="T42" fmla="*/ 53 w 63"/>
                <a:gd name="T43" fmla="*/ 17 h 48"/>
                <a:gd name="T44" fmla="*/ 52 w 63"/>
                <a:gd name="T45" fmla="*/ 12 h 48"/>
                <a:gd name="T46" fmla="*/ 37 w 63"/>
                <a:gd name="T47" fmla="*/ 20 h 4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</a:cxnLst>
              <a:rect l="0" t="0" r="r" b="b"/>
              <a:pathLst>
                <a:path w="63" h="48">
                  <a:moveTo>
                    <a:pt x="0" y="30"/>
                  </a:moveTo>
                  <a:cubicBezTo>
                    <a:pt x="55" y="0"/>
                    <a:pt x="55" y="0"/>
                    <a:pt x="55" y="0"/>
                  </a:cubicBezTo>
                  <a:cubicBezTo>
                    <a:pt x="59" y="7"/>
                    <a:pt x="59" y="7"/>
                    <a:pt x="59" y="7"/>
                  </a:cubicBezTo>
                  <a:cubicBezTo>
                    <a:pt x="62" y="12"/>
                    <a:pt x="63" y="16"/>
                    <a:pt x="62" y="20"/>
                  </a:cubicBezTo>
                  <a:cubicBezTo>
                    <a:pt x="61" y="24"/>
                    <a:pt x="58" y="27"/>
                    <a:pt x="53" y="30"/>
                  </a:cubicBezTo>
                  <a:cubicBezTo>
                    <a:pt x="50" y="31"/>
                    <a:pt x="48" y="32"/>
                    <a:pt x="46" y="32"/>
                  </a:cubicBezTo>
                  <a:cubicBezTo>
                    <a:pt x="43" y="32"/>
                    <a:pt x="41" y="32"/>
                    <a:pt x="38" y="31"/>
                  </a:cubicBezTo>
                  <a:cubicBezTo>
                    <a:pt x="38" y="34"/>
                    <a:pt x="37" y="36"/>
                    <a:pt x="34" y="40"/>
                  </a:cubicBezTo>
                  <a:cubicBezTo>
                    <a:pt x="33" y="41"/>
                    <a:pt x="31" y="43"/>
                    <a:pt x="28" y="44"/>
                  </a:cubicBezTo>
                  <a:cubicBezTo>
                    <a:pt x="24" y="46"/>
                    <a:pt x="20" y="48"/>
                    <a:pt x="16" y="47"/>
                  </a:cubicBezTo>
                  <a:cubicBezTo>
                    <a:pt x="12" y="47"/>
                    <a:pt x="8" y="45"/>
                    <a:pt x="5" y="40"/>
                  </a:cubicBezTo>
                  <a:lnTo>
                    <a:pt x="0" y="30"/>
                  </a:lnTo>
                  <a:close/>
                  <a:moveTo>
                    <a:pt x="12" y="34"/>
                  </a:moveTo>
                  <a:cubicBezTo>
                    <a:pt x="13" y="35"/>
                    <a:pt x="14" y="36"/>
                    <a:pt x="15" y="37"/>
                  </a:cubicBezTo>
                  <a:cubicBezTo>
                    <a:pt x="17" y="38"/>
                    <a:pt x="20" y="38"/>
                    <a:pt x="24" y="35"/>
                  </a:cubicBezTo>
                  <a:cubicBezTo>
                    <a:pt x="29" y="33"/>
                    <a:pt x="30" y="31"/>
                    <a:pt x="31" y="29"/>
                  </a:cubicBezTo>
                  <a:cubicBezTo>
                    <a:pt x="31" y="27"/>
                    <a:pt x="30" y="25"/>
                    <a:pt x="29" y="25"/>
                  </a:cubicBezTo>
                  <a:lnTo>
                    <a:pt x="12" y="34"/>
                  </a:lnTo>
                  <a:close/>
                  <a:moveTo>
                    <a:pt x="37" y="20"/>
                  </a:moveTo>
                  <a:cubicBezTo>
                    <a:pt x="37" y="21"/>
                    <a:pt x="38" y="23"/>
                    <a:pt x="40" y="24"/>
                  </a:cubicBezTo>
                  <a:cubicBezTo>
                    <a:pt x="41" y="25"/>
                    <a:pt x="44" y="25"/>
                    <a:pt x="48" y="22"/>
                  </a:cubicBezTo>
                  <a:cubicBezTo>
                    <a:pt x="51" y="20"/>
                    <a:pt x="53" y="18"/>
                    <a:pt x="53" y="17"/>
                  </a:cubicBezTo>
                  <a:cubicBezTo>
                    <a:pt x="53" y="15"/>
                    <a:pt x="52" y="13"/>
                    <a:pt x="52" y="12"/>
                  </a:cubicBezTo>
                  <a:lnTo>
                    <a:pt x="37" y="20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0" name="Freeform 142"/>
            <p:cNvSpPr>
              <a:spLocks/>
            </p:cNvSpPr>
            <p:nvPr/>
          </p:nvSpPr>
          <p:spPr bwMode="auto">
            <a:xfrm>
              <a:off x="4780" y="3433"/>
              <a:ext cx="156" cy="107"/>
            </a:xfrm>
            <a:custGeom>
              <a:avLst/>
              <a:gdLst>
                <a:gd name="T0" fmla="*/ 137 w 156"/>
                <a:gd name="T1" fmla="*/ 0 h 107"/>
                <a:gd name="T2" fmla="*/ 156 w 156"/>
                <a:gd name="T3" fmla="*/ 45 h 107"/>
                <a:gd name="T4" fmla="*/ 137 w 156"/>
                <a:gd name="T5" fmla="*/ 55 h 107"/>
                <a:gd name="T6" fmla="*/ 126 w 156"/>
                <a:gd name="T7" fmla="*/ 28 h 107"/>
                <a:gd name="T8" fmla="*/ 90 w 156"/>
                <a:gd name="T9" fmla="*/ 45 h 107"/>
                <a:gd name="T10" fmla="*/ 97 w 156"/>
                <a:gd name="T11" fmla="*/ 64 h 107"/>
                <a:gd name="T12" fmla="*/ 76 w 156"/>
                <a:gd name="T13" fmla="*/ 74 h 107"/>
                <a:gd name="T14" fmla="*/ 66 w 156"/>
                <a:gd name="T15" fmla="*/ 55 h 107"/>
                <a:gd name="T16" fmla="*/ 31 w 156"/>
                <a:gd name="T17" fmla="*/ 71 h 107"/>
                <a:gd name="T18" fmla="*/ 40 w 156"/>
                <a:gd name="T19" fmla="*/ 97 h 107"/>
                <a:gd name="T20" fmla="*/ 21 w 156"/>
                <a:gd name="T21" fmla="*/ 107 h 107"/>
                <a:gd name="T22" fmla="*/ 0 w 156"/>
                <a:gd name="T23" fmla="*/ 62 h 107"/>
                <a:gd name="T24" fmla="*/ 137 w 156"/>
                <a:gd name="T25" fmla="*/ 0 h 10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6" h="107">
                  <a:moveTo>
                    <a:pt x="137" y="0"/>
                  </a:moveTo>
                  <a:lnTo>
                    <a:pt x="156" y="45"/>
                  </a:lnTo>
                  <a:lnTo>
                    <a:pt x="137" y="55"/>
                  </a:lnTo>
                  <a:lnTo>
                    <a:pt x="126" y="28"/>
                  </a:lnTo>
                  <a:lnTo>
                    <a:pt x="90" y="45"/>
                  </a:lnTo>
                  <a:lnTo>
                    <a:pt x="97" y="64"/>
                  </a:lnTo>
                  <a:lnTo>
                    <a:pt x="76" y="74"/>
                  </a:lnTo>
                  <a:lnTo>
                    <a:pt x="66" y="55"/>
                  </a:lnTo>
                  <a:lnTo>
                    <a:pt x="31" y="71"/>
                  </a:lnTo>
                  <a:lnTo>
                    <a:pt x="40" y="97"/>
                  </a:lnTo>
                  <a:lnTo>
                    <a:pt x="21" y="107"/>
                  </a:lnTo>
                  <a:lnTo>
                    <a:pt x="0" y="62"/>
                  </a:lnTo>
                  <a:lnTo>
                    <a:pt x="137" y="0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1" name="Freeform 143"/>
            <p:cNvSpPr>
              <a:spLocks/>
            </p:cNvSpPr>
            <p:nvPr/>
          </p:nvSpPr>
          <p:spPr bwMode="auto">
            <a:xfrm>
              <a:off x="4808" y="3504"/>
              <a:ext cx="152" cy="93"/>
            </a:xfrm>
            <a:custGeom>
              <a:avLst/>
              <a:gdLst>
                <a:gd name="T0" fmla="*/ 47 w 64"/>
                <a:gd name="T1" fmla="*/ 17 h 39"/>
                <a:gd name="T2" fmla="*/ 52 w 64"/>
                <a:gd name="T3" fmla="*/ 15 h 39"/>
                <a:gd name="T4" fmla="*/ 54 w 64"/>
                <a:gd name="T5" fmla="*/ 11 h 39"/>
                <a:gd name="T6" fmla="*/ 47 w 64"/>
                <a:gd name="T7" fmla="*/ 10 h 39"/>
                <a:gd name="T8" fmla="*/ 42 w 64"/>
                <a:gd name="T9" fmla="*/ 15 h 39"/>
                <a:gd name="T10" fmla="*/ 36 w 64"/>
                <a:gd name="T11" fmla="*/ 22 h 39"/>
                <a:gd name="T12" fmla="*/ 29 w 64"/>
                <a:gd name="T13" fmla="*/ 31 h 39"/>
                <a:gd name="T14" fmla="*/ 21 w 64"/>
                <a:gd name="T15" fmla="*/ 36 h 39"/>
                <a:gd name="T16" fmla="*/ 10 w 64"/>
                <a:gd name="T17" fmla="*/ 38 h 39"/>
                <a:gd name="T18" fmla="*/ 2 w 64"/>
                <a:gd name="T19" fmla="*/ 30 h 39"/>
                <a:gd name="T20" fmla="*/ 3 w 64"/>
                <a:gd name="T21" fmla="*/ 17 h 39"/>
                <a:gd name="T22" fmla="*/ 14 w 64"/>
                <a:gd name="T23" fmla="*/ 11 h 39"/>
                <a:gd name="T24" fmla="*/ 18 w 64"/>
                <a:gd name="T25" fmla="*/ 19 h 39"/>
                <a:gd name="T26" fmla="*/ 12 w 64"/>
                <a:gd name="T27" fmla="*/ 22 h 39"/>
                <a:gd name="T28" fmla="*/ 10 w 64"/>
                <a:gd name="T29" fmla="*/ 27 h 39"/>
                <a:gd name="T30" fmla="*/ 17 w 64"/>
                <a:gd name="T31" fmla="*/ 28 h 39"/>
                <a:gd name="T32" fmla="*/ 23 w 64"/>
                <a:gd name="T33" fmla="*/ 23 h 39"/>
                <a:gd name="T34" fmla="*/ 26 w 64"/>
                <a:gd name="T35" fmla="*/ 20 h 39"/>
                <a:gd name="T36" fmla="*/ 32 w 64"/>
                <a:gd name="T37" fmla="*/ 12 h 39"/>
                <a:gd name="T38" fmla="*/ 40 w 64"/>
                <a:gd name="T39" fmla="*/ 4 h 39"/>
                <a:gd name="T40" fmla="*/ 44 w 64"/>
                <a:gd name="T41" fmla="*/ 1 h 39"/>
                <a:gd name="T42" fmla="*/ 54 w 64"/>
                <a:gd name="T43" fmla="*/ 1 h 39"/>
                <a:gd name="T44" fmla="*/ 62 w 64"/>
                <a:gd name="T45" fmla="*/ 8 h 39"/>
                <a:gd name="T46" fmla="*/ 60 w 64"/>
                <a:gd name="T47" fmla="*/ 20 h 39"/>
                <a:gd name="T48" fmla="*/ 51 w 64"/>
                <a:gd name="T49" fmla="*/ 26 h 39"/>
                <a:gd name="T50" fmla="*/ 47 w 64"/>
                <a:gd name="T51" fmla="*/ 17 h 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</a:cxnLst>
              <a:rect l="0" t="0" r="r" b="b"/>
              <a:pathLst>
                <a:path w="64" h="39">
                  <a:moveTo>
                    <a:pt x="47" y="17"/>
                  </a:moveTo>
                  <a:cubicBezTo>
                    <a:pt x="49" y="17"/>
                    <a:pt x="51" y="16"/>
                    <a:pt x="52" y="15"/>
                  </a:cubicBezTo>
                  <a:cubicBezTo>
                    <a:pt x="54" y="14"/>
                    <a:pt x="55" y="12"/>
                    <a:pt x="54" y="11"/>
                  </a:cubicBezTo>
                  <a:cubicBezTo>
                    <a:pt x="53" y="9"/>
                    <a:pt x="51" y="9"/>
                    <a:pt x="47" y="10"/>
                  </a:cubicBezTo>
                  <a:cubicBezTo>
                    <a:pt x="45" y="11"/>
                    <a:pt x="43" y="12"/>
                    <a:pt x="42" y="15"/>
                  </a:cubicBezTo>
                  <a:cubicBezTo>
                    <a:pt x="40" y="17"/>
                    <a:pt x="38" y="19"/>
                    <a:pt x="36" y="22"/>
                  </a:cubicBezTo>
                  <a:cubicBezTo>
                    <a:pt x="34" y="25"/>
                    <a:pt x="32" y="28"/>
                    <a:pt x="29" y="31"/>
                  </a:cubicBezTo>
                  <a:cubicBezTo>
                    <a:pt x="27" y="33"/>
                    <a:pt x="24" y="35"/>
                    <a:pt x="21" y="36"/>
                  </a:cubicBezTo>
                  <a:cubicBezTo>
                    <a:pt x="17" y="38"/>
                    <a:pt x="13" y="39"/>
                    <a:pt x="10" y="38"/>
                  </a:cubicBezTo>
                  <a:cubicBezTo>
                    <a:pt x="6" y="37"/>
                    <a:pt x="3" y="35"/>
                    <a:pt x="2" y="30"/>
                  </a:cubicBezTo>
                  <a:cubicBezTo>
                    <a:pt x="0" y="24"/>
                    <a:pt x="1" y="20"/>
                    <a:pt x="3" y="17"/>
                  </a:cubicBezTo>
                  <a:cubicBezTo>
                    <a:pt x="6" y="14"/>
                    <a:pt x="10" y="13"/>
                    <a:pt x="14" y="11"/>
                  </a:cubicBezTo>
                  <a:cubicBezTo>
                    <a:pt x="18" y="19"/>
                    <a:pt x="18" y="19"/>
                    <a:pt x="18" y="19"/>
                  </a:cubicBezTo>
                  <a:cubicBezTo>
                    <a:pt x="16" y="20"/>
                    <a:pt x="13" y="21"/>
                    <a:pt x="12" y="22"/>
                  </a:cubicBezTo>
                  <a:cubicBezTo>
                    <a:pt x="10" y="24"/>
                    <a:pt x="9" y="25"/>
                    <a:pt x="10" y="27"/>
                  </a:cubicBezTo>
                  <a:cubicBezTo>
                    <a:pt x="10" y="29"/>
                    <a:pt x="14" y="29"/>
                    <a:pt x="17" y="28"/>
                  </a:cubicBezTo>
                  <a:cubicBezTo>
                    <a:pt x="19" y="27"/>
                    <a:pt x="21" y="26"/>
                    <a:pt x="23" y="23"/>
                  </a:cubicBezTo>
                  <a:cubicBezTo>
                    <a:pt x="24" y="22"/>
                    <a:pt x="25" y="21"/>
                    <a:pt x="26" y="20"/>
                  </a:cubicBezTo>
                  <a:cubicBezTo>
                    <a:pt x="28" y="17"/>
                    <a:pt x="30" y="15"/>
                    <a:pt x="32" y="12"/>
                  </a:cubicBezTo>
                  <a:cubicBezTo>
                    <a:pt x="34" y="9"/>
                    <a:pt x="37" y="6"/>
                    <a:pt x="40" y="4"/>
                  </a:cubicBezTo>
                  <a:cubicBezTo>
                    <a:pt x="41" y="3"/>
                    <a:pt x="42" y="2"/>
                    <a:pt x="44" y="1"/>
                  </a:cubicBezTo>
                  <a:cubicBezTo>
                    <a:pt x="47" y="0"/>
                    <a:pt x="51" y="0"/>
                    <a:pt x="54" y="1"/>
                  </a:cubicBezTo>
                  <a:cubicBezTo>
                    <a:pt x="58" y="2"/>
                    <a:pt x="60" y="4"/>
                    <a:pt x="62" y="8"/>
                  </a:cubicBezTo>
                  <a:cubicBezTo>
                    <a:pt x="64" y="13"/>
                    <a:pt x="63" y="17"/>
                    <a:pt x="60" y="20"/>
                  </a:cubicBezTo>
                  <a:cubicBezTo>
                    <a:pt x="58" y="23"/>
                    <a:pt x="54" y="24"/>
                    <a:pt x="51" y="26"/>
                  </a:cubicBezTo>
                  <a:lnTo>
                    <a:pt x="47" y="17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  <p:sp>
          <p:nvSpPr>
            <p:cNvPr id="1042" name="Freeform 144"/>
            <p:cNvSpPr>
              <a:spLocks/>
            </p:cNvSpPr>
            <p:nvPr/>
          </p:nvSpPr>
          <p:spPr bwMode="auto">
            <a:xfrm>
              <a:off x="4830" y="3564"/>
              <a:ext cx="156" cy="80"/>
            </a:xfrm>
            <a:custGeom>
              <a:avLst/>
              <a:gdLst>
                <a:gd name="T0" fmla="*/ 116 w 156"/>
                <a:gd name="T1" fmla="*/ 7 h 80"/>
                <a:gd name="T2" fmla="*/ 137 w 156"/>
                <a:gd name="T3" fmla="*/ 0 h 80"/>
                <a:gd name="T4" fmla="*/ 156 w 156"/>
                <a:gd name="T5" fmla="*/ 61 h 80"/>
                <a:gd name="T6" fmla="*/ 132 w 156"/>
                <a:gd name="T7" fmla="*/ 66 h 80"/>
                <a:gd name="T8" fmla="*/ 128 w 156"/>
                <a:gd name="T9" fmla="*/ 47 h 80"/>
                <a:gd name="T10" fmla="*/ 7 w 156"/>
                <a:gd name="T11" fmla="*/ 80 h 80"/>
                <a:gd name="T12" fmla="*/ 0 w 156"/>
                <a:gd name="T13" fmla="*/ 59 h 80"/>
                <a:gd name="T14" fmla="*/ 123 w 156"/>
                <a:gd name="T15" fmla="*/ 26 h 80"/>
                <a:gd name="T16" fmla="*/ 116 w 156"/>
                <a:gd name="T17" fmla="*/ 7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80">
                  <a:moveTo>
                    <a:pt x="116" y="7"/>
                  </a:moveTo>
                  <a:lnTo>
                    <a:pt x="137" y="0"/>
                  </a:lnTo>
                  <a:lnTo>
                    <a:pt x="156" y="61"/>
                  </a:lnTo>
                  <a:lnTo>
                    <a:pt x="132" y="66"/>
                  </a:lnTo>
                  <a:lnTo>
                    <a:pt x="128" y="47"/>
                  </a:lnTo>
                  <a:lnTo>
                    <a:pt x="7" y="80"/>
                  </a:lnTo>
                  <a:lnTo>
                    <a:pt x="0" y="59"/>
                  </a:lnTo>
                  <a:lnTo>
                    <a:pt x="123" y="26"/>
                  </a:lnTo>
                  <a:lnTo>
                    <a:pt x="116" y="7"/>
                  </a:lnTo>
                  <a:close/>
                </a:path>
              </a:pathLst>
            </a:custGeom>
            <a:solidFill>
              <a:srgbClr val="B1E3F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endParaRPr lang="en-US" dirty="0"/>
            </a:p>
          </p:txBody>
        </p:sp>
      </p:grpSp>
      <p:pic>
        <p:nvPicPr>
          <p:cNvPr id="1045" name="needle_pointer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483769">
            <a:off x="3928856" y="2416414"/>
            <a:ext cx="4425434" cy="4425434"/>
          </a:xfrm>
          <a:prstGeom prst="rect">
            <a:avLst/>
          </a:prstGeom>
        </p:spPr>
      </p:pic>
      <p:sp>
        <p:nvSpPr>
          <p:cNvPr id="45" name="TextBox 44"/>
          <p:cNvSpPr txBox="1"/>
          <p:nvPr/>
        </p:nvSpPr>
        <p:spPr>
          <a:xfrm>
            <a:off x="3723798" y="152401"/>
            <a:ext cx="496300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+mn-lt"/>
              </a:rPr>
              <a:t>Analyze </a:t>
            </a:r>
            <a:endParaRPr lang="en-US" sz="2400" dirty="0">
              <a:latin typeface="+mn-lt"/>
            </a:endParaRPr>
          </a:p>
        </p:txBody>
      </p:sp>
      <p:pic>
        <p:nvPicPr>
          <p:cNvPr id="46" name="fair_hand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7" y="2971524"/>
            <a:ext cx="1152643" cy="1091024"/>
          </a:xfrm>
          <a:prstGeom prst="rect">
            <a:avLst/>
          </a:prstGeom>
        </p:spPr>
      </p:pic>
      <p:sp>
        <p:nvSpPr>
          <p:cNvPr id="47" name="TextBox 46"/>
          <p:cNvSpPr txBox="1"/>
          <p:nvPr/>
        </p:nvSpPr>
        <p:spPr>
          <a:xfrm>
            <a:off x="945066" y="2994772"/>
            <a:ext cx="224653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latin typeface="Century Gothic" panose="020B0502020202020204" pitchFamily="34" charset="0"/>
              </a:rPr>
              <a:t>FAIR </a:t>
            </a:r>
          </a:p>
          <a:p>
            <a:pPr algn="ctr"/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Could we use improvement</a:t>
            </a:r>
          </a:p>
          <a:p>
            <a:pPr algn="ctr"/>
            <a:r>
              <a:rPr lang="en-US" sz="1400" b="1" dirty="0">
                <a:solidFill>
                  <a:schemeClr val="accent4">
                    <a:lumMod val="20000"/>
                    <a:lumOff val="80000"/>
                  </a:schemeClr>
                </a:solidFill>
                <a:latin typeface="Century Gothic" panose="020B0502020202020204" pitchFamily="34" charset="0"/>
              </a:rPr>
              <a:t>from here on out.</a:t>
            </a:r>
            <a:endParaRPr lang="en-US" sz="1400" dirty="0">
              <a:solidFill>
                <a:schemeClr val="accent4">
                  <a:lumMod val="20000"/>
                  <a:lumOff val="80000"/>
                </a:schemeClr>
              </a:solidFill>
              <a:latin typeface="Century Gothic" panose="020B0502020202020204" pitchFamily="34" charset="0"/>
            </a:endParaRPr>
          </a:p>
        </p:txBody>
      </p:sp>
      <p:pic>
        <p:nvPicPr>
          <p:cNvPr id="48" name="Picture 4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6505" y="5459983"/>
            <a:ext cx="2791323" cy="721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3667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3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3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3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3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Rot by="2880000">
                                      <p:cBhvr>
                                        <p:cTn id="12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2800"/>
                                  </p:stCondLst>
                                  <p:childTnLst>
                                    <p:animRot by="-1500000">
                                      <p:cBhvr>
                                        <p:cTn id="14" dur="6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4300"/>
                                  </p:stCondLst>
                                  <p:childTnLst>
                                    <p:animRot by="600000">
                                      <p:cBhvr>
                                        <p:cTn id="16" dur="1000" fill="hold"/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550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2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4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67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7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7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62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8" grpId="0" animBg="1"/>
      <p:bldP spid="4" grpId="0" animBg="1"/>
      <p:bldP spid="109" grpId="0" animBg="1"/>
      <p:bldP spid="107" grpId="0" animBg="1"/>
      <p:bldP spid="47" grpId="0"/>
    </p:bldLst>
  </p:timing>
</p:sld>
</file>

<file path=ppt/theme/theme1.xml><?xml version="1.0" encoding="utf-8"?>
<a:theme xmlns:a="http://schemas.openxmlformats.org/drawingml/2006/main" name="Back to School Layout">
  <a:themeElements>
    <a:clrScheme name="book_organize_it">
      <a:dk1>
        <a:sysClr val="windowText" lastClr="000000"/>
      </a:dk1>
      <a:lt1>
        <a:sysClr val="window" lastClr="FFFFFF"/>
      </a:lt1>
      <a:dk2>
        <a:srgbClr val="505050"/>
      </a:dk2>
      <a:lt2>
        <a:srgbClr val="579E26"/>
      </a:lt2>
      <a:accent1>
        <a:srgbClr val="394D55"/>
      </a:accent1>
      <a:accent2>
        <a:srgbClr val="D38D5E"/>
      </a:accent2>
      <a:accent3>
        <a:srgbClr val="BD0000"/>
      </a:accent3>
      <a:accent4>
        <a:srgbClr val="3863AA"/>
      </a:accent4>
      <a:accent5>
        <a:srgbClr val="FCEB64"/>
      </a:accent5>
      <a:accent6>
        <a:srgbClr val="22AFD0"/>
      </a:accent6>
      <a:hlink>
        <a:srgbClr val="BFBFBF"/>
      </a:hlink>
      <a:folHlink>
        <a:srgbClr val="595959"/>
      </a:folHlink>
    </a:clrScheme>
    <a:fontScheme name="Custom 3">
      <a:majorFont>
        <a:latin typeface="Impact"/>
        <a:ea typeface=""/>
        <a:cs typeface=""/>
      </a:majorFont>
      <a:minorFont>
        <a:latin typeface="Tahom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ppt37AE.tmp">
  <a:themeElements>
    <a:clrScheme name="board_game_display_final">
      <a:dk1>
        <a:sysClr val="windowText" lastClr="000000"/>
      </a:dk1>
      <a:lt1>
        <a:sysClr val="window" lastClr="FFFFFF"/>
      </a:lt1>
      <a:dk2>
        <a:srgbClr val="0D508D"/>
      </a:dk2>
      <a:lt2>
        <a:srgbClr val="F8F8F8"/>
      </a:lt2>
      <a:accent1>
        <a:srgbClr val="574B35"/>
      </a:accent1>
      <a:accent2>
        <a:srgbClr val="40BE4F"/>
      </a:accent2>
      <a:accent3>
        <a:srgbClr val="6A7358"/>
      </a:accent3>
      <a:accent4>
        <a:srgbClr val="000000"/>
      </a:accent4>
      <a:accent5>
        <a:srgbClr val="F6BE4D"/>
      </a:accent5>
      <a:accent6>
        <a:srgbClr val="BF292B"/>
      </a:accent6>
      <a:hlink>
        <a:srgbClr val="5F5F5F"/>
      </a:hlink>
      <a:folHlink>
        <a:srgbClr val="919191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ppt8A09.tmp</Template>
  <TotalTime>31121</TotalTime>
  <Words>388</Words>
  <Application>Microsoft Office PowerPoint</Application>
  <PresentationFormat>Widescreen</PresentationFormat>
  <Paragraphs>63</Paragraphs>
  <Slides>13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13</vt:i4>
      </vt:variant>
    </vt:vector>
  </HeadingPairs>
  <TitlesOfParts>
    <vt:vector size="23" baseType="lpstr">
      <vt:lpstr>Tahoma</vt:lpstr>
      <vt:lpstr>Calibri</vt:lpstr>
      <vt:lpstr>Century Gothic</vt:lpstr>
      <vt:lpstr>Calibri Light</vt:lpstr>
      <vt:lpstr>Impact</vt:lpstr>
      <vt:lpstr>Arial</vt:lpstr>
      <vt:lpstr>Cambria</vt:lpstr>
      <vt:lpstr>Franklin Gothic Medium</vt:lpstr>
      <vt:lpstr>Back to School Layout</vt:lpstr>
      <vt:lpstr>ppt37AE.tmp</vt:lpstr>
      <vt:lpstr>Welcome to the 2017-18 Program Metrics</vt:lpstr>
      <vt:lpstr>PowerPoint Presentation</vt:lpstr>
      <vt:lpstr>PowerPoint Presentation</vt:lpstr>
      <vt:lpstr>PowerPoint Presentation</vt:lpstr>
      <vt:lpstr>Introducing the Program Metrics</vt:lpstr>
      <vt:lpstr>Guidance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PresenterMedia.com</dc:creator>
  <cp:lastModifiedBy>Darlene Jardine-Miller</cp:lastModifiedBy>
  <cp:revision>697</cp:revision>
  <dcterms:created xsi:type="dcterms:W3CDTF">2010-08-04T16:12:43Z</dcterms:created>
  <dcterms:modified xsi:type="dcterms:W3CDTF">2020-02-09T15:48:52Z</dcterms:modified>
</cp:coreProperties>
</file>